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6" r:id="rId5"/>
    <p:sldId id="259" r:id="rId6"/>
    <p:sldId id="258" r:id="rId7"/>
    <p:sldId id="257" r:id="rId8"/>
    <p:sldId id="266" r:id="rId9"/>
    <p:sldId id="291" r:id="rId10"/>
    <p:sldId id="260" r:id="rId11"/>
    <p:sldId id="275" r:id="rId12"/>
    <p:sldId id="290" r:id="rId13"/>
    <p:sldId id="287" r:id="rId14"/>
    <p:sldId id="289" r:id="rId15"/>
    <p:sldId id="281" r:id="rId16"/>
    <p:sldId id="270" r:id="rId17"/>
    <p:sldId id="271" r:id="rId18"/>
    <p:sldId id="283" r:id="rId19"/>
    <p:sldId id="284" r:id="rId20"/>
    <p:sldId id="286" r:id="rId21"/>
    <p:sldId id="288"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3F3DA-5B6F-B95B-946D-757564493B6C}" v="87" dt="2026-06-02T06:38:26.1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374" autoAdjust="0"/>
  </p:normalViewPr>
  <p:slideViewPr>
    <p:cSldViewPr>
      <p:cViewPr varScale="1">
        <p:scale>
          <a:sx n="96" d="100"/>
          <a:sy n="96" d="100"/>
        </p:scale>
        <p:origin x="82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B38F9EC2-D0E9-42E2-98BE-475F8A058F62}" type="datetimeFigureOut">
              <a:rPr kumimoji="1" lang="ja-JP" altLang="en-US" smtClean="0"/>
              <a:t>2026/6/4</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E1E366C-3DBA-46AC-ADE1-F68AA6DEDE12}" type="slidenum">
              <a:rPr kumimoji="1" lang="ja-JP" altLang="en-US" smtClean="0"/>
              <a:t>‹#›</a:t>
            </a:fld>
            <a:endParaRPr kumimoji="1" lang="ja-JP" altLang="en-US"/>
          </a:p>
        </p:txBody>
      </p:sp>
    </p:spTree>
    <p:extLst>
      <p:ext uri="{BB962C8B-B14F-4D97-AF65-F5344CB8AC3E}">
        <p14:creationId xmlns:p14="http://schemas.microsoft.com/office/powerpoint/2010/main" val="219026421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D6371D3-5155-4A69-B2F8-95E033FC7389}" type="datetimeFigureOut">
              <a:rPr kumimoji="1" lang="ja-JP" altLang="en-US" smtClean="0"/>
              <a:t>2026/6/4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3BDFDA4-5972-4D4F-A61A-1B9105CE4870}" type="slidenum">
              <a:rPr kumimoji="1" lang="ja-JP" altLang="en-US" smtClean="0"/>
              <a:t>‹#›</a:t>
            </a:fld>
            <a:endParaRPr kumimoji="1" lang="ja-JP" altLang="en-US"/>
          </a:p>
        </p:txBody>
      </p:sp>
    </p:spTree>
    <p:extLst>
      <p:ext uri="{BB962C8B-B14F-4D97-AF65-F5344CB8AC3E}">
        <p14:creationId xmlns:p14="http://schemas.microsoft.com/office/powerpoint/2010/main" val="415367195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BDFDA4-5972-4D4F-A61A-1B9105CE4870}" type="slidenum">
              <a:rPr kumimoji="1" lang="ja-JP" altLang="en-US" smtClean="0"/>
              <a:t>4</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71121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タイトル、著者、出版社、</a:t>
            </a:r>
            <a:r>
              <a:rPr kumimoji="1" lang="en-US" altLang="ja-JP" dirty="0"/>
              <a:t>ISBN</a:t>
            </a:r>
            <a:r>
              <a:rPr kumimoji="1" lang="ja-JP" altLang="en-US" dirty="0"/>
              <a:t>などのほか内容紹介文や全文欄があり、キーワードを入力、検索することができます。</a:t>
            </a: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23BDFDA4-5972-4D4F-A61A-1B9105CE4870}" type="slidenum">
              <a:rPr kumimoji="1" lang="ja-JP" altLang="en-US" smtClean="0"/>
              <a:t>5</a:t>
            </a:fld>
            <a:endParaRPr kumimoji="1" lang="ja-JP" altLang="en-US"/>
          </a:p>
        </p:txBody>
      </p:sp>
    </p:spTree>
    <p:extLst>
      <p:ext uri="{BB962C8B-B14F-4D97-AF65-F5344CB8AC3E}">
        <p14:creationId xmlns:p14="http://schemas.microsoft.com/office/powerpoint/2010/main" val="36412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042AB-A13A-2F2D-3A93-BE8A660D53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ACED23-F0F8-2139-D5B4-093C93D94C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243D1B-08F4-9E3F-7D31-78F92777B061}"/>
              </a:ext>
            </a:extLst>
          </p:cNvPr>
          <p:cNvSpPr>
            <a:spLocks noGrp="1"/>
          </p:cNvSpPr>
          <p:nvPr>
            <p:ph type="body" idx="1"/>
          </p:nvPr>
        </p:nvSpPr>
        <p:spPr/>
        <p:txBody>
          <a:bodyPr/>
          <a:lstStyle/>
          <a:p>
            <a:r>
              <a:rPr kumimoji="1" lang="ja-JP" altLang="en-US" dirty="0"/>
              <a:t>タイトル、著者、出版社、</a:t>
            </a:r>
            <a:r>
              <a:rPr kumimoji="1" lang="en-US" altLang="ja-JP" dirty="0"/>
              <a:t>ISBN</a:t>
            </a:r>
            <a:r>
              <a:rPr kumimoji="1" lang="ja-JP" altLang="en-US" dirty="0"/>
              <a:t>などのほか内容紹介文や全文欄があり、キーワードを入力、検索することができます。</a:t>
            </a:r>
          </a:p>
        </p:txBody>
      </p:sp>
      <p:sp>
        <p:nvSpPr>
          <p:cNvPr id="4" name="ヘッダー プレースホルダー 3">
            <a:extLst>
              <a:ext uri="{FF2B5EF4-FFF2-40B4-BE49-F238E27FC236}">
                <a16:creationId xmlns:a16="http://schemas.microsoft.com/office/drawing/2014/main" id="{AC06F432-AAB4-0959-694C-8F32792AD562}"/>
              </a:ext>
            </a:extLst>
          </p:cNvPr>
          <p:cNvSpPr>
            <a:spLocks noGrp="1"/>
          </p:cNvSpPr>
          <p:nvPr>
            <p:ph type="hdr" sz="quarter" idx="10"/>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278723E-FC95-E60F-479F-8326FEB8FF8B}"/>
              </a:ext>
            </a:extLst>
          </p:cNvPr>
          <p:cNvSpPr>
            <a:spLocks noGrp="1"/>
          </p:cNvSpPr>
          <p:nvPr>
            <p:ph type="sldNum" sz="quarter" idx="11"/>
          </p:nvPr>
        </p:nvSpPr>
        <p:spPr/>
        <p:txBody>
          <a:bodyPr/>
          <a:lstStyle/>
          <a:p>
            <a:fld id="{23BDFDA4-5972-4D4F-A61A-1B9105CE4870}" type="slidenum">
              <a:rPr kumimoji="1" lang="ja-JP" altLang="en-US" smtClean="0"/>
              <a:t>6</a:t>
            </a:fld>
            <a:endParaRPr kumimoji="1" lang="ja-JP" altLang="en-US"/>
          </a:p>
        </p:txBody>
      </p:sp>
    </p:spTree>
    <p:extLst>
      <p:ext uri="{BB962C8B-B14F-4D97-AF65-F5344CB8AC3E}">
        <p14:creationId xmlns:p14="http://schemas.microsoft.com/office/powerpoint/2010/main" val="173965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ページ移動</a:t>
            </a:r>
            <a:endParaRPr kumimoji="1" lang="en-US" altLang="ja-JP" dirty="0"/>
          </a:p>
          <a:p>
            <a:r>
              <a:rPr kumimoji="1" lang="ja-JP" altLang="en-US" dirty="0"/>
              <a:t>画面の左側をタップ・クリックすると左ページへ、画面の右側をタップ・クリックすると右ページへ遷移します。それ以上ページ移動を行えない場合は、画面下部に最終ページ・先頭ページであることを知らせるメッセージが表示されます。</a:t>
            </a:r>
            <a:endParaRPr kumimoji="1" lang="en-US" altLang="ja-JP" dirty="0"/>
          </a:p>
          <a:p>
            <a:r>
              <a:rPr kumimoji="1" lang="en-US" altLang="ja-JP" dirty="0"/>
              <a:t>§</a:t>
            </a:r>
            <a:r>
              <a:rPr kumimoji="1" lang="ja-JP" altLang="en-US" dirty="0"/>
              <a:t>画面中央部をタップ・クリック</a:t>
            </a:r>
            <a:endParaRPr kumimoji="1" lang="en-US" altLang="ja-JP" dirty="0"/>
          </a:p>
          <a:p>
            <a:r>
              <a:rPr kumimoji="1" lang="ja-JP" altLang="en-US" dirty="0"/>
              <a:t>画面上部、下部に表示されるインターフェースの表示・非表示を切り替えます。</a:t>
            </a:r>
            <a:endParaRPr kumimoji="1" lang="en-US" altLang="ja-JP" dirty="0"/>
          </a:p>
          <a:p>
            <a:r>
              <a:rPr kumimoji="1" lang="en-US" altLang="ja-JP" dirty="0"/>
              <a:t>§</a:t>
            </a:r>
            <a:r>
              <a:rPr kumimoji="1" lang="ja-JP" altLang="en-US" dirty="0"/>
              <a:t>スライダー</a:t>
            </a:r>
            <a:endParaRPr kumimoji="1" lang="en-US" altLang="ja-JP" dirty="0"/>
          </a:p>
          <a:p>
            <a:r>
              <a:rPr kumimoji="1" lang="ja-JP" altLang="en-US" dirty="0"/>
              <a:t>画面下部のスライダー上をクリック・タップすることにより、書籍全体からみた大まかな位置へジャンプできます。スライダーのつまみは書籍のどの部分を閲覧しているかを示しています。</a:t>
            </a:r>
            <a:endParaRPr kumimoji="1" lang="en-US" altLang="ja-JP" dirty="0"/>
          </a:p>
          <a:p>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23BDFDA4-5972-4D4F-A61A-1B9105CE4870}" type="slidenum">
              <a:rPr kumimoji="1" lang="ja-JP" altLang="en-US" smtClean="0"/>
              <a:t>12</a:t>
            </a:fld>
            <a:endParaRPr kumimoji="1" lang="ja-JP" altLang="en-US"/>
          </a:p>
        </p:txBody>
      </p:sp>
    </p:spTree>
    <p:extLst>
      <p:ext uri="{BB962C8B-B14F-4D97-AF65-F5344CB8AC3E}">
        <p14:creationId xmlns:p14="http://schemas.microsoft.com/office/powerpoint/2010/main" val="372722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23BDFDA4-5972-4D4F-A61A-1B9105CE4870}" type="slidenum">
              <a:rPr kumimoji="1" lang="ja-JP" altLang="en-US" smtClean="0"/>
              <a:t>13</a:t>
            </a:fld>
            <a:endParaRPr kumimoji="1" lang="ja-JP" altLang="en-US"/>
          </a:p>
        </p:txBody>
      </p:sp>
    </p:spTree>
    <p:extLst>
      <p:ext uri="{BB962C8B-B14F-4D97-AF65-F5344CB8AC3E}">
        <p14:creationId xmlns:p14="http://schemas.microsoft.com/office/powerpoint/2010/main" val="126734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23BDFDA4-5972-4D4F-A61A-1B9105CE4870}" type="slidenum">
              <a:rPr kumimoji="1" lang="ja-JP" altLang="en-US" smtClean="0"/>
              <a:t>17</a:t>
            </a:fld>
            <a:endParaRPr kumimoji="1" lang="ja-JP" altLang="en-US" dirty="0"/>
          </a:p>
        </p:txBody>
      </p:sp>
    </p:spTree>
    <p:extLst>
      <p:ext uri="{BB962C8B-B14F-4D97-AF65-F5344CB8AC3E}">
        <p14:creationId xmlns:p14="http://schemas.microsoft.com/office/powerpoint/2010/main" val="269716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432F26-8040-4268-92D0-3C142B1A1B3E}"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177950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626CC6-3F6F-4286-AC21-4C971724278E}"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339776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0E5844-0FD1-4527-A377-475291928770}"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129484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lgn="l">
              <a:defRPr sz="3200"/>
            </a:lvl1p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9D9733-B529-42D0-8064-760926532554}"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131491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868B268-D592-46C0-A0B8-6FDF9981A240}"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75141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600"/>
            </a:lvl1pPr>
          </a:lstStyle>
          <a:p>
            <a:r>
              <a:rPr kumimoji="1" lang="ja-JP" altLang="en-US" dirty="0"/>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0B47E4A-542C-4DF7-AD06-FD64C7C59A7B}"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51716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93EDF90-3779-417F-936E-C0EE0715B2ED}" type="datetime1">
              <a:rPr kumimoji="1" lang="ja-JP" altLang="en-US" smtClean="0"/>
              <a:t>2026/6/4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297919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lgn="l">
              <a:defRPr sz="3200"/>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E46DA02E-DA52-45A5-8F22-2711478D91BB}" type="datetime1">
              <a:rPr kumimoji="1" lang="ja-JP" altLang="en-US" smtClean="0"/>
              <a:t>2026/6/4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82323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8C0DD1-9FEE-47BC-97B8-F5463C2D5096}" type="datetime1">
              <a:rPr kumimoji="1" lang="ja-JP" altLang="en-US" smtClean="0"/>
              <a:t>2026/6/4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107383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B223F5-BBBA-47BF-8495-7144DFC20CD4}"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74980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F9E79F-A2CC-4D84-A7D0-6B8E3D487419}"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12599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8F8E2-06FC-4F2C-8AFC-48D2133703AC}" type="datetime1">
              <a:rPr kumimoji="1" lang="ja-JP" altLang="en-US" smtClean="0"/>
              <a:t>2026/6/4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A704-11B2-438B-9179-4590E61D0037}" type="slidenum">
              <a:rPr kumimoji="1" lang="ja-JP" altLang="en-US" smtClean="0"/>
              <a:t>‹#›</a:t>
            </a:fld>
            <a:endParaRPr kumimoji="1" lang="ja-JP" altLang="en-US"/>
          </a:p>
        </p:txBody>
      </p:sp>
    </p:spTree>
    <p:extLst>
      <p:ext uri="{BB962C8B-B14F-4D97-AF65-F5344CB8AC3E}">
        <p14:creationId xmlns:p14="http://schemas.microsoft.com/office/powerpoint/2010/main" val="291271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sartras.or.jp/wp-content/uploads/unyoshishin_20201221.pdf" TargetMode="External"/><Relationship Id="rId1" Type="http://schemas.openxmlformats.org/officeDocument/2006/relationships/slideLayout" Target="../slideLayouts/slideLayout7.xml"/><Relationship Id="rId5" Type="http://schemas.openxmlformats.org/officeDocument/2006/relationships/hyperlink" Target="mailto:ict_ebook@kinokuniya.co.jp" TargetMode="Externa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6348" y="3543151"/>
            <a:ext cx="7772400" cy="965969"/>
          </a:xfrm>
        </p:spPr>
        <p:txBody>
          <a:bodyPr>
            <a:normAutofit/>
          </a:bodyPr>
          <a:lstStyle/>
          <a:p>
            <a:r>
              <a:rPr kumimoji="1" lang="ja-JP" altLang="en-US" sz="4000" dirty="0">
                <a:solidFill>
                  <a:schemeClr val="bg1">
                    <a:lumMod val="50000"/>
                  </a:schemeClr>
                </a:solidFill>
              </a:rPr>
              <a:t>利用者向けマニュアル</a:t>
            </a:r>
          </a:p>
        </p:txBody>
      </p:sp>
      <p:sp>
        <p:nvSpPr>
          <p:cNvPr id="3" name="サブタイトル 2"/>
          <p:cNvSpPr>
            <a:spLocks noGrp="1"/>
          </p:cNvSpPr>
          <p:nvPr>
            <p:ph type="subTitle" idx="1"/>
          </p:nvPr>
        </p:nvSpPr>
        <p:spPr>
          <a:xfrm>
            <a:off x="1335088" y="5085184"/>
            <a:ext cx="6400800" cy="1392560"/>
          </a:xfrm>
        </p:spPr>
        <p:txBody>
          <a:bodyPr vert="horz" lIns="91440" tIns="45720" rIns="91440" bIns="45720" rtlCol="0" anchor="t">
            <a:normAutofit/>
          </a:bodyPr>
          <a:lstStyle/>
          <a:p>
            <a:r>
              <a:rPr lang="en-US" altLang="ja-JP" sz="2400">
                <a:solidFill>
                  <a:schemeClr val="bg1">
                    <a:lumMod val="50000"/>
                  </a:schemeClr>
                </a:solidFill>
              </a:rPr>
              <a:t>2026</a:t>
            </a:r>
            <a:r>
              <a:rPr lang="ja-JP" altLang="en-US" sz="2400">
                <a:solidFill>
                  <a:schemeClr val="bg1">
                    <a:lumMod val="50000"/>
                  </a:schemeClr>
                </a:solidFill>
              </a:rPr>
              <a:t>年6月更新</a:t>
            </a:r>
          </a:p>
          <a:p>
            <a:endParaRPr lang="ja-JP" altLang="en-US" sz="2400" dirty="0">
              <a:solidFill>
                <a:schemeClr val="bg1">
                  <a:lumMod val="50000"/>
                </a:schemeClr>
              </a:solidFill>
              <a:cs typeface="Segoe UI"/>
            </a:endParaRPr>
          </a:p>
          <a:p>
            <a:r>
              <a:rPr lang="ja-JP" altLang="en-US" sz="2400" dirty="0">
                <a:solidFill>
                  <a:schemeClr val="bg1">
                    <a:lumMod val="50000"/>
                  </a:schemeClr>
                </a:solidFill>
                <a:cs typeface="Segoe UI"/>
              </a:rPr>
              <a:t>デジタル情報営業部</a:t>
            </a: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3439" y="2666277"/>
            <a:ext cx="3940453" cy="876874"/>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3948" y="5556782"/>
            <a:ext cx="2711523" cy="397844"/>
          </a:xfrm>
          <a:prstGeom prst="rect">
            <a:avLst/>
          </a:prstGeom>
        </p:spPr>
      </p:pic>
      <p:sp>
        <p:nvSpPr>
          <p:cNvPr id="8" name="タイトル 1"/>
          <p:cNvSpPr txBox="1">
            <a:spLocks/>
          </p:cNvSpPr>
          <p:nvPr/>
        </p:nvSpPr>
        <p:spPr bwMode="auto">
          <a:xfrm>
            <a:off x="0" y="0"/>
            <a:ext cx="9144000" cy="1196752"/>
          </a:xfrm>
          <a:prstGeom prst="rect">
            <a:avLst/>
          </a:prstGeom>
          <a:solidFill>
            <a:schemeClr val="tx2"/>
          </a:solidFill>
          <a:ln w="9525">
            <a:noFill/>
            <a:miter lim="800000"/>
            <a:headEnd/>
            <a:tailEnd/>
          </a:ln>
        </p:spPr>
        <p:txBody>
          <a:bodyPr anchor="ctr"/>
          <a:lstStyle/>
          <a:p>
            <a:pPr algn="ctr" eaLnBrk="0" hangingPunct="0">
              <a:defRPr/>
            </a:pPr>
            <a:endPar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3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8570" y="476672"/>
            <a:ext cx="3653579" cy="499119"/>
          </a:xfrm>
          <a:prstGeom prst="rect">
            <a:avLst/>
          </a:prstGeom>
          <a:noFill/>
          <a:ln w="9525">
            <a:noFill/>
            <a:miter lim="800000"/>
            <a:headEnd/>
            <a:tailEnd/>
          </a:ln>
          <a:effectLst/>
        </p:spPr>
      </p:pic>
    </p:spTree>
    <p:extLst>
      <p:ext uri="{BB962C8B-B14F-4D97-AF65-F5344CB8AC3E}">
        <p14:creationId xmlns:p14="http://schemas.microsoft.com/office/powerpoint/2010/main" val="2085983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3DD8-CAE9-8B2B-470D-CD377139A416}"/>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4FF4029F-EF44-43E5-80EC-5D15E2BEF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665" y="3678058"/>
            <a:ext cx="3662386" cy="1634866"/>
          </a:xfrm>
          <a:prstGeom prst="rect">
            <a:avLst/>
          </a:prstGeom>
          <a:ln>
            <a:solidFill>
              <a:schemeClr val="tx1"/>
            </a:solidFill>
          </a:ln>
        </p:spPr>
      </p:pic>
      <p:pic>
        <p:nvPicPr>
          <p:cNvPr id="9" name="図 8">
            <a:extLst>
              <a:ext uri="{FF2B5EF4-FFF2-40B4-BE49-F238E27FC236}">
                <a16:creationId xmlns:a16="http://schemas.microsoft.com/office/drawing/2014/main" id="{B1406C98-B7CA-2E6D-8270-072F77547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95" y="4433417"/>
            <a:ext cx="4121160" cy="841434"/>
          </a:xfrm>
          <a:prstGeom prst="rect">
            <a:avLst/>
          </a:prstGeom>
          <a:ln>
            <a:solidFill>
              <a:schemeClr val="tx1"/>
            </a:solidFill>
          </a:ln>
        </p:spPr>
      </p:pic>
      <p:pic>
        <p:nvPicPr>
          <p:cNvPr id="7" name="図 6">
            <a:extLst>
              <a:ext uri="{FF2B5EF4-FFF2-40B4-BE49-F238E27FC236}">
                <a16:creationId xmlns:a16="http://schemas.microsoft.com/office/drawing/2014/main" id="{F543E7C8-2512-BAAF-B21C-3DC698D994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368" y="2471551"/>
            <a:ext cx="4360493" cy="706892"/>
          </a:xfrm>
          <a:prstGeom prst="rect">
            <a:avLst/>
          </a:prstGeom>
          <a:ln>
            <a:solidFill>
              <a:schemeClr val="tx1"/>
            </a:solidFill>
          </a:ln>
        </p:spPr>
      </p:pic>
      <p:sp>
        <p:nvSpPr>
          <p:cNvPr id="37" name="正方形/長方形 36">
            <a:extLst>
              <a:ext uri="{FF2B5EF4-FFF2-40B4-BE49-F238E27FC236}">
                <a16:creationId xmlns:a16="http://schemas.microsoft.com/office/drawing/2014/main" id="{65CF9CBD-2FDE-581C-0BB3-6F3CF791083C}"/>
              </a:ext>
            </a:extLst>
          </p:cNvPr>
          <p:cNvSpPr/>
          <p:nvPr/>
        </p:nvSpPr>
        <p:spPr>
          <a:xfrm>
            <a:off x="5383400" y="5469872"/>
            <a:ext cx="3495747" cy="847045"/>
          </a:xfrm>
          <a:prstGeom prst="rect">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B752DD1-EB50-E412-A388-50A60AFB238C}"/>
              </a:ext>
            </a:extLst>
          </p:cNvPr>
          <p:cNvSpPr>
            <a:spLocks noGrp="1"/>
          </p:cNvSpPr>
          <p:nvPr>
            <p:ph type="title"/>
          </p:nvPr>
        </p:nvSpPr>
        <p:spPr>
          <a:xfrm>
            <a:off x="179512" y="363435"/>
            <a:ext cx="8229600" cy="504056"/>
          </a:xfrm>
        </p:spPr>
        <p:txBody>
          <a:bodyPr>
            <a:normAutofit/>
          </a:bodyPr>
          <a:lstStyle/>
          <a:p>
            <a:r>
              <a:rPr lang="ja-JP" altLang="en-US" sz="2400" dirty="0">
                <a:solidFill>
                  <a:schemeClr val="tx2"/>
                </a:solidFill>
              </a:rPr>
              <a:t>未所蔵タイトルの検索</a:t>
            </a:r>
            <a:endParaRPr kumimoji="1" lang="ja-JP" altLang="en-US" sz="2400" dirty="0"/>
          </a:p>
        </p:txBody>
      </p:sp>
      <p:sp>
        <p:nvSpPr>
          <p:cNvPr id="3" name="スライド番号プレースホルダー 2">
            <a:extLst>
              <a:ext uri="{FF2B5EF4-FFF2-40B4-BE49-F238E27FC236}">
                <a16:creationId xmlns:a16="http://schemas.microsoft.com/office/drawing/2014/main" id="{4D68CC9C-26A8-1EE3-84F1-B50D47F0AAAA}"/>
              </a:ext>
            </a:extLst>
          </p:cNvPr>
          <p:cNvSpPr>
            <a:spLocks noGrp="1"/>
          </p:cNvSpPr>
          <p:nvPr>
            <p:ph type="sldNum" sz="quarter" idx="12"/>
          </p:nvPr>
        </p:nvSpPr>
        <p:spPr/>
        <p:txBody>
          <a:bodyPr/>
          <a:lstStyle/>
          <a:p>
            <a:fld id="{9197A704-11B2-438B-9179-4590E61D0037}" type="slidenum">
              <a:rPr kumimoji="1" lang="ja-JP" altLang="en-US" smtClean="0"/>
              <a:t>10</a:t>
            </a:fld>
            <a:endParaRPr kumimoji="1" lang="ja-JP" altLang="en-US"/>
          </a:p>
        </p:txBody>
      </p:sp>
      <p:sp>
        <p:nvSpPr>
          <p:cNvPr id="15" name="フッター プレースホルダー 6">
            <a:extLst>
              <a:ext uri="{FF2B5EF4-FFF2-40B4-BE49-F238E27FC236}">
                <a16:creationId xmlns:a16="http://schemas.microsoft.com/office/drawing/2014/main" id="{E8E29215-7ED7-8C26-3335-A4339F481240}"/>
              </a:ext>
            </a:extLst>
          </p:cNvPr>
          <p:cNvSpPr>
            <a:spLocks noGrp="1"/>
          </p:cNvSpPr>
          <p:nvPr>
            <p:ph type="ftr" sz="quarter" idx="11"/>
          </p:nvPr>
        </p:nvSpPr>
        <p:spPr>
          <a:xfrm>
            <a:off x="3338757" y="6492875"/>
            <a:ext cx="2895600" cy="365125"/>
          </a:xfrm>
        </p:spPr>
        <p:txBody>
          <a:bodyPr/>
          <a:lstStyle/>
          <a:p>
            <a:pPr>
              <a:defRPr/>
            </a:pPr>
            <a:r>
              <a:rPr lang="de-DE" altLang="ja-JP" dirty="0"/>
              <a:t>©KINOKUNIYA COMPANY LTD.</a:t>
            </a:r>
            <a:endParaRPr lang="ja-JP" altLang="en-US" dirty="0"/>
          </a:p>
        </p:txBody>
      </p:sp>
      <p:sp>
        <p:nvSpPr>
          <p:cNvPr id="20" name="テキスト ボックス 19">
            <a:extLst>
              <a:ext uri="{FF2B5EF4-FFF2-40B4-BE49-F238E27FC236}">
                <a16:creationId xmlns:a16="http://schemas.microsoft.com/office/drawing/2014/main" id="{EA1C2CB6-BB5D-DE0B-3726-9C1246924C1B}"/>
              </a:ext>
            </a:extLst>
          </p:cNvPr>
          <p:cNvSpPr txBox="1"/>
          <p:nvPr/>
        </p:nvSpPr>
        <p:spPr>
          <a:xfrm>
            <a:off x="0" y="-5897"/>
            <a:ext cx="1749197" cy="369332"/>
          </a:xfrm>
          <a:prstGeom prst="rect">
            <a:avLst/>
          </a:prstGeom>
          <a:noFill/>
        </p:spPr>
        <p:txBody>
          <a:bodyPr wrap="none" rtlCol="0">
            <a:spAutoFit/>
          </a:bodyPr>
          <a:lstStyle/>
          <a:p>
            <a:r>
              <a:rPr lang="ja-JP" altLang="en-US" b="1" dirty="0">
                <a:solidFill>
                  <a:schemeClr val="tx2"/>
                </a:solidFill>
              </a:rPr>
              <a:t>●ログイン・検索</a:t>
            </a:r>
            <a:endParaRPr kumimoji="1" lang="ja-JP" altLang="en-US" dirty="0"/>
          </a:p>
        </p:txBody>
      </p:sp>
      <p:sp>
        <p:nvSpPr>
          <p:cNvPr id="29" name="テキスト ボックス 28">
            <a:extLst>
              <a:ext uri="{FF2B5EF4-FFF2-40B4-BE49-F238E27FC236}">
                <a16:creationId xmlns:a16="http://schemas.microsoft.com/office/drawing/2014/main" id="{176070D1-389F-3880-9556-921DFC16BFFD}"/>
              </a:ext>
            </a:extLst>
          </p:cNvPr>
          <p:cNvSpPr txBox="1"/>
          <p:nvPr/>
        </p:nvSpPr>
        <p:spPr>
          <a:xfrm>
            <a:off x="194128" y="812090"/>
            <a:ext cx="8597750" cy="646331"/>
          </a:xfrm>
          <a:prstGeom prst="rect">
            <a:avLst/>
          </a:prstGeom>
          <a:noFill/>
        </p:spPr>
        <p:txBody>
          <a:bodyPr wrap="square" rtlCol="0">
            <a:spAutoFit/>
          </a:bodyPr>
          <a:lstStyle/>
          <a:p>
            <a:r>
              <a:rPr kumimoji="1" lang="ja-JP" altLang="en-US" dirty="0">
                <a:latin typeface="Meiryo UI" pitchFamily="50" charset="-128"/>
                <a:ea typeface="Meiryo UI" pitchFamily="50" charset="-128"/>
                <a:cs typeface="Meiryo UI" pitchFamily="50" charset="-128"/>
              </a:rPr>
              <a:t>・「未所蔵を含める」</a:t>
            </a:r>
            <a:r>
              <a:rPr lang="ja-JP" altLang="en-US" dirty="0">
                <a:latin typeface="Meiryo UI" pitchFamily="50" charset="-128"/>
                <a:ea typeface="Meiryo UI" pitchFamily="50" charset="-128"/>
                <a:cs typeface="Meiryo UI" pitchFamily="50" charset="-128"/>
              </a:rPr>
              <a:t>を選択すると</a:t>
            </a:r>
            <a:r>
              <a:rPr kumimoji="1" lang="ja-JP" altLang="en-US" dirty="0">
                <a:latin typeface="Meiryo UI" pitchFamily="50" charset="-128"/>
                <a:ea typeface="Meiryo UI" pitchFamily="50" charset="-128"/>
                <a:cs typeface="Meiryo UI" pitchFamily="50" charset="-128"/>
              </a:rPr>
              <a:t>、当館</a:t>
            </a:r>
            <a:r>
              <a:rPr lang="ja-JP" altLang="en-US" dirty="0">
                <a:latin typeface="Meiryo UI" pitchFamily="50" charset="-128"/>
                <a:ea typeface="Meiryo UI" pitchFamily="50" charset="-128"/>
                <a:cs typeface="Meiryo UI" pitchFamily="50" charset="-128"/>
              </a:rPr>
              <a:t>で</a:t>
            </a:r>
            <a:r>
              <a:rPr kumimoji="1" lang="ja-JP" altLang="en-US" dirty="0">
                <a:latin typeface="Meiryo UI" pitchFamily="50" charset="-128"/>
                <a:ea typeface="Meiryo UI" pitchFamily="50" charset="-128"/>
                <a:cs typeface="Meiryo UI" pitchFamily="50" charset="-128"/>
              </a:rPr>
              <a:t>所蔵していない電子書籍についても、</a:t>
            </a:r>
            <a:endParaRPr kumimoji="1" lang="en-US" altLang="ja-JP" dirty="0">
              <a:latin typeface="Meiryo UI" pitchFamily="50" charset="-128"/>
              <a:ea typeface="Meiryo UI" pitchFamily="50" charset="-128"/>
              <a:cs typeface="Meiryo UI" pitchFamily="50" charset="-128"/>
            </a:endParaRPr>
          </a:p>
          <a:p>
            <a:r>
              <a:rPr kumimoji="1" lang="ja-JP" altLang="en-US" dirty="0">
                <a:latin typeface="Meiryo UI" pitchFamily="50" charset="-128"/>
                <a:ea typeface="Meiryo UI" pitchFamily="50" charset="-128"/>
                <a:cs typeface="Meiryo UI" pitchFamily="50" charset="-128"/>
              </a:rPr>
              <a:t>　内容紹介を確認したり、試し読みを</a:t>
            </a:r>
            <a:r>
              <a:rPr lang="ja-JP" altLang="en-US" dirty="0">
                <a:latin typeface="Meiryo UI" pitchFamily="50" charset="-128"/>
                <a:ea typeface="Meiryo UI" pitchFamily="50" charset="-128"/>
                <a:cs typeface="Meiryo UI" pitchFamily="50" charset="-128"/>
              </a:rPr>
              <a:t>したりすることができます。</a:t>
            </a:r>
            <a:endParaRPr kumimoji="1" lang="en-US" altLang="ja-JP" dirty="0">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E9D3C838-1B38-44E8-8F6D-43CC44D62429}"/>
              </a:ext>
            </a:extLst>
          </p:cNvPr>
          <p:cNvSpPr/>
          <p:nvPr/>
        </p:nvSpPr>
        <p:spPr>
          <a:xfrm>
            <a:off x="2118582" y="2461055"/>
            <a:ext cx="576064" cy="3492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8270AB4-E044-EF81-A608-96EDEF4EC4B6}"/>
              </a:ext>
            </a:extLst>
          </p:cNvPr>
          <p:cNvSpPr/>
          <p:nvPr/>
        </p:nvSpPr>
        <p:spPr>
          <a:xfrm>
            <a:off x="2057548" y="4751073"/>
            <a:ext cx="723453" cy="2255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CDD36A23-3769-B84D-1B4B-779998FFEA82}"/>
              </a:ext>
            </a:extLst>
          </p:cNvPr>
          <p:cNvCxnSpPr>
            <a:cxnSpLocks/>
          </p:cNvCxnSpPr>
          <p:nvPr/>
        </p:nvCxnSpPr>
        <p:spPr>
          <a:xfrm flipV="1">
            <a:off x="2636084" y="3068960"/>
            <a:ext cx="2622638" cy="167238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32" name="正方形/長方形 31">
            <a:extLst>
              <a:ext uri="{FF2B5EF4-FFF2-40B4-BE49-F238E27FC236}">
                <a16:creationId xmlns:a16="http://schemas.microsoft.com/office/drawing/2014/main" id="{FD37F730-794B-8A76-351E-14BD0AF1169F}"/>
              </a:ext>
            </a:extLst>
          </p:cNvPr>
          <p:cNvSpPr/>
          <p:nvPr/>
        </p:nvSpPr>
        <p:spPr>
          <a:xfrm>
            <a:off x="5258722" y="2482748"/>
            <a:ext cx="2828131" cy="687333"/>
          </a:xfrm>
          <a:prstGeom prst="rect">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807527FE-975F-A5CD-4CE7-800E532CA139}"/>
              </a:ext>
            </a:extLst>
          </p:cNvPr>
          <p:cNvSpPr txBox="1"/>
          <p:nvPr/>
        </p:nvSpPr>
        <p:spPr>
          <a:xfrm>
            <a:off x="5165397" y="2531319"/>
            <a:ext cx="2737771" cy="646331"/>
          </a:xfrm>
          <a:prstGeom prst="rect">
            <a:avLst/>
          </a:prstGeom>
          <a:noFill/>
        </p:spPr>
        <p:txBody>
          <a:bodyPr wrap="square" rtlCol="0">
            <a:spAutoFit/>
          </a:bodyPr>
          <a:lstStyle/>
          <a:p>
            <a:pPr algn="ctr"/>
            <a:r>
              <a:rPr lang="ja-JP" altLang="en-US" dirty="0"/>
              <a:t>「未所蔵を含める」を</a:t>
            </a:r>
            <a:endParaRPr lang="en-US" altLang="ja-JP" dirty="0"/>
          </a:p>
          <a:p>
            <a:pPr algn="ctr"/>
            <a:r>
              <a:rPr lang="ja-JP" altLang="en-US" dirty="0"/>
              <a:t>選択し「検索」ボタンを押す</a:t>
            </a:r>
            <a:endParaRPr kumimoji="1" lang="ja-JP" altLang="en-US" dirty="0"/>
          </a:p>
        </p:txBody>
      </p:sp>
      <p:sp>
        <p:nvSpPr>
          <p:cNvPr id="34" name="矢印: 右 33">
            <a:extLst>
              <a:ext uri="{FF2B5EF4-FFF2-40B4-BE49-F238E27FC236}">
                <a16:creationId xmlns:a16="http://schemas.microsoft.com/office/drawing/2014/main" id="{8A76A693-F7CA-F51A-E69E-91E806ABD637}"/>
              </a:ext>
            </a:extLst>
          </p:cNvPr>
          <p:cNvSpPr/>
          <p:nvPr/>
        </p:nvSpPr>
        <p:spPr>
          <a:xfrm rot="5400000">
            <a:off x="1915893" y="3566974"/>
            <a:ext cx="946708" cy="50405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6B31B141-A472-4A4F-2D97-044D2863DFE3}"/>
              </a:ext>
            </a:extLst>
          </p:cNvPr>
          <p:cNvSpPr/>
          <p:nvPr/>
        </p:nvSpPr>
        <p:spPr>
          <a:xfrm>
            <a:off x="4574516" y="4611216"/>
            <a:ext cx="808408" cy="43295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3F8E86C8-931E-5730-433B-0BD7F3117617}"/>
              </a:ext>
            </a:extLst>
          </p:cNvPr>
          <p:cNvSpPr txBox="1"/>
          <p:nvPr/>
        </p:nvSpPr>
        <p:spPr>
          <a:xfrm>
            <a:off x="5425665" y="5570041"/>
            <a:ext cx="3240360" cy="646331"/>
          </a:xfrm>
          <a:prstGeom prst="rect">
            <a:avLst/>
          </a:prstGeom>
          <a:noFill/>
        </p:spPr>
        <p:txBody>
          <a:bodyPr wrap="square" rtlCol="0">
            <a:spAutoFit/>
          </a:bodyPr>
          <a:lstStyle/>
          <a:p>
            <a:r>
              <a:rPr kumimoji="1" lang="ja-JP" altLang="en-US" dirty="0"/>
              <a:t>未所蔵のコンテンツも検索結果に表示されるようになりました</a:t>
            </a:r>
          </a:p>
        </p:txBody>
      </p:sp>
      <p:cxnSp>
        <p:nvCxnSpPr>
          <p:cNvPr id="39" name="直線コネクタ 38">
            <a:extLst>
              <a:ext uri="{FF2B5EF4-FFF2-40B4-BE49-F238E27FC236}">
                <a16:creationId xmlns:a16="http://schemas.microsoft.com/office/drawing/2014/main" id="{747AFF47-98A0-CE28-0022-9AABEFED0DD5}"/>
              </a:ext>
            </a:extLst>
          </p:cNvPr>
          <p:cNvCxnSpPr>
            <a:cxnSpLocks/>
          </p:cNvCxnSpPr>
          <p:nvPr/>
        </p:nvCxnSpPr>
        <p:spPr>
          <a:xfrm>
            <a:off x="7174526" y="4036477"/>
            <a:ext cx="0" cy="14333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73DF03B-3235-10E8-9ADF-ED9EA97D7447}"/>
              </a:ext>
            </a:extLst>
          </p:cNvPr>
          <p:cNvCxnSpPr>
            <a:cxnSpLocks/>
          </p:cNvCxnSpPr>
          <p:nvPr/>
        </p:nvCxnSpPr>
        <p:spPr>
          <a:xfrm>
            <a:off x="6948264" y="4036101"/>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B493FCA7-F0B8-6758-9A3B-4CD67D9F24D5}"/>
              </a:ext>
            </a:extLst>
          </p:cNvPr>
          <p:cNvSpPr/>
          <p:nvPr/>
        </p:nvSpPr>
        <p:spPr>
          <a:xfrm>
            <a:off x="3249835" y="4804522"/>
            <a:ext cx="445190" cy="2255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135B2681-8565-B37B-2003-9850CDD1D333}"/>
              </a:ext>
            </a:extLst>
          </p:cNvPr>
          <p:cNvSpPr/>
          <p:nvPr/>
        </p:nvSpPr>
        <p:spPr>
          <a:xfrm>
            <a:off x="2785058" y="4820456"/>
            <a:ext cx="422036" cy="13999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6B82B42-BC4B-4042-3288-030D09A34D1C}"/>
              </a:ext>
            </a:extLst>
          </p:cNvPr>
          <p:cNvSpPr txBox="1"/>
          <p:nvPr/>
        </p:nvSpPr>
        <p:spPr>
          <a:xfrm>
            <a:off x="283029" y="1430905"/>
            <a:ext cx="8208912" cy="276999"/>
          </a:xfrm>
          <a:prstGeom prst="rect">
            <a:avLst/>
          </a:prstGeom>
          <a:noFill/>
        </p:spPr>
        <p:txBody>
          <a:bodyPr wrap="square" lIns="91440" tIns="45720" rIns="91440" bIns="45720" rtlCol="0" anchor="t">
            <a:spAutoFit/>
          </a:bodyPr>
          <a:lstStyle/>
          <a:p>
            <a:r>
              <a:rPr kumimoji="1" lang="en-US" altLang="ja-JP" sz="1200" dirty="0"/>
              <a:t>※</a:t>
            </a:r>
            <a:r>
              <a:rPr lang="en-US" altLang="ja-JP" sz="1200" dirty="0" err="1">
                <a:ea typeface="Meiryo UI"/>
                <a:cs typeface="+mn-lt"/>
              </a:rPr>
              <a:t>図書館の設定によっては未所蔵の選択肢が表示されない場合があります</a:t>
            </a:r>
            <a:endParaRPr lang="ja-JP" altLang="en-US" sz="1200">
              <a:ea typeface="Meiryo UI"/>
              <a:cs typeface="Segoe UI"/>
            </a:endParaRPr>
          </a:p>
        </p:txBody>
      </p:sp>
    </p:spTree>
    <p:extLst>
      <p:ext uri="{BB962C8B-B14F-4D97-AF65-F5344CB8AC3E}">
        <p14:creationId xmlns:p14="http://schemas.microsoft.com/office/powerpoint/2010/main" val="246857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3F4D5A22-C161-132D-40EF-DFBBB2C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36" y="1405587"/>
            <a:ext cx="7488832" cy="3364344"/>
          </a:xfrm>
          <a:prstGeom prst="rect">
            <a:avLst/>
          </a:prstGeom>
          <a:ln>
            <a:solidFill>
              <a:schemeClr val="tx1"/>
            </a:solidFill>
          </a:ln>
        </p:spPr>
      </p:pic>
      <p:sp>
        <p:nvSpPr>
          <p:cNvPr id="4" name="タイトル 3"/>
          <p:cNvSpPr txBox="1">
            <a:spLocks/>
          </p:cNvSpPr>
          <p:nvPr/>
        </p:nvSpPr>
        <p:spPr>
          <a:xfrm>
            <a:off x="208923" y="394484"/>
            <a:ext cx="3600400" cy="773668"/>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ja-JP" altLang="en-US" sz="2700" dirty="0">
                <a:solidFill>
                  <a:schemeClr val="tx2"/>
                </a:solidFill>
              </a:rPr>
              <a:t>閲覧開始</a:t>
            </a:r>
            <a:endParaRPr lang="ja-JP" altLang="en-US" sz="2000" dirty="0">
              <a:solidFill>
                <a:srgbClr val="FF0000"/>
              </a:solidFill>
            </a:endParaRPr>
          </a:p>
        </p:txBody>
      </p:sp>
      <p:sp>
        <p:nvSpPr>
          <p:cNvPr id="5" name="テキスト ボックス 4"/>
          <p:cNvSpPr txBox="1"/>
          <p:nvPr/>
        </p:nvSpPr>
        <p:spPr>
          <a:xfrm>
            <a:off x="627753" y="948790"/>
            <a:ext cx="6091732" cy="400110"/>
          </a:xfrm>
          <a:prstGeom prst="rect">
            <a:avLst/>
          </a:prstGeom>
          <a:noFill/>
        </p:spPr>
        <p:txBody>
          <a:bodyPr wrap="none" rtlCol="0">
            <a:spAutoFit/>
          </a:bodyPr>
          <a:lstStyle/>
          <a:p>
            <a:r>
              <a:rPr lang="ja-JP" altLang="en-US" sz="2000" dirty="0"/>
              <a:t>・［読む▷］を押すと、本文のビューワが別タブで開きます</a:t>
            </a:r>
            <a:r>
              <a:rPr lang="ja-JP" altLang="en-US" dirty="0"/>
              <a:t>　</a:t>
            </a:r>
            <a:endParaRPr kumimoji="1" lang="ja-JP" altLang="en-US" dirty="0"/>
          </a:p>
        </p:txBody>
      </p:sp>
      <p:sp>
        <p:nvSpPr>
          <p:cNvPr id="14" name="テキスト ボックス 13"/>
          <p:cNvSpPr txBox="1"/>
          <p:nvPr/>
        </p:nvSpPr>
        <p:spPr>
          <a:xfrm>
            <a:off x="971600" y="5879962"/>
            <a:ext cx="7488832" cy="646331"/>
          </a:xfrm>
          <a:prstGeom prst="rect">
            <a:avLst/>
          </a:prstGeom>
          <a:noFill/>
        </p:spPr>
        <p:txBody>
          <a:bodyPr wrap="square" rtlCol="0">
            <a:spAutoFit/>
          </a:bodyPr>
          <a:lstStyle/>
          <a:p>
            <a:r>
              <a:rPr kumimoji="1" lang="en-US" altLang="ja-JP" dirty="0"/>
              <a:t>※</a:t>
            </a:r>
            <a:r>
              <a:rPr kumimoji="1" lang="ja-JP" altLang="en-US" dirty="0"/>
              <a:t>お使いの端末（</a:t>
            </a:r>
            <a:r>
              <a:rPr kumimoji="1" lang="en-US" altLang="ja-JP" dirty="0"/>
              <a:t>PC</a:t>
            </a:r>
            <a:r>
              <a:rPr kumimoji="1" lang="ja-JP" altLang="en-US" dirty="0" err="1"/>
              <a:t>、</a:t>
            </a:r>
            <a:r>
              <a:rPr kumimoji="1" lang="ja-JP" altLang="en-US" dirty="0"/>
              <a:t>スマートフォン、タブレット等）によって、自動的に、</a:t>
            </a:r>
            <a:endParaRPr kumimoji="1" lang="en-US" altLang="ja-JP" dirty="0"/>
          </a:p>
          <a:p>
            <a:r>
              <a:rPr lang="ja-JP" altLang="en-US" dirty="0"/>
              <a:t>見開きページでの表示／片ページのみの表示、が切り替わります</a:t>
            </a:r>
            <a:endParaRPr kumimoji="1" lang="ja-JP" altLang="en-US" dirty="0"/>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17" name="正方形/長方形 16"/>
          <p:cNvSpPr/>
          <p:nvPr/>
        </p:nvSpPr>
        <p:spPr>
          <a:xfrm>
            <a:off x="6258360" y="2258979"/>
            <a:ext cx="1698016" cy="39061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0" y="-5897"/>
            <a:ext cx="1749197" cy="369332"/>
          </a:xfrm>
          <a:prstGeom prst="rect">
            <a:avLst/>
          </a:prstGeom>
          <a:noFill/>
        </p:spPr>
        <p:txBody>
          <a:bodyPr wrap="none" rtlCol="0">
            <a:spAutoFit/>
          </a:bodyPr>
          <a:lstStyle/>
          <a:p>
            <a:r>
              <a:rPr lang="ja-JP" altLang="en-US" b="1" dirty="0">
                <a:solidFill>
                  <a:schemeClr val="tx2"/>
                </a:solidFill>
              </a:rPr>
              <a:t>●ログイン・検索</a:t>
            </a:r>
            <a:endParaRPr kumimoji="1" lang="ja-JP" altLang="en-US" dirty="0"/>
          </a:p>
        </p:txBody>
      </p:sp>
      <p:sp>
        <p:nvSpPr>
          <p:cNvPr id="13" name="フッター プレースホルダー 6"/>
          <p:cNvSpPr txBox="1">
            <a:spLocks/>
          </p:cNvSpPr>
          <p:nvPr/>
        </p:nvSpPr>
        <p:spPr>
          <a:xfrm>
            <a:off x="3338757" y="6492875"/>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de-DE" altLang="ja-JP"/>
              <a:t>©KINOKUNIYA COMPANY LTD.</a:t>
            </a:r>
            <a:endParaRPr lang="ja-JP" altLang="en-US" dirty="0"/>
          </a:p>
        </p:txBody>
      </p:sp>
      <p:sp>
        <p:nvSpPr>
          <p:cNvPr id="18" name="スライド番号プレースホルダー 2"/>
          <p:cNvSpPr>
            <a:spLocks noGrp="1"/>
          </p:cNvSpPr>
          <p:nvPr>
            <p:ph type="sldNum" sz="quarter" idx="12"/>
          </p:nvPr>
        </p:nvSpPr>
        <p:spPr>
          <a:xfrm>
            <a:off x="6553200" y="6356350"/>
            <a:ext cx="2133600" cy="365125"/>
          </a:xfrm>
        </p:spPr>
        <p:txBody>
          <a:bodyPr/>
          <a:lstStyle/>
          <a:p>
            <a:fld id="{9197A704-11B2-438B-9179-4590E61D0037}" type="slidenum">
              <a:rPr kumimoji="1" lang="ja-JP" altLang="en-US" smtClean="0"/>
              <a:t>11</a:t>
            </a:fld>
            <a:endParaRPr kumimoji="1" lang="ja-JP" altLang="en-US"/>
          </a:p>
        </p:txBody>
      </p:sp>
      <p:cxnSp>
        <p:nvCxnSpPr>
          <p:cNvPr id="16" name="直線矢印コネクタ 15"/>
          <p:cNvCxnSpPr>
            <a:cxnSpLocks/>
          </p:cNvCxnSpPr>
          <p:nvPr/>
        </p:nvCxnSpPr>
        <p:spPr>
          <a:xfrm>
            <a:off x="7153830" y="2665441"/>
            <a:ext cx="0" cy="5172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64FFE647-E249-A6E2-C712-1247A2A3D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013" y="3225676"/>
            <a:ext cx="5205602" cy="2579588"/>
          </a:xfrm>
          <a:prstGeom prst="rect">
            <a:avLst/>
          </a:prstGeom>
          <a:ln>
            <a:solidFill>
              <a:schemeClr val="tx1"/>
            </a:solidFill>
          </a:ln>
        </p:spPr>
      </p:pic>
    </p:spTree>
    <p:extLst>
      <p:ext uri="{BB962C8B-B14F-4D97-AF65-F5344CB8AC3E}">
        <p14:creationId xmlns:p14="http://schemas.microsoft.com/office/powerpoint/2010/main" val="286351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51" y="2027070"/>
            <a:ext cx="7887421" cy="4112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9197A704-11B2-438B-9179-4590E61D0037}" type="slidenum">
              <a:rPr kumimoji="1" lang="ja-JP" altLang="en-US" smtClean="0"/>
              <a:t>12</a:t>
            </a:fld>
            <a:endParaRPr kumimoji="1" lang="ja-JP" altLang="en-US"/>
          </a:p>
        </p:txBody>
      </p:sp>
      <p:sp>
        <p:nvSpPr>
          <p:cNvPr id="50" name="フッター プレースホルダー 6"/>
          <p:cNvSpPr>
            <a:spLocks noGrp="1"/>
          </p:cNvSpPr>
          <p:nvPr>
            <p:ph type="ftr" sz="quarter" idx="11"/>
          </p:nvPr>
        </p:nvSpPr>
        <p:spPr>
          <a:xfrm>
            <a:off x="0" y="6492875"/>
            <a:ext cx="2895600" cy="365125"/>
          </a:xfrm>
        </p:spPr>
        <p:txBody>
          <a:bodyPr/>
          <a:lstStyle/>
          <a:p>
            <a:pPr algn="l">
              <a:defRPr/>
            </a:pPr>
            <a:r>
              <a:rPr lang="de-DE" altLang="ja-JP" dirty="0"/>
              <a:t>©KINOKUNIYA COMPANY LTD.</a:t>
            </a:r>
            <a:endParaRPr lang="ja-JP" altLang="en-US" dirty="0"/>
          </a:p>
        </p:txBody>
      </p:sp>
      <p:sp>
        <p:nvSpPr>
          <p:cNvPr id="4" name="テキスト ボックス 3"/>
          <p:cNvSpPr txBox="1"/>
          <p:nvPr/>
        </p:nvSpPr>
        <p:spPr>
          <a:xfrm>
            <a:off x="77545" y="408198"/>
            <a:ext cx="7856798" cy="646331"/>
          </a:xfrm>
          <a:prstGeom prst="rect">
            <a:avLst/>
          </a:prstGeom>
          <a:noFill/>
        </p:spPr>
        <p:txBody>
          <a:bodyPr wrap="square" rtlCol="0">
            <a:spAutoFit/>
          </a:bodyPr>
          <a:lstStyle/>
          <a:p>
            <a:r>
              <a:rPr kumimoji="1" lang="ja-JP" altLang="en-US" dirty="0"/>
              <a:t>・閲覧ページの各部分をクリック・タップすると、</a:t>
            </a:r>
            <a:r>
              <a:rPr lang="ja-JP" altLang="en-US" dirty="0"/>
              <a:t>ページの移動や目次の確認ができます</a:t>
            </a:r>
            <a:endParaRPr lang="en-US" altLang="ja-JP" dirty="0"/>
          </a:p>
          <a:p>
            <a:r>
              <a:rPr kumimoji="1" lang="ja-JP" altLang="en-US" dirty="0"/>
              <a:t>　</a:t>
            </a:r>
            <a:r>
              <a:rPr kumimoji="1" lang="en-US" altLang="ja-JP" dirty="0"/>
              <a:t>*</a:t>
            </a:r>
            <a:r>
              <a:rPr kumimoji="1" lang="ja-JP" altLang="en-US" dirty="0"/>
              <a:t>マークがついている項目は、対象コンテンツのみ有効です。</a:t>
            </a:r>
          </a:p>
        </p:txBody>
      </p:sp>
      <p:grpSp>
        <p:nvGrpSpPr>
          <p:cNvPr id="47" name="グループ化 46"/>
          <p:cNvGrpSpPr/>
          <p:nvPr/>
        </p:nvGrpSpPr>
        <p:grpSpPr>
          <a:xfrm>
            <a:off x="611560" y="1563065"/>
            <a:ext cx="570528" cy="497783"/>
            <a:chOff x="620688" y="467544"/>
            <a:chExt cx="504056" cy="432048"/>
          </a:xfrm>
        </p:grpSpPr>
        <p:sp>
          <p:nvSpPr>
            <p:cNvPr id="90" name="正方形/長方形 89"/>
            <p:cNvSpPr/>
            <p:nvPr/>
          </p:nvSpPr>
          <p:spPr>
            <a:xfrm>
              <a:off x="620688" y="467544"/>
              <a:ext cx="504056" cy="288032"/>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itchFamily="50" charset="-128"/>
                  <a:ea typeface="Meiryo UI" pitchFamily="50" charset="-128"/>
                  <a:cs typeface="Meiryo UI" pitchFamily="50" charset="-128"/>
                </a:rPr>
                <a:t>目次</a:t>
              </a:r>
            </a:p>
          </p:txBody>
        </p:sp>
        <p:cxnSp>
          <p:nvCxnSpPr>
            <p:cNvPr id="91" name="直線コネクタ 90"/>
            <p:cNvCxnSpPr/>
            <p:nvPr/>
          </p:nvCxnSpPr>
          <p:spPr>
            <a:xfrm>
              <a:off x="753031" y="755576"/>
              <a:ext cx="0" cy="144016"/>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1072443" y="4097722"/>
            <a:ext cx="1621751" cy="374038"/>
            <a:chOff x="1458968" y="3896336"/>
            <a:chExt cx="1621751" cy="374038"/>
          </a:xfrm>
        </p:grpSpPr>
        <p:sp>
          <p:nvSpPr>
            <p:cNvPr id="86" name="正方形/長方形 85"/>
            <p:cNvSpPr/>
            <p:nvPr/>
          </p:nvSpPr>
          <p:spPr>
            <a:xfrm>
              <a:off x="1684307" y="3896336"/>
              <a:ext cx="1396412" cy="374038"/>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itchFamily="50" charset="-128"/>
                  <a:ea typeface="Meiryo UI" pitchFamily="50" charset="-128"/>
                  <a:cs typeface="Meiryo UI" pitchFamily="50" charset="-128"/>
                </a:rPr>
                <a:t>ページ送り</a:t>
              </a:r>
            </a:p>
          </p:txBody>
        </p:sp>
        <p:cxnSp>
          <p:nvCxnSpPr>
            <p:cNvPr id="88" name="直線コネクタ 87"/>
            <p:cNvCxnSpPr/>
            <p:nvPr/>
          </p:nvCxnSpPr>
          <p:spPr>
            <a:xfrm flipH="1">
              <a:off x="1458968" y="4149080"/>
              <a:ext cx="30472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3489884" y="1600740"/>
            <a:ext cx="2037600" cy="2111519"/>
            <a:chOff x="2492896" y="395470"/>
            <a:chExt cx="1800200" cy="1832681"/>
          </a:xfrm>
        </p:grpSpPr>
        <p:sp>
          <p:nvSpPr>
            <p:cNvPr id="82" name="正方形/長方形 81"/>
            <p:cNvSpPr/>
            <p:nvPr/>
          </p:nvSpPr>
          <p:spPr>
            <a:xfrm>
              <a:off x="2492896" y="395470"/>
              <a:ext cx="1800200" cy="43899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itchFamily="50" charset="-128"/>
                  <a:ea typeface="Meiryo UI" pitchFamily="50" charset="-128"/>
                  <a:cs typeface="Meiryo UI" pitchFamily="50" charset="-128"/>
                </a:rPr>
                <a:t>上下バー</a:t>
              </a:r>
              <a:r>
                <a:rPr lang="ja-JP" altLang="en-US" sz="1200" dirty="0">
                  <a:latin typeface="Meiryo UI" pitchFamily="50" charset="-128"/>
                  <a:ea typeface="Meiryo UI" pitchFamily="50" charset="-128"/>
                  <a:cs typeface="Meiryo UI" pitchFamily="50" charset="-128"/>
                </a:rPr>
                <a:t>等　</a:t>
              </a:r>
              <a:r>
                <a:rPr kumimoji="1" lang="ja-JP" altLang="en-US" sz="1200" dirty="0">
                  <a:latin typeface="Meiryo UI" pitchFamily="50" charset="-128"/>
                  <a:ea typeface="Meiryo UI" pitchFamily="50" charset="-128"/>
                  <a:cs typeface="Meiryo UI" pitchFamily="50" charset="-128"/>
                </a:rPr>
                <a:t>表示</a:t>
              </a:r>
              <a:r>
                <a:rPr kumimoji="1" lang="en-US" altLang="ja-JP" sz="1200" dirty="0">
                  <a:latin typeface="Meiryo UI" pitchFamily="50" charset="-128"/>
                  <a:ea typeface="Meiryo UI" pitchFamily="50" charset="-128"/>
                  <a:cs typeface="Meiryo UI" pitchFamily="50" charset="-128"/>
                </a:rPr>
                <a:t>/</a:t>
              </a:r>
              <a:r>
                <a:rPr kumimoji="1" lang="ja-JP" altLang="en-US" sz="1200" dirty="0">
                  <a:latin typeface="Meiryo UI" pitchFamily="50" charset="-128"/>
                  <a:ea typeface="Meiryo UI" pitchFamily="50" charset="-128"/>
                  <a:cs typeface="Meiryo UI" pitchFamily="50" charset="-128"/>
                </a:rPr>
                <a:t>非表示</a:t>
              </a:r>
              <a:endParaRPr kumimoji="1" lang="en-US" altLang="ja-JP" sz="1200" dirty="0">
                <a:latin typeface="Meiryo UI" pitchFamily="50" charset="-128"/>
                <a:ea typeface="Meiryo UI" pitchFamily="50" charset="-128"/>
                <a:cs typeface="Meiryo UI" pitchFamily="50" charset="-128"/>
              </a:endParaRPr>
            </a:p>
            <a:p>
              <a:pPr algn="ctr"/>
              <a:r>
                <a:rPr kumimoji="1" lang="ja-JP" altLang="en-US" sz="1200" dirty="0">
                  <a:latin typeface="Meiryo UI" pitchFamily="50" charset="-128"/>
                  <a:ea typeface="Meiryo UI" pitchFamily="50" charset="-128"/>
                  <a:cs typeface="Meiryo UI" pitchFamily="50" charset="-128"/>
                </a:rPr>
                <a:t>（中央あたりを</a:t>
              </a:r>
              <a:r>
                <a:rPr kumimoji="1" lang="ja-JP" altLang="en-US" sz="1200" u="sng" dirty="0">
                  <a:latin typeface="Meiryo UI" pitchFamily="50" charset="-128"/>
                  <a:ea typeface="Meiryo UI" pitchFamily="50" charset="-128"/>
                  <a:cs typeface="Meiryo UI" pitchFamily="50" charset="-128"/>
                </a:rPr>
                <a:t>クリック</a:t>
              </a:r>
              <a:r>
                <a:rPr kumimoji="1" lang="ja-JP" altLang="en-US" sz="1200" dirty="0">
                  <a:latin typeface="Meiryo UI" pitchFamily="50" charset="-128"/>
                  <a:ea typeface="Meiryo UI" pitchFamily="50" charset="-128"/>
                  <a:cs typeface="Meiryo UI" pitchFamily="50" charset="-128"/>
                </a:rPr>
                <a:t>）</a:t>
              </a:r>
            </a:p>
          </p:txBody>
        </p:sp>
        <p:grpSp>
          <p:nvGrpSpPr>
            <p:cNvPr id="83" name="グループ化 82"/>
            <p:cNvGrpSpPr/>
            <p:nvPr/>
          </p:nvGrpSpPr>
          <p:grpSpPr>
            <a:xfrm>
              <a:off x="3737235" y="769402"/>
              <a:ext cx="45719" cy="1458749"/>
              <a:chOff x="2728612" y="769402"/>
              <a:chExt cx="45719" cy="1458749"/>
            </a:xfrm>
          </p:grpSpPr>
          <p:cxnSp>
            <p:nvCxnSpPr>
              <p:cNvPr id="84" name="直線コネクタ 83"/>
              <p:cNvCxnSpPr/>
              <p:nvPr/>
            </p:nvCxnSpPr>
            <p:spPr>
              <a:xfrm>
                <a:off x="2728612" y="769402"/>
                <a:ext cx="0" cy="1426334"/>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5" name="円/楕円 84"/>
              <p:cNvSpPr/>
              <p:nvPr/>
            </p:nvSpPr>
            <p:spPr>
              <a:xfrm flipV="1">
                <a:off x="2728612" y="2182432"/>
                <a:ext cx="45719" cy="45719"/>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正方形/長方形 54"/>
          <p:cNvSpPr/>
          <p:nvPr/>
        </p:nvSpPr>
        <p:spPr>
          <a:xfrm>
            <a:off x="7668344" y="44624"/>
            <a:ext cx="1431801" cy="184462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Meiryo UI" pitchFamily="50" charset="-128"/>
                <a:ea typeface="Meiryo UI" pitchFamily="50" charset="-128"/>
                <a:cs typeface="Meiryo UI" pitchFamily="50" charset="-128"/>
              </a:rPr>
              <a:t>＜メニュー＞</a:t>
            </a:r>
            <a:endParaRPr kumimoji="1" lang="en-US" altLang="ja-JP" sz="1200" b="1" dirty="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・拡大</a:t>
            </a:r>
            <a:endParaRPr lang="en-US" altLang="ja-JP" sz="1200" dirty="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・全画面表示</a:t>
            </a:r>
            <a:endParaRPr lang="en-US" altLang="ja-JP" sz="1200" dirty="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・音声読み上げ</a:t>
            </a:r>
            <a:r>
              <a:rPr lang="en-US" altLang="ja-JP" sz="1200" dirty="0">
                <a:latin typeface="Meiryo UI" pitchFamily="50" charset="-128"/>
                <a:ea typeface="Meiryo UI" pitchFamily="50" charset="-128"/>
                <a:cs typeface="Meiryo UI" pitchFamily="50" charset="-128"/>
              </a:rPr>
              <a:t>*</a:t>
            </a:r>
          </a:p>
          <a:p>
            <a:r>
              <a:rPr lang="ja-JP" altLang="en-US" sz="1200" dirty="0">
                <a:latin typeface="Meiryo UI" pitchFamily="50" charset="-128"/>
                <a:ea typeface="Meiryo UI" pitchFamily="50" charset="-128"/>
                <a:cs typeface="Meiryo UI" pitchFamily="50" charset="-128"/>
              </a:rPr>
              <a:t>・文字サイズ変更</a:t>
            </a:r>
            <a:r>
              <a:rPr lang="en-US" altLang="ja-JP" sz="1200" dirty="0">
                <a:latin typeface="Meiryo UI" pitchFamily="50" charset="-128"/>
                <a:ea typeface="Meiryo UI" pitchFamily="50" charset="-128"/>
                <a:cs typeface="Meiryo UI" pitchFamily="50" charset="-128"/>
              </a:rPr>
              <a:t>*</a:t>
            </a:r>
          </a:p>
          <a:p>
            <a:r>
              <a:rPr kumimoji="1" lang="ja-JP" altLang="en-US" sz="1200" dirty="0">
                <a:latin typeface="Meiryo UI" pitchFamily="50" charset="-128"/>
                <a:ea typeface="Meiryo UI" pitchFamily="50" charset="-128"/>
                <a:cs typeface="Meiryo UI" pitchFamily="50" charset="-128"/>
              </a:rPr>
              <a:t>・印刷</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PDF</a:t>
            </a:r>
            <a:r>
              <a:rPr lang="ja-JP" altLang="en-US" sz="1200" dirty="0">
                <a:latin typeface="Meiryo UI" pitchFamily="50" charset="-128"/>
                <a:ea typeface="Meiryo UI" pitchFamily="50" charset="-128"/>
                <a:cs typeface="Meiryo UI" pitchFamily="50" charset="-128"/>
              </a:rPr>
              <a:t>出力</a:t>
            </a:r>
            <a:r>
              <a:rPr lang="en-US" altLang="ja-JP" sz="1200" dirty="0">
                <a:latin typeface="Meiryo UI" pitchFamily="50" charset="-128"/>
                <a:ea typeface="Meiryo UI" pitchFamily="50" charset="-128"/>
                <a:cs typeface="Meiryo UI" pitchFamily="50" charset="-128"/>
              </a:rPr>
              <a:t>*</a:t>
            </a:r>
            <a:endParaRPr kumimoji="1" lang="en-US" altLang="ja-JP" sz="1200" dirty="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・ヘルプ</a:t>
            </a:r>
            <a:endParaRPr lang="en-US" altLang="ja-JP" sz="1200" dirty="0">
              <a:latin typeface="Meiryo UI" pitchFamily="50" charset="-128"/>
              <a:ea typeface="Meiryo UI" pitchFamily="50" charset="-128"/>
              <a:cs typeface="Meiryo UI" pitchFamily="50" charset="-128"/>
            </a:endParaRPr>
          </a:p>
          <a:p>
            <a:r>
              <a:rPr kumimoji="1" lang="ja-JP" altLang="en-US" sz="1200" dirty="0">
                <a:latin typeface="Meiryo UI" pitchFamily="50" charset="-128"/>
                <a:ea typeface="Meiryo UI" pitchFamily="50" charset="-128"/>
                <a:cs typeface="Meiryo UI" pitchFamily="50" charset="-128"/>
              </a:rPr>
              <a:t>・閲覧終了</a:t>
            </a:r>
          </a:p>
        </p:txBody>
      </p:sp>
      <p:sp>
        <p:nvSpPr>
          <p:cNvPr id="56" name="円/楕円 55"/>
          <p:cNvSpPr/>
          <p:nvPr/>
        </p:nvSpPr>
        <p:spPr>
          <a:xfrm>
            <a:off x="7995471" y="2799657"/>
            <a:ext cx="51748" cy="52675"/>
          </a:xfrm>
          <a:prstGeom prst="ellipse">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flipH="1">
            <a:off x="8316416" y="1723256"/>
            <a:ext cx="41208" cy="290343"/>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2852376" y="6071202"/>
            <a:ext cx="978048" cy="497783"/>
            <a:chOff x="1844826" y="4427984"/>
            <a:chExt cx="864096" cy="432048"/>
          </a:xfrm>
        </p:grpSpPr>
        <p:sp>
          <p:nvSpPr>
            <p:cNvPr id="75" name="正方形/長方形 74"/>
            <p:cNvSpPr/>
            <p:nvPr/>
          </p:nvSpPr>
          <p:spPr>
            <a:xfrm>
              <a:off x="1844826" y="4572000"/>
              <a:ext cx="864096" cy="288032"/>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itchFamily="50" charset="-128"/>
                  <a:ea typeface="Meiryo UI" pitchFamily="50" charset="-128"/>
                  <a:cs typeface="Meiryo UI" pitchFamily="50" charset="-128"/>
                </a:rPr>
                <a:t>シークバー</a:t>
              </a:r>
              <a:endParaRPr kumimoji="1" lang="ja-JP" altLang="en-US" sz="1200" dirty="0">
                <a:latin typeface="Meiryo UI" pitchFamily="50" charset="-128"/>
                <a:ea typeface="Meiryo UI" pitchFamily="50" charset="-128"/>
                <a:cs typeface="Meiryo UI" pitchFamily="50" charset="-128"/>
              </a:endParaRPr>
            </a:p>
          </p:txBody>
        </p:sp>
        <p:sp>
          <p:nvSpPr>
            <p:cNvPr id="76" name="円/楕円 75"/>
            <p:cNvSpPr/>
            <p:nvPr/>
          </p:nvSpPr>
          <p:spPr>
            <a:xfrm>
              <a:off x="2230651" y="4427984"/>
              <a:ext cx="45720" cy="45719"/>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2256050" y="4450843"/>
              <a:ext cx="0" cy="162059"/>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9" name="正方形/長方形 68"/>
          <p:cNvSpPr/>
          <p:nvPr/>
        </p:nvSpPr>
        <p:spPr>
          <a:xfrm>
            <a:off x="5851737" y="2606557"/>
            <a:ext cx="1202517" cy="331855"/>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itchFamily="50" charset="-128"/>
                <a:ea typeface="Meiryo UI" pitchFamily="50" charset="-128"/>
                <a:cs typeface="Meiryo UI" pitchFamily="50" charset="-128"/>
              </a:rPr>
              <a:t>本文内検索</a:t>
            </a:r>
          </a:p>
        </p:txBody>
      </p:sp>
      <p:cxnSp>
        <p:nvCxnSpPr>
          <p:cNvPr id="70" name="直線コネクタ 69"/>
          <p:cNvCxnSpPr/>
          <p:nvPr/>
        </p:nvCxnSpPr>
        <p:spPr>
          <a:xfrm flipH="1">
            <a:off x="7074297" y="2340388"/>
            <a:ext cx="457980" cy="374812"/>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99180" y="6233418"/>
            <a:ext cx="1746527" cy="307777"/>
          </a:xfrm>
          <a:prstGeom prst="rect">
            <a:avLst/>
          </a:prstGeom>
          <a:noFill/>
        </p:spPr>
        <p:txBody>
          <a:bodyPr wrap="square" rtlCol="0">
            <a:spAutoFit/>
          </a:bodyPr>
          <a:lstStyle/>
          <a:p>
            <a:r>
              <a:rPr kumimoji="1" lang="ja-JP" altLang="en-US" sz="700" dirty="0">
                <a:latin typeface="Meiryo UI" pitchFamily="50" charset="-128"/>
                <a:ea typeface="Meiryo UI" pitchFamily="50" charset="-128"/>
                <a:cs typeface="Meiryo UI" pitchFamily="50" charset="-128"/>
              </a:rPr>
              <a:t>引用：</a:t>
            </a:r>
            <a:r>
              <a:rPr lang="ja-JP" altLang="en-US" sz="700" dirty="0">
                <a:latin typeface="Meiryo UI" pitchFamily="50" charset="-128"/>
                <a:ea typeface="Meiryo UI" pitchFamily="50" charset="-128"/>
                <a:cs typeface="Meiryo UI" pitchFamily="50" charset="-128"/>
              </a:rPr>
              <a:t>東洋経済新報社</a:t>
            </a:r>
            <a:r>
              <a:rPr kumimoji="1" lang="en-US" altLang="ja-JP" sz="700" dirty="0">
                <a:latin typeface="Meiryo UI" pitchFamily="50" charset="-128"/>
                <a:ea typeface="Meiryo UI" pitchFamily="50" charset="-128"/>
                <a:cs typeface="Meiryo UI" pitchFamily="50" charset="-128"/>
              </a:rPr>
              <a:t>『</a:t>
            </a:r>
            <a:r>
              <a:rPr lang="en-US" altLang="ja-JP" sz="700" dirty="0">
                <a:latin typeface="Meiryo UI" pitchFamily="50" charset="-128"/>
                <a:ea typeface="Meiryo UI" pitchFamily="50" charset="-128"/>
                <a:cs typeface="Meiryo UI" pitchFamily="50" charset="-128"/>
              </a:rPr>
              <a:t>AI vs.</a:t>
            </a:r>
            <a:r>
              <a:rPr lang="ja-JP" altLang="en-US" sz="700" dirty="0">
                <a:latin typeface="Meiryo UI" pitchFamily="50" charset="-128"/>
                <a:ea typeface="Meiryo UI" pitchFamily="50" charset="-128"/>
                <a:cs typeface="Meiryo UI" pitchFamily="50" charset="-128"/>
              </a:rPr>
              <a:t>教科書が読めない子どもたち</a:t>
            </a:r>
            <a:r>
              <a:rPr lang="en-US" altLang="ja-JP" sz="700" dirty="0">
                <a:latin typeface="Meiryo UI" pitchFamily="50" charset="-128"/>
                <a:ea typeface="Meiryo UI" pitchFamily="50" charset="-128"/>
                <a:cs typeface="Meiryo UI" pitchFamily="50" charset="-128"/>
              </a:rPr>
              <a:t>』</a:t>
            </a:r>
            <a:endParaRPr lang="ja-JP" altLang="en-US" sz="700" b="1" dirty="0">
              <a:latin typeface="Meiryo UI" pitchFamily="50" charset="-128"/>
              <a:ea typeface="Meiryo UI" pitchFamily="50" charset="-128"/>
              <a:cs typeface="Meiryo UI" pitchFamily="50" charset="-128"/>
            </a:endParaRPr>
          </a:p>
        </p:txBody>
      </p:sp>
      <p:sp>
        <p:nvSpPr>
          <p:cNvPr id="16" name="正方形/長方形 15"/>
          <p:cNvSpPr/>
          <p:nvPr/>
        </p:nvSpPr>
        <p:spPr>
          <a:xfrm>
            <a:off x="7812360" y="3844978"/>
            <a:ext cx="792088" cy="196028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5724128" y="4219020"/>
            <a:ext cx="2016224" cy="1514235"/>
            <a:chOff x="6060456" y="4356042"/>
            <a:chExt cx="2016224" cy="404781"/>
          </a:xfrm>
        </p:grpSpPr>
        <p:sp>
          <p:nvSpPr>
            <p:cNvPr id="59" name="正方形/長方形 58"/>
            <p:cNvSpPr/>
            <p:nvPr/>
          </p:nvSpPr>
          <p:spPr>
            <a:xfrm>
              <a:off x="6060456" y="4356042"/>
              <a:ext cx="1800200" cy="404781"/>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itchFamily="50" charset="-128"/>
                  <a:ea typeface="Meiryo UI" pitchFamily="50" charset="-128"/>
                  <a:cs typeface="Meiryo UI" pitchFamily="50" charset="-128"/>
                </a:rPr>
                <a:t>＜フローティングボタン＞</a:t>
              </a:r>
              <a:endParaRPr kumimoji="1" lang="en-US" altLang="ja-JP" sz="1200" b="1" dirty="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右上のメニューと同じ操作が可能です。</a:t>
              </a:r>
              <a:endParaRPr lang="en-US" altLang="ja-JP" sz="1200" dirty="0">
                <a:latin typeface="Meiryo UI" pitchFamily="50" charset="-128"/>
                <a:ea typeface="Meiryo UI" pitchFamily="50" charset="-128"/>
                <a:cs typeface="Meiryo UI" pitchFamily="50" charset="-128"/>
              </a:endParaRPr>
            </a:p>
            <a:p>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閲覧環境によっては表示されないことがあります。その場合は右上のメニューより操作下さい。</a:t>
              </a:r>
              <a:endParaRPr kumimoji="1" lang="en-US" altLang="ja-JP" sz="1200" dirty="0">
                <a:latin typeface="Meiryo UI" pitchFamily="50" charset="-128"/>
                <a:ea typeface="Meiryo UI" pitchFamily="50" charset="-128"/>
                <a:cs typeface="Meiryo UI" pitchFamily="50" charset="-128"/>
              </a:endParaRPr>
            </a:p>
            <a:p>
              <a:pPr algn="ctr"/>
              <a:endParaRPr kumimoji="1" lang="ja-JP" altLang="en-US" sz="1200" b="1" dirty="0">
                <a:latin typeface="Meiryo UI" pitchFamily="50" charset="-128"/>
                <a:ea typeface="Meiryo UI" pitchFamily="50" charset="-128"/>
                <a:cs typeface="Meiryo UI" pitchFamily="50" charset="-128"/>
              </a:endParaRPr>
            </a:p>
          </p:txBody>
        </p:sp>
        <p:cxnSp>
          <p:nvCxnSpPr>
            <p:cNvPr id="60" name="直線コネクタ 59"/>
            <p:cNvCxnSpPr/>
            <p:nvPr/>
          </p:nvCxnSpPr>
          <p:spPr>
            <a:xfrm flipH="1">
              <a:off x="7771960" y="4593054"/>
              <a:ext cx="30472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4B645145-E6AC-8E00-C8E3-EBFB5A993CDB}"/>
              </a:ext>
            </a:extLst>
          </p:cNvPr>
          <p:cNvSpPr txBox="1"/>
          <p:nvPr/>
        </p:nvSpPr>
        <p:spPr>
          <a:xfrm>
            <a:off x="0" y="-5897"/>
            <a:ext cx="1675459" cy="369332"/>
          </a:xfrm>
          <a:prstGeom prst="rect">
            <a:avLst/>
          </a:prstGeom>
          <a:noFill/>
        </p:spPr>
        <p:txBody>
          <a:bodyPr wrap="none" rtlCol="0">
            <a:spAutoFit/>
          </a:bodyPr>
          <a:lstStyle/>
          <a:p>
            <a:r>
              <a:rPr lang="ja-JP" altLang="en-US" b="1" dirty="0">
                <a:solidFill>
                  <a:schemeClr val="tx2"/>
                </a:solidFill>
              </a:rPr>
              <a:t>●ページの閲覧</a:t>
            </a:r>
            <a:endParaRPr kumimoji="1" lang="ja-JP" altLang="en-US" dirty="0"/>
          </a:p>
        </p:txBody>
      </p:sp>
    </p:spTree>
    <p:extLst>
      <p:ext uri="{BB962C8B-B14F-4D97-AF65-F5344CB8AC3E}">
        <p14:creationId xmlns:p14="http://schemas.microsoft.com/office/powerpoint/2010/main" val="417905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1467" y="-819472"/>
            <a:ext cx="8229600" cy="607977"/>
          </a:xfrm>
        </p:spPr>
        <p:txBody>
          <a:bodyPr>
            <a:normAutofit fontScale="90000"/>
          </a:bodyPr>
          <a:lstStyle/>
          <a:p>
            <a:r>
              <a:rPr kumimoji="1" lang="ja-JP" altLang="en-US" sz="2700" dirty="0">
                <a:solidFill>
                  <a:schemeClr val="tx2"/>
                </a:solidFill>
              </a:rPr>
              <a:t>目次表示</a:t>
            </a:r>
            <a:br>
              <a:rPr kumimoji="1" lang="en-US" altLang="ja-JP" sz="1800" dirty="0"/>
            </a:br>
            <a:r>
              <a:rPr kumimoji="1" lang="ja-JP" altLang="en-US" sz="2000" dirty="0"/>
              <a:t>目次項目をタップ・クリックすると、該当ページにリンクします　</a:t>
            </a:r>
          </a:p>
        </p:txBody>
      </p:sp>
      <p:sp>
        <p:nvSpPr>
          <p:cNvPr id="3" name="スライド番号プレースホルダー 2"/>
          <p:cNvSpPr>
            <a:spLocks noGrp="1"/>
          </p:cNvSpPr>
          <p:nvPr>
            <p:ph type="sldNum" sz="quarter" idx="12"/>
          </p:nvPr>
        </p:nvSpPr>
        <p:spPr/>
        <p:txBody>
          <a:bodyPr/>
          <a:lstStyle/>
          <a:p>
            <a:fld id="{9197A704-11B2-438B-9179-4590E61D0037}" type="slidenum">
              <a:rPr kumimoji="1" lang="ja-JP" altLang="en-US" smtClean="0"/>
              <a:t>13</a:t>
            </a:fld>
            <a:endParaRPr kumimoji="1" lang="ja-JP" altLang="en-US"/>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7" name="フッター プレースホルダー 6"/>
          <p:cNvSpPr>
            <a:spLocks noGrp="1"/>
          </p:cNvSpPr>
          <p:nvPr>
            <p:ph type="ftr" sz="quarter" idx="11"/>
          </p:nvPr>
        </p:nvSpPr>
        <p:spPr>
          <a:xfrm>
            <a:off x="3169254" y="6492875"/>
            <a:ext cx="2895600" cy="365125"/>
          </a:xfrm>
        </p:spPr>
        <p:txBody>
          <a:bodyPr/>
          <a:lstStyle/>
          <a:p>
            <a:pPr>
              <a:defRPr/>
            </a:pPr>
            <a:r>
              <a:rPr lang="de-DE" altLang="ja-JP" dirty="0"/>
              <a:t>©KINOKUNIYA COMPANY LTD.</a:t>
            </a:r>
            <a:endParaRPr lang="ja-JP" altLang="en-US" dirty="0"/>
          </a:p>
        </p:txBody>
      </p:sp>
      <p:sp>
        <p:nvSpPr>
          <p:cNvPr id="8" name="テキスト ボックス 7"/>
          <p:cNvSpPr txBox="1"/>
          <p:nvPr/>
        </p:nvSpPr>
        <p:spPr>
          <a:xfrm>
            <a:off x="0" y="-5897"/>
            <a:ext cx="1675459" cy="369332"/>
          </a:xfrm>
          <a:prstGeom prst="rect">
            <a:avLst/>
          </a:prstGeom>
          <a:noFill/>
        </p:spPr>
        <p:txBody>
          <a:bodyPr wrap="none" rtlCol="0">
            <a:spAutoFit/>
          </a:bodyPr>
          <a:lstStyle/>
          <a:p>
            <a:r>
              <a:rPr lang="ja-JP" altLang="en-US" b="1" dirty="0">
                <a:solidFill>
                  <a:schemeClr val="tx2"/>
                </a:solidFill>
              </a:rPr>
              <a:t>●ページの閲覧</a:t>
            </a:r>
            <a:endParaRPr kumimoji="1" lang="ja-JP" alt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99" y="908720"/>
            <a:ext cx="6106611" cy="318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admin\Downloads\スクリーンショット 2025-07-31 1113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668296"/>
            <a:ext cx="3132550" cy="362991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52" name="Picture 4" descr="C:\Users\admin\Downloads\スクリーンショット 2025-07-31 11133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2193008"/>
            <a:ext cx="27432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ownloads\スクリーンショット 2025-07-31 11125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729" y="1772816"/>
            <a:ext cx="2124040" cy="447813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2771799" y="908720"/>
            <a:ext cx="360041"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645571" y="881100"/>
            <a:ext cx="1174901"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395536" y="692696"/>
            <a:ext cx="2016224" cy="1008112"/>
          </a:xfrm>
          <a:prstGeom prst="wedgeRoundRectCallout">
            <a:avLst>
              <a:gd name="adj1" fmla="val 66731"/>
              <a:gd name="adj2" fmla="val -936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1">
                    <a:lumMod val="50000"/>
                  </a:schemeClr>
                </a:solidFill>
              </a:rPr>
              <a:t>目次</a:t>
            </a:r>
            <a:endParaRPr kumimoji="1" lang="en-US" altLang="ja-JP" sz="1400" b="1" dirty="0">
              <a:solidFill>
                <a:schemeClr val="accent1">
                  <a:lumMod val="50000"/>
                </a:schemeClr>
              </a:solidFill>
            </a:endParaRPr>
          </a:p>
          <a:p>
            <a:pPr algn="ctr"/>
            <a:r>
              <a:rPr lang="ja-JP" altLang="en-US" sz="1400" dirty="0">
                <a:solidFill>
                  <a:schemeClr val="accent1">
                    <a:lumMod val="50000"/>
                  </a:schemeClr>
                </a:solidFill>
              </a:rPr>
              <a:t>目次項目をクリックすると、該当ページにリンクします</a:t>
            </a:r>
            <a:endParaRPr kumimoji="1" lang="ja-JP" altLang="en-US" sz="1400" dirty="0">
              <a:solidFill>
                <a:schemeClr val="accent1">
                  <a:lumMod val="50000"/>
                </a:schemeClr>
              </a:solidFill>
            </a:endParaRPr>
          </a:p>
        </p:txBody>
      </p:sp>
      <p:sp>
        <p:nvSpPr>
          <p:cNvPr id="17" name="角丸四角形吹き出し 16"/>
          <p:cNvSpPr/>
          <p:nvPr/>
        </p:nvSpPr>
        <p:spPr>
          <a:xfrm>
            <a:off x="5058155" y="665951"/>
            <a:ext cx="2016224" cy="1008112"/>
          </a:xfrm>
          <a:prstGeom prst="wedgeRoundRectCallout">
            <a:avLst>
              <a:gd name="adj1" fmla="val 79988"/>
              <a:gd name="adj2" fmla="val -12855"/>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accent1">
                    <a:lumMod val="50000"/>
                  </a:schemeClr>
                </a:solidFill>
              </a:rPr>
              <a:t>本文内検索</a:t>
            </a:r>
            <a:endParaRPr kumimoji="1" lang="en-US" altLang="ja-JP" sz="1400" b="1" dirty="0">
              <a:solidFill>
                <a:schemeClr val="accent1">
                  <a:lumMod val="50000"/>
                </a:schemeClr>
              </a:solidFill>
            </a:endParaRPr>
          </a:p>
          <a:p>
            <a:pPr algn="ctr"/>
            <a:r>
              <a:rPr lang="ja-JP" altLang="en-US" sz="1400" dirty="0">
                <a:solidFill>
                  <a:schemeClr val="accent1">
                    <a:lumMod val="50000"/>
                  </a:schemeClr>
                </a:solidFill>
              </a:rPr>
              <a:t>結果の部分をタップ・クリックすると、該当ページにリンクします</a:t>
            </a:r>
            <a:endParaRPr kumimoji="1" lang="ja-JP" altLang="en-US" sz="1400" dirty="0">
              <a:solidFill>
                <a:schemeClr val="accent1">
                  <a:lumMod val="50000"/>
                </a:schemeClr>
              </a:solidFill>
            </a:endParaRPr>
          </a:p>
        </p:txBody>
      </p:sp>
      <p:cxnSp>
        <p:nvCxnSpPr>
          <p:cNvPr id="18" name="直線矢印コネクタ 17"/>
          <p:cNvCxnSpPr>
            <a:cxnSpLocks/>
          </p:cNvCxnSpPr>
          <p:nvPr/>
        </p:nvCxnSpPr>
        <p:spPr>
          <a:xfrm flipH="1">
            <a:off x="2195736" y="1258929"/>
            <a:ext cx="766033" cy="8019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cxnSpLocks/>
          </p:cNvCxnSpPr>
          <p:nvPr/>
        </p:nvCxnSpPr>
        <p:spPr>
          <a:xfrm flipH="1">
            <a:off x="7524328" y="1232184"/>
            <a:ext cx="782011" cy="11166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8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8920"/>
            <a:ext cx="8229600" cy="490066"/>
          </a:xfrm>
        </p:spPr>
        <p:txBody>
          <a:bodyPr>
            <a:normAutofit fontScale="90000"/>
          </a:bodyPr>
          <a:lstStyle/>
          <a:p>
            <a:r>
              <a:rPr lang="ja-JP" altLang="en-US" b="1" dirty="0">
                <a:solidFill>
                  <a:schemeClr val="tx2"/>
                </a:solidFill>
              </a:rPr>
              <a:t>●印刷・ダウンロード</a:t>
            </a:r>
            <a:endParaRPr kumimoji="1" lang="ja-JP" altLang="en-US" dirty="0"/>
          </a:p>
        </p:txBody>
      </p:sp>
      <p:sp>
        <p:nvSpPr>
          <p:cNvPr id="3" name="スライド番号プレースホルダー 2"/>
          <p:cNvSpPr>
            <a:spLocks noGrp="1"/>
          </p:cNvSpPr>
          <p:nvPr>
            <p:ph type="sldNum" sz="quarter" idx="12"/>
          </p:nvPr>
        </p:nvSpPr>
        <p:spPr/>
        <p:txBody>
          <a:bodyPr/>
          <a:lstStyle/>
          <a:p>
            <a:fld id="{9197A704-11B2-438B-9179-4590E61D0037}" type="slidenum">
              <a:rPr kumimoji="1" lang="ja-JP" altLang="en-US" smtClean="0"/>
              <a:t>14</a:t>
            </a:fld>
            <a:endParaRPr kumimoji="1" lang="ja-JP" altLang="en-US"/>
          </a:p>
        </p:txBody>
      </p:sp>
      <p:pic>
        <p:nvPicPr>
          <p:cNvPr id="12" name="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13" name="フッター プレースホルダー 6"/>
          <p:cNvSpPr>
            <a:spLocks noGrp="1"/>
          </p:cNvSpPr>
          <p:nvPr>
            <p:ph type="ftr" sz="quarter" idx="11"/>
          </p:nvPr>
        </p:nvSpPr>
        <p:spPr>
          <a:xfrm>
            <a:off x="107504" y="6424544"/>
            <a:ext cx="2895600" cy="365125"/>
          </a:xfrm>
        </p:spPr>
        <p:txBody>
          <a:bodyPr/>
          <a:lstStyle/>
          <a:p>
            <a:pPr>
              <a:defRPr/>
            </a:pPr>
            <a:r>
              <a:rPr lang="de-DE" altLang="ja-JP" dirty="0"/>
              <a:t>©KINOKUNIYA COMPANY LTD.</a:t>
            </a:r>
            <a:endParaRPr lang="ja-JP" altLang="en-US" dirty="0"/>
          </a:p>
        </p:txBody>
      </p:sp>
      <p:sp>
        <p:nvSpPr>
          <p:cNvPr id="17" name="テキスト ボックス 16"/>
          <p:cNvSpPr txBox="1"/>
          <p:nvPr/>
        </p:nvSpPr>
        <p:spPr>
          <a:xfrm>
            <a:off x="197582" y="738567"/>
            <a:ext cx="8622873" cy="923330"/>
          </a:xfrm>
          <a:prstGeom prst="rect">
            <a:avLst/>
          </a:prstGeom>
          <a:noFill/>
        </p:spPr>
        <p:txBody>
          <a:bodyPr wrap="none" lIns="91440" tIns="45720" rIns="91440" bIns="45720" rtlCol="0" anchor="t">
            <a:spAutoFit/>
          </a:bodyPr>
          <a:lstStyle/>
          <a:p>
            <a:r>
              <a:rPr kumimoji="1" lang="ja-JP" altLang="en-US" dirty="0"/>
              <a:t>・</a:t>
            </a:r>
            <a:r>
              <a:rPr kumimoji="1" lang="en-US" altLang="ja-JP" dirty="0"/>
              <a:t>PDF</a:t>
            </a:r>
            <a:r>
              <a:rPr kumimoji="1" lang="ja-JP" altLang="en-US" dirty="0" err="1"/>
              <a:t>、</a:t>
            </a:r>
            <a:r>
              <a:rPr kumimoji="1" lang="en-US" altLang="ja-JP" dirty="0"/>
              <a:t>EPUB</a:t>
            </a:r>
            <a:r>
              <a:rPr kumimoji="1" lang="ja-JP" altLang="en-US" dirty="0"/>
              <a:t>フィックスフォーマットで</a:t>
            </a:r>
            <a:r>
              <a:rPr lang="ja-JP" altLang="en-US" dirty="0"/>
              <a:t>、且つ出版社の許諾が得られているコンテンツは</a:t>
            </a:r>
            <a:endParaRPr lang="en-US" altLang="ja-JP" dirty="0"/>
          </a:p>
          <a:p>
            <a:r>
              <a:rPr lang="ja-JP" altLang="en-US" dirty="0"/>
              <a:t>　部分的な印刷・</a:t>
            </a:r>
            <a:r>
              <a:rPr lang="en-US" altLang="ja-JP" dirty="0"/>
              <a:t>PDF</a:t>
            </a:r>
            <a:r>
              <a:rPr lang="ja-JP" altLang="en-US" dirty="0"/>
              <a:t>ダウンロードが可能です。</a:t>
            </a:r>
            <a:endParaRPr lang="en-US" altLang="ja-JP" dirty="0"/>
          </a:p>
          <a:p>
            <a:r>
              <a:rPr kumimoji="1" lang="ja-JP" altLang="en-US" dirty="0"/>
              <a:t>　印刷できるページ数は、同一コンテンツにつき最大</a:t>
            </a:r>
            <a:r>
              <a:rPr kumimoji="1" lang="en-US" altLang="ja-JP" dirty="0"/>
              <a:t>60</a:t>
            </a:r>
            <a:r>
              <a:rPr kumimoji="1" lang="ja-JP" altLang="en-US" dirty="0"/>
              <a:t>ページです</a:t>
            </a:r>
            <a:r>
              <a:rPr lang="en-US" altLang="ja-JP" dirty="0"/>
              <a:t>(</a:t>
            </a:r>
            <a:r>
              <a:rPr kumimoji="1" lang="ja-JP" altLang="en-US" dirty="0"/>
              <a:t>コンテンツによって異なります</a:t>
            </a:r>
            <a:r>
              <a:rPr kumimoji="1" lang="en-US" altLang="ja-JP" dirty="0"/>
              <a:t>)</a:t>
            </a:r>
            <a:endParaRPr lang="en-US" altLang="ja-JP" dirty="0">
              <a:cs typeface="Segoe UI"/>
            </a:endParaRPr>
          </a:p>
        </p:txBody>
      </p:sp>
      <p:pic>
        <p:nvPicPr>
          <p:cNvPr id="3074" name="Picture 2" descr="C:\Users\admin\Downloads\スクリーンショット 2025-07-31 1114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0788"/>
            <a:ext cx="3187136" cy="3254376"/>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075" name="Picture 3" descr="C:\Users\admin\Downloads\スクリーンショット 2025-07-31 11144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155321"/>
            <a:ext cx="3130550" cy="40513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6" name="Picture 4" descr="C:\Users\admin\Downloads\スクリーンショット 2025-07-31 1115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4057" y="4586560"/>
            <a:ext cx="6536398" cy="168659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117749" y="1763212"/>
            <a:ext cx="392915" cy="3600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a:cxnSpLocks/>
          </p:cNvCxnSpPr>
          <p:nvPr/>
        </p:nvCxnSpPr>
        <p:spPr>
          <a:xfrm flipH="1">
            <a:off x="2627784" y="2123251"/>
            <a:ext cx="686423" cy="18818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597121" y="4149079"/>
            <a:ext cx="1373873" cy="288032"/>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上カーブ矢印 19"/>
          <p:cNvSpPr/>
          <p:nvPr/>
        </p:nvSpPr>
        <p:spPr>
          <a:xfrm rot="12188838" flipH="1">
            <a:off x="3251522" y="3351583"/>
            <a:ext cx="2082254" cy="965861"/>
          </a:xfrm>
          <a:prstGeom prst="curvedUpArrow">
            <a:avLst>
              <a:gd name="adj1" fmla="val 25000"/>
              <a:gd name="adj2" fmla="val 50000"/>
              <a:gd name="adj3" fmla="val 19893"/>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p:cNvSpPr/>
          <p:nvPr/>
        </p:nvSpPr>
        <p:spPr>
          <a:xfrm>
            <a:off x="2397125" y="4866252"/>
            <a:ext cx="2174875" cy="434955"/>
          </a:xfrm>
          <a:prstGeom prst="rect">
            <a:avLst/>
          </a:prstGeom>
          <a:solidFill>
            <a:srgbClr val="C00000">
              <a:alpha val="2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5552256" y="2939794"/>
            <a:ext cx="2016224" cy="1008112"/>
          </a:xfrm>
          <a:prstGeom prst="wedgeRoundRectCallout">
            <a:avLst>
              <a:gd name="adj1" fmla="val -108379"/>
              <a:gd name="adj2" fmla="val 143487"/>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accent1">
                    <a:lumMod val="50000"/>
                  </a:schemeClr>
                </a:solidFill>
              </a:rPr>
              <a:t>ページ数、</a:t>
            </a:r>
          </a:p>
          <a:p>
            <a:pPr algn="ctr"/>
            <a:r>
              <a:rPr lang="ja-JP" altLang="en-US" sz="1400" b="1" dirty="0">
                <a:solidFill>
                  <a:schemeClr val="accent1">
                    <a:lumMod val="50000"/>
                  </a:schemeClr>
                </a:solidFill>
              </a:rPr>
              <a:t>印刷  </a:t>
            </a:r>
            <a:r>
              <a:rPr lang="en-US" altLang="ja-JP" sz="1400" b="1" dirty="0">
                <a:solidFill>
                  <a:schemeClr val="accent1">
                    <a:lumMod val="50000"/>
                  </a:schemeClr>
                </a:solidFill>
              </a:rPr>
              <a:t>or </a:t>
            </a:r>
            <a:r>
              <a:rPr lang="ja-JP" altLang="en-US" sz="1400" b="1" dirty="0">
                <a:solidFill>
                  <a:schemeClr val="accent1">
                    <a:lumMod val="50000"/>
                  </a:schemeClr>
                </a:solidFill>
              </a:rPr>
              <a:t>ダウンロードなどを選択 </a:t>
            </a:r>
          </a:p>
        </p:txBody>
      </p:sp>
    </p:spTree>
    <p:extLst>
      <p:ext uri="{BB962C8B-B14F-4D97-AF65-F5344CB8AC3E}">
        <p14:creationId xmlns:p14="http://schemas.microsoft.com/office/powerpoint/2010/main" val="408886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908720"/>
            <a:ext cx="8784976" cy="5616624"/>
          </a:xfrm>
          <a:prstGeom prst="round2Same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p>
            <a:pPr marL="0" indent="0">
              <a:buNone/>
            </a:pPr>
            <a:r>
              <a:rPr kumimoji="1" lang="ja-JP" altLang="en-US" sz="2000"/>
              <a:t>・一冊のコンテンツを同時に閲覧できるのは</a:t>
            </a:r>
            <a:r>
              <a:rPr lang="ja-JP" altLang="en-US" sz="2000" b="1" u="sng">
                <a:solidFill>
                  <a:srgbClr val="FF0000"/>
                </a:solidFill>
              </a:rPr>
              <a:t>原則</a:t>
            </a:r>
            <a:r>
              <a:rPr kumimoji="1" lang="ja-JP" altLang="en-US" sz="2000" b="1" u="sng">
                <a:solidFill>
                  <a:srgbClr val="FF0000"/>
                </a:solidFill>
              </a:rPr>
              <a:t>１名</a:t>
            </a:r>
            <a:r>
              <a:rPr lang="ja-JP" altLang="en-US" sz="2000" b="1" u="sng">
                <a:solidFill>
                  <a:srgbClr val="FF0000"/>
                </a:solidFill>
              </a:rPr>
              <a:t>※</a:t>
            </a:r>
            <a:r>
              <a:rPr kumimoji="1" lang="ja-JP" altLang="en-US" sz="2000"/>
              <a:t>です。</a:t>
            </a:r>
            <a:br>
              <a:rPr lang="ja-JP" altLang="en-US" sz="2000" dirty="0"/>
            </a:br>
            <a:r>
              <a:rPr lang="ja-JP" altLang="en-US" sz="2000">
                <a:cs typeface="Segoe UI"/>
              </a:rPr>
              <a:t>　　　　　　　　　　　　　　　　　　　　　　　　</a:t>
            </a:r>
            <a:r>
              <a:rPr lang="ja-JP" altLang="en-US" sz="1100">
                <a:solidFill>
                  <a:srgbClr val="FF0000"/>
                </a:solidFill>
                <a:cs typeface="Segoe UI"/>
              </a:rPr>
              <a:t>※購入したアクセス数による</a:t>
            </a:r>
            <a:endParaRPr kumimoji="1" lang="en-US" altLang="ja-JP" sz="1100" dirty="0">
              <a:solidFill>
                <a:srgbClr val="FF0000"/>
              </a:solidFill>
            </a:endParaRPr>
          </a:p>
          <a:p>
            <a:pPr marL="0" indent="0">
              <a:buNone/>
            </a:pPr>
            <a:endParaRPr kumimoji="1" lang="en-US" altLang="ja-JP" sz="2000" dirty="0"/>
          </a:p>
          <a:p>
            <a:pPr marL="0" indent="0">
              <a:buNone/>
            </a:pPr>
            <a:r>
              <a:rPr lang="ja-JP" altLang="en-US" sz="2000" dirty="0"/>
              <a:t>・閲覧しようとした本を、既に誰かが閲覧している場合、</a:t>
            </a:r>
            <a:r>
              <a:rPr lang="ja-JP" altLang="en-US" sz="2000" b="1" u="sng" dirty="0">
                <a:solidFill>
                  <a:srgbClr val="FF0000"/>
                </a:solidFill>
              </a:rPr>
              <a:t>「試し読み」</a:t>
            </a:r>
            <a:r>
              <a:rPr lang="ja-JP" altLang="en-US" sz="2000" dirty="0"/>
              <a:t>のボタンが</a:t>
            </a:r>
            <a:endParaRPr lang="en-US" altLang="ja-JP" sz="2000" dirty="0"/>
          </a:p>
          <a:p>
            <a:pPr marL="0" indent="0">
              <a:buNone/>
            </a:pPr>
            <a:r>
              <a:rPr kumimoji="1" lang="ja-JP" altLang="en-US" sz="2000" dirty="0"/>
              <a:t>　表示され、内容の試し読みをすることができます。</a:t>
            </a:r>
            <a:r>
              <a:rPr lang="ja-JP" altLang="en-US" sz="2000" dirty="0"/>
              <a:t>（一部、試し読みが</a:t>
            </a:r>
            <a:endParaRPr lang="en-US" altLang="ja-JP" sz="2000" dirty="0"/>
          </a:p>
          <a:p>
            <a:pPr marL="0" indent="0">
              <a:buNone/>
            </a:pPr>
            <a:r>
              <a:rPr kumimoji="1" lang="ja-JP" altLang="en-US" sz="2000" dirty="0"/>
              <a:t>　できないコンテンツもあります。）</a:t>
            </a:r>
            <a:endParaRPr kumimoji="1" lang="en-US" altLang="ja-JP" sz="2000" dirty="0"/>
          </a:p>
          <a:p>
            <a:pPr marL="0" indent="0">
              <a:buNone/>
            </a:pPr>
            <a:endParaRPr lang="en-US" altLang="ja-JP" sz="2000" dirty="0"/>
          </a:p>
          <a:p>
            <a:pPr marL="0" indent="0">
              <a:buNone/>
            </a:pPr>
            <a:r>
              <a:rPr lang="ja-JP" altLang="en-US" sz="2000" dirty="0"/>
              <a:t>・閲覧を終わる場合は、</a:t>
            </a:r>
            <a:r>
              <a:rPr lang="ja-JP" altLang="en-US" sz="2000" b="1" u="sng" dirty="0">
                <a:solidFill>
                  <a:srgbClr val="FF0000"/>
                </a:solidFill>
              </a:rPr>
              <a:t>閲覧画面のブラウザを閉じてください。</a:t>
            </a:r>
            <a:endParaRPr kumimoji="1" lang="en-US" altLang="ja-JP" sz="2000" b="1" u="sng" dirty="0">
              <a:solidFill>
                <a:srgbClr val="FF0000"/>
              </a:solidFill>
            </a:endParaRPr>
          </a:p>
          <a:p>
            <a:pPr marL="0" indent="0">
              <a:buNone/>
            </a:pPr>
            <a:endParaRPr kumimoji="1" lang="en-US" altLang="ja-JP" sz="2000" dirty="0"/>
          </a:p>
          <a:p>
            <a:pPr marL="0" indent="0">
              <a:buNone/>
            </a:pPr>
            <a:r>
              <a:rPr kumimoji="1" lang="ja-JP" altLang="en-US" sz="2000" dirty="0"/>
              <a:t>・ブラウザを閉じ忘れても、</a:t>
            </a:r>
            <a:r>
              <a:rPr kumimoji="1" lang="ja-JP" altLang="en-US" sz="2000" b="1" u="sng" dirty="0">
                <a:solidFill>
                  <a:srgbClr val="FF0000"/>
                </a:solidFill>
              </a:rPr>
              <a:t>１５分間何も操作がなければ</a:t>
            </a:r>
            <a:r>
              <a:rPr kumimoji="1" lang="ja-JP" altLang="en-US" sz="2000" dirty="0"/>
              <a:t>、閲覧は自動的に</a:t>
            </a:r>
            <a:endParaRPr kumimoji="1" lang="en-US" altLang="ja-JP" sz="2000" dirty="0"/>
          </a:p>
          <a:p>
            <a:pPr marL="0" indent="0">
              <a:buNone/>
            </a:pPr>
            <a:r>
              <a:rPr lang="ja-JP" altLang="en-US" sz="2000" dirty="0"/>
              <a:t>　</a:t>
            </a:r>
            <a:r>
              <a:rPr kumimoji="1" lang="ja-JP" altLang="en-US" sz="2000" dirty="0"/>
              <a:t>終了します。</a:t>
            </a:r>
            <a:endParaRPr kumimoji="1" lang="en-US" altLang="ja-JP" sz="2000" dirty="0"/>
          </a:p>
        </p:txBody>
      </p:sp>
      <p:sp>
        <p:nvSpPr>
          <p:cNvPr id="4" name="スライド番号プレースホルダー 3"/>
          <p:cNvSpPr>
            <a:spLocks noGrp="1"/>
          </p:cNvSpPr>
          <p:nvPr>
            <p:ph type="sldNum" sz="quarter" idx="12"/>
          </p:nvPr>
        </p:nvSpPr>
        <p:spPr>
          <a:xfrm>
            <a:off x="6732240" y="6465102"/>
            <a:ext cx="2133600" cy="365125"/>
          </a:xfrm>
        </p:spPr>
        <p:txBody>
          <a:bodyPr/>
          <a:lstStyle/>
          <a:p>
            <a:fld id="{9197A704-11B2-438B-9179-4590E61D0037}" type="slidenum">
              <a:rPr kumimoji="1" lang="ja-JP" altLang="en-US" smtClean="0"/>
              <a:t>15</a:t>
            </a:fld>
            <a:endParaRPr kumimoji="1" lang="ja-JP" altLang="en-US" dirty="0"/>
          </a:p>
        </p:txBody>
      </p:sp>
      <p:sp>
        <p:nvSpPr>
          <p:cNvPr id="6" name="フッター プレースホルダー 6"/>
          <p:cNvSpPr>
            <a:spLocks noGrp="1"/>
          </p:cNvSpPr>
          <p:nvPr>
            <p:ph type="ftr" sz="quarter" idx="11"/>
          </p:nvPr>
        </p:nvSpPr>
        <p:spPr>
          <a:xfrm>
            <a:off x="5580112" y="6597352"/>
            <a:ext cx="2895600" cy="188640"/>
          </a:xfrm>
        </p:spPr>
        <p:txBody>
          <a:bodyPr/>
          <a:lstStyle/>
          <a:p>
            <a:pPr>
              <a:defRPr/>
            </a:pPr>
            <a:r>
              <a:rPr lang="de-DE" altLang="ja-JP" dirty="0"/>
              <a:t>©KINOKUNIYA COMPANY LTD.</a:t>
            </a:r>
            <a:endParaRPr lang="ja-JP" altLang="en-US" dirty="0"/>
          </a:p>
        </p:txBody>
      </p:sp>
      <p:pic>
        <p:nvPicPr>
          <p:cNvPr id="8" name="図 7"/>
          <p:cNvPicPr>
            <a:picLocks noChangeAspect="1"/>
          </p:cNvPicPr>
          <p:nvPr/>
        </p:nvPicPr>
        <p:blipFill rotWithShape="1">
          <a:blip r:embed="rId2" cstate="screen">
            <a:extLst>
              <a:ext uri="{28A0092B-C50C-407E-A947-70E740481C1C}">
                <a14:useLocalDpi xmlns:a14="http://schemas.microsoft.com/office/drawing/2010/main"/>
              </a:ext>
            </a:extLst>
          </a:blip>
          <a:srcRect r="69782"/>
          <a:stretch/>
        </p:blipFill>
        <p:spPr>
          <a:xfrm>
            <a:off x="6660233" y="260648"/>
            <a:ext cx="920892" cy="678176"/>
          </a:xfrm>
          <a:prstGeom prst="rect">
            <a:avLst/>
          </a:prstGeom>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pic>
        <p:nvPicPr>
          <p:cNvPr id="10" name="図 9">
            <a:extLst>
              <a:ext uri="{FF2B5EF4-FFF2-40B4-BE49-F238E27FC236}">
                <a16:creationId xmlns:a16="http://schemas.microsoft.com/office/drawing/2014/main" id="{45C7E489-01DD-4C10-B33F-90197AA4F2D9}"/>
              </a:ext>
            </a:extLst>
          </p:cNvPr>
          <p:cNvPicPr>
            <a:picLocks noChangeAspect="1"/>
          </p:cNvPicPr>
          <p:nvPr/>
        </p:nvPicPr>
        <p:blipFill>
          <a:blip r:embed="rId4"/>
          <a:stretch>
            <a:fillRect/>
          </a:stretch>
        </p:blipFill>
        <p:spPr>
          <a:xfrm>
            <a:off x="1619672" y="5272562"/>
            <a:ext cx="920576" cy="676715"/>
          </a:xfrm>
          <a:prstGeom prst="rect">
            <a:avLst/>
          </a:prstGeom>
        </p:spPr>
      </p:pic>
      <p:pic>
        <p:nvPicPr>
          <p:cNvPr id="11" name="図 10">
            <a:extLst>
              <a:ext uri="{FF2B5EF4-FFF2-40B4-BE49-F238E27FC236}">
                <a16:creationId xmlns:a16="http://schemas.microsoft.com/office/drawing/2014/main" id="{3EEC1DC1-DAC7-4C2F-A456-F1C1849B13D8}"/>
              </a:ext>
            </a:extLst>
          </p:cNvPr>
          <p:cNvPicPr>
            <a:picLocks noChangeAspect="1"/>
          </p:cNvPicPr>
          <p:nvPr/>
        </p:nvPicPr>
        <p:blipFill>
          <a:blip r:embed="rId4"/>
          <a:stretch>
            <a:fillRect/>
          </a:stretch>
        </p:blipFill>
        <p:spPr>
          <a:xfrm>
            <a:off x="4179750" y="5272562"/>
            <a:ext cx="920576" cy="676715"/>
          </a:xfrm>
          <a:prstGeom prst="rect">
            <a:avLst/>
          </a:prstGeom>
        </p:spPr>
      </p:pic>
      <p:pic>
        <p:nvPicPr>
          <p:cNvPr id="12" name="図 11">
            <a:extLst>
              <a:ext uri="{FF2B5EF4-FFF2-40B4-BE49-F238E27FC236}">
                <a16:creationId xmlns:a16="http://schemas.microsoft.com/office/drawing/2014/main" id="{77C3EB10-D9F2-44BB-9526-CC143D9EA28C}"/>
              </a:ext>
            </a:extLst>
          </p:cNvPr>
          <p:cNvPicPr>
            <a:picLocks noChangeAspect="1"/>
          </p:cNvPicPr>
          <p:nvPr/>
        </p:nvPicPr>
        <p:blipFill>
          <a:blip r:embed="rId4"/>
          <a:stretch>
            <a:fillRect/>
          </a:stretch>
        </p:blipFill>
        <p:spPr>
          <a:xfrm>
            <a:off x="6567624" y="5272563"/>
            <a:ext cx="920576" cy="676715"/>
          </a:xfrm>
          <a:prstGeom prst="rect">
            <a:avLst/>
          </a:prstGeom>
        </p:spPr>
      </p:pic>
      <p:sp>
        <p:nvSpPr>
          <p:cNvPr id="13" name="タイトル 1"/>
          <p:cNvSpPr txBox="1">
            <a:spLocks/>
          </p:cNvSpPr>
          <p:nvPr/>
        </p:nvSpPr>
        <p:spPr>
          <a:xfrm>
            <a:off x="128024" y="210535"/>
            <a:ext cx="8229600" cy="49006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ja-JP" altLang="en-US" b="1" dirty="0">
                <a:solidFill>
                  <a:schemeClr val="tx2"/>
                </a:solidFill>
              </a:rPr>
              <a:t>●閲覧備考①</a:t>
            </a:r>
            <a:endParaRPr lang="ja-JP" altLang="en-US" dirty="0"/>
          </a:p>
        </p:txBody>
      </p:sp>
    </p:spTree>
    <p:extLst>
      <p:ext uri="{BB962C8B-B14F-4D97-AF65-F5344CB8AC3E}">
        <p14:creationId xmlns:p14="http://schemas.microsoft.com/office/powerpoint/2010/main" val="161723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フッター プレースホルダー 6"/>
          <p:cNvSpPr>
            <a:spLocks noGrp="1"/>
          </p:cNvSpPr>
          <p:nvPr>
            <p:ph type="ftr" sz="quarter" idx="11"/>
          </p:nvPr>
        </p:nvSpPr>
        <p:spPr>
          <a:xfrm>
            <a:off x="3419872" y="6510364"/>
            <a:ext cx="2895600" cy="365125"/>
          </a:xfrm>
        </p:spPr>
        <p:txBody>
          <a:bodyPr/>
          <a:lstStyle/>
          <a:p>
            <a:pPr>
              <a:defRPr/>
            </a:pPr>
            <a:r>
              <a:rPr lang="de-DE" altLang="ja-JP" dirty="0"/>
              <a:t>©KINOKUNIYA COMPANY LTD.</a:t>
            </a:r>
            <a:endParaRPr lang="ja-JP" altLang="en-US" dirty="0"/>
          </a:p>
        </p:txBody>
      </p:sp>
      <p:pic>
        <p:nvPicPr>
          <p:cNvPr id="11" name="図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2" name="正方形/長方形 1"/>
          <p:cNvSpPr/>
          <p:nvPr/>
        </p:nvSpPr>
        <p:spPr>
          <a:xfrm>
            <a:off x="349387" y="705272"/>
            <a:ext cx="8540269" cy="646331"/>
          </a:xfrm>
          <a:prstGeom prst="rect">
            <a:avLst/>
          </a:prstGeom>
        </p:spPr>
        <p:txBody>
          <a:bodyPr wrap="square">
            <a:spAutoFit/>
          </a:bodyPr>
          <a:lstStyle/>
          <a:p>
            <a:r>
              <a:rPr lang="ja-JP" altLang="en-US" dirty="0"/>
              <a:t>・コンテンツのフォーマットは、「</a:t>
            </a:r>
            <a:r>
              <a:rPr lang="en-US" altLang="ja-JP" dirty="0"/>
              <a:t>PDF</a:t>
            </a:r>
            <a:r>
              <a:rPr lang="ja-JP" altLang="en-US" dirty="0"/>
              <a:t>」と「</a:t>
            </a:r>
            <a:r>
              <a:rPr lang="en-US" altLang="ja-JP" dirty="0"/>
              <a:t>EPUB</a:t>
            </a:r>
            <a:r>
              <a:rPr lang="ja-JP" altLang="en-US" dirty="0"/>
              <a:t>リフロー」「</a:t>
            </a:r>
            <a:r>
              <a:rPr lang="en-US" altLang="ja-JP" dirty="0"/>
              <a:t>EPUB</a:t>
            </a:r>
            <a:r>
              <a:rPr lang="ja-JP" altLang="en-US" dirty="0"/>
              <a:t>フィックス」の</a:t>
            </a:r>
            <a:r>
              <a:rPr lang="en-US" altLang="ja-JP" dirty="0"/>
              <a:t>3</a:t>
            </a:r>
            <a:r>
              <a:rPr lang="ja-JP" altLang="en-US" dirty="0"/>
              <a:t>種類があります。</a:t>
            </a:r>
            <a:endParaRPr lang="en-US" altLang="ja-JP" dirty="0"/>
          </a:p>
          <a:p>
            <a:r>
              <a:rPr lang="ja-JP" altLang="en-US" dirty="0"/>
              <a:t>　</a:t>
            </a:r>
            <a:r>
              <a:rPr lang="ja-JP" altLang="en-US" b="1" u="sng" dirty="0">
                <a:solidFill>
                  <a:srgbClr val="FF0000"/>
                </a:solidFill>
              </a:rPr>
              <a:t>フォーマットによって、使える機能が異なります</a:t>
            </a:r>
            <a:r>
              <a:rPr lang="ja-JP" altLang="en-US" dirty="0"/>
              <a:t>ので、ご注意ください。</a:t>
            </a:r>
          </a:p>
        </p:txBody>
      </p:sp>
      <p:graphicFrame>
        <p:nvGraphicFramePr>
          <p:cNvPr id="12" name="表 11"/>
          <p:cNvGraphicFramePr>
            <a:graphicFrameLocks noGrp="1"/>
          </p:cNvGraphicFramePr>
          <p:nvPr>
            <p:extLst>
              <p:ext uri="{D42A27DB-BD31-4B8C-83A1-F6EECF244321}">
                <p14:modId xmlns:p14="http://schemas.microsoft.com/office/powerpoint/2010/main" val="3590204621"/>
              </p:ext>
            </p:extLst>
          </p:nvPr>
        </p:nvGraphicFramePr>
        <p:xfrm>
          <a:off x="356944" y="1556198"/>
          <a:ext cx="8280920" cy="2305998"/>
        </p:xfrm>
        <a:graphic>
          <a:graphicData uri="http://schemas.openxmlformats.org/drawingml/2006/table">
            <a:tbl>
              <a:tblPr firstRow="1" bandRow="1">
                <a:tableStyleId>{5940675A-B579-460E-94D1-54222C63F5DA}</a:tableStyleId>
              </a:tblPr>
              <a:tblGrid>
                <a:gridCol w="241485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995634">
                  <a:extLst>
                    <a:ext uri="{9D8B030D-6E8A-4147-A177-3AD203B41FA5}">
                      <a16:colId xmlns:a16="http://schemas.microsoft.com/office/drawing/2014/main" val="20002"/>
                    </a:ext>
                  </a:extLst>
                </a:gridCol>
                <a:gridCol w="2070230">
                  <a:extLst>
                    <a:ext uri="{9D8B030D-6E8A-4147-A177-3AD203B41FA5}">
                      <a16:colId xmlns:a16="http://schemas.microsoft.com/office/drawing/2014/main" val="20003"/>
                    </a:ext>
                  </a:extLst>
                </a:gridCol>
              </a:tblGrid>
              <a:tr h="749850">
                <a:tc>
                  <a:txBody>
                    <a:bodyPr/>
                    <a:lstStyle/>
                    <a:p>
                      <a:r>
                        <a:rPr kumimoji="1" lang="ja-JP" altLang="en-US" dirty="0"/>
                        <a:t>フォーマット（形式）</a:t>
                      </a:r>
                    </a:p>
                  </a:txBody>
                  <a:tcPr anchor="ctr">
                    <a:solidFill>
                      <a:schemeClr val="accent6">
                        <a:lumMod val="20000"/>
                        <a:lumOff val="80000"/>
                      </a:schemeClr>
                    </a:solidFill>
                  </a:tcPr>
                </a:tc>
                <a:tc>
                  <a:txBody>
                    <a:bodyPr/>
                    <a:lstStyle/>
                    <a:p>
                      <a:r>
                        <a:rPr kumimoji="1" lang="ja-JP" altLang="en-US" dirty="0"/>
                        <a:t>文字サイズ変更</a:t>
                      </a:r>
                    </a:p>
                  </a:txBody>
                  <a:tcPr anchor="ctr">
                    <a:solidFill>
                      <a:schemeClr val="accent6">
                        <a:lumMod val="20000"/>
                        <a:lumOff val="80000"/>
                      </a:schemeClr>
                    </a:solidFill>
                  </a:tcPr>
                </a:tc>
                <a:tc>
                  <a:txBody>
                    <a:bodyPr/>
                    <a:lstStyle/>
                    <a:p>
                      <a:r>
                        <a:rPr kumimoji="1" lang="ja-JP" altLang="en-US" dirty="0"/>
                        <a:t>印刷・ダウンロード</a:t>
                      </a:r>
                      <a:endParaRPr kumimoji="1" lang="en-US" altLang="ja-JP" dirty="0"/>
                    </a:p>
                    <a:p>
                      <a:r>
                        <a:rPr kumimoji="1" lang="en-US" altLang="ja-JP" sz="1100" dirty="0"/>
                        <a:t>※</a:t>
                      </a:r>
                      <a:r>
                        <a:rPr kumimoji="1" lang="ja-JP" altLang="en-US" sz="1100" dirty="0"/>
                        <a:t>出版社の許諾がある場合</a:t>
                      </a:r>
                      <a:endParaRPr kumimoji="1" lang="en-US" altLang="ja-JP" sz="1100" dirty="0"/>
                    </a:p>
                  </a:txBody>
                  <a:tcPr anchor="ctr">
                    <a:solidFill>
                      <a:schemeClr val="accent6">
                        <a:lumMod val="20000"/>
                        <a:lumOff val="80000"/>
                      </a:schemeClr>
                    </a:solidFill>
                  </a:tcPr>
                </a:tc>
                <a:tc>
                  <a:txBody>
                    <a:bodyPr/>
                    <a:lstStyle/>
                    <a:p>
                      <a:pPr algn="ctr"/>
                      <a:r>
                        <a:rPr kumimoji="1" lang="ja-JP" altLang="en-US" sz="2000" dirty="0"/>
                        <a:t>本文内検索</a:t>
                      </a:r>
                    </a:p>
                  </a:txBody>
                  <a:tcPr anchor="ctr">
                    <a:solidFill>
                      <a:schemeClr val="accent6">
                        <a:lumMod val="20000"/>
                        <a:lumOff val="80000"/>
                      </a:schemeClr>
                    </a:solidFill>
                  </a:tcPr>
                </a:tc>
                <a:extLst>
                  <a:ext uri="{0D108BD9-81ED-4DB2-BD59-A6C34878D82A}">
                    <a16:rowId xmlns:a16="http://schemas.microsoft.com/office/drawing/2014/main" val="10000"/>
                  </a:ext>
                </a:extLst>
              </a:tr>
              <a:tr h="518716">
                <a:tc>
                  <a:txBody>
                    <a:bodyPr/>
                    <a:lstStyle/>
                    <a:p>
                      <a:pPr algn="l"/>
                      <a:r>
                        <a:rPr kumimoji="1" lang="en-US" altLang="ja-JP" dirty="0"/>
                        <a:t>PDF</a:t>
                      </a:r>
                    </a:p>
                  </a:txBody>
                  <a:tcPr anchor="ctr"/>
                </a:tc>
                <a:tc>
                  <a:txBody>
                    <a:bodyPr/>
                    <a:lstStyle/>
                    <a:p>
                      <a:pPr algn="ctr"/>
                      <a:r>
                        <a:rPr kumimoji="1" lang="ja-JP" altLang="en-US" sz="2400" dirty="0"/>
                        <a:t>　　　</a:t>
                      </a:r>
                      <a:r>
                        <a:rPr kumimoji="1" lang="en-US" altLang="ja-JP" sz="2400" dirty="0"/>
                        <a:t>×</a:t>
                      </a:r>
                      <a:r>
                        <a:rPr kumimoji="1" lang="ja-JP" altLang="en-US" sz="2400" dirty="0"/>
                        <a:t>　</a:t>
                      </a:r>
                      <a:r>
                        <a:rPr kumimoji="1" lang="en-US" altLang="ja-JP" sz="1600" dirty="0"/>
                        <a:t>※</a:t>
                      </a:r>
                      <a:r>
                        <a:rPr kumimoji="1" lang="ja-JP" altLang="en-US" sz="1600" dirty="0"/>
                        <a:t>１</a:t>
                      </a:r>
                      <a:endParaRPr kumimoji="1" lang="en-US" altLang="ja-JP" sz="1600" dirty="0"/>
                    </a:p>
                  </a:txBody>
                  <a:tcPr anchor="ctr"/>
                </a:tc>
                <a:tc>
                  <a:txBody>
                    <a:bodyPr/>
                    <a:lstStyle/>
                    <a:p>
                      <a:pPr algn="ctr"/>
                      <a:r>
                        <a:rPr kumimoji="1" lang="ja-JP" altLang="en-US" sz="2400" dirty="0"/>
                        <a:t>◎</a:t>
                      </a:r>
                    </a:p>
                  </a:txBody>
                  <a:tcPr anchor="ctr"/>
                </a:tc>
                <a:tc>
                  <a:txBody>
                    <a:bodyPr/>
                    <a:lstStyle/>
                    <a:p>
                      <a:pPr algn="ctr"/>
                      <a:r>
                        <a:rPr kumimoji="1" lang="ja-JP" altLang="en-US" sz="2400" dirty="0"/>
                        <a:t>◎</a:t>
                      </a:r>
                    </a:p>
                  </a:txBody>
                  <a:tcPr anchor="ctr"/>
                </a:tc>
                <a:extLst>
                  <a:ext uri="{0D108BD9-81ED-4DB2-BD59-A6C34878D82A}">
                    <a16:rowId xmlns:a16="http://schemas.microsoft.com/office/drawing/2014/main" val="10001"/>
                  </a:ext>
                </a:extLst>
              </a:tr>
              <a:tr h="518716">
                <a:tc>
                  <a:txBody>
                    <a:bodyPr/>
                    <a:lstStyle/>
                    <a:p>
                      <a:pPr algn="l"/>
                      <a:r>
                        <a:rPr kumimoji="1" lang="en-US" altLang="ja-JP" dirty="0"/>
                        <a:t>EPUB</a:t>
                      </a:r>
                      <a:r>
                        <a:rPr kumimoji="1" lang="ja-JP" altLang="en-US" dirty="0"/>
                        <a:t>リフロー</a:t>
                      </a:r>
                    </a:p>
                  </a:txBody>
                  <a:tcPr anchor="ctr"/>
                </a:tc>
                <a:tc>
                  <a:txBody>
                    <a:bodyPr/>
                    <a:lstStyle/>
                    <a:p>
                      <a:pPr algn="ctr"/>
                      <a:r>
                        <a:rPr kumimoji="1" lang="ja-JP" altLang="en-US" sz="2400" dirty="0"/>
                        <a:t>◎</a:t>
                      </a:r>
                    </a:p>
                  </a:txBody>
                  <a:tcPr anchor="ctr"/>
                </a:tc>
                <a:tc>
                  <a:txBody>
                    <a:bodyPr/>
                    <a:lstStyle/>
                    <a:p>
                      <a:pPr algn="ctr"/>
                      <a:r>
                        <a:rPr kumimoji="1" lang="en-US" altLang="ja-JP" sz="2400" dirty="0"/>
                        <a:t>×</a:t>
                      </a:r>
                      <a:endParaRPr kumimoji="1" lang="ja-JP" altLang="en-US" sz="2400" dirty="0"/>
                    </a:p>
                  </a:txBody>
                  <a:tcPr anchor="ctr"/>
                </a:tc>
                <a:tc>
                  <a:txBody>
                    <a:bodyPr/>
                    <a:lstStyle/>
                    <a:p>
                      <a:pPr algn="ctr"/>
                      <a:r>
                        <a:rPr kumimoji="1" lang="ja-JP" altLang="en-US" sz="2400" dirty="0"/>
                        <a:t>◎</a:t>
                      </a:r>
                    </a:p>
                  </a:txBody>
                  <a:tcPr anchor="ctr"/>
                </a:tc>
                <a:extLst>
                  <a:ext uri="{0D108BD9-81ED-4DB2-BD59-A6C34878D82A}">
                    <a16:rowId xmlns:a16="http://schemas.microsoft.com/office/drawing/2014/main" val="10002"/>
                  </a:ext>
                </a:extLst>
              </a:tr>
              <a:tr h="518716">
                <a:tc>
                  <a:txBody>
                    <a:bodyPr/>
                    <a:lstStyle/>
                    <a:p>
                      <a:pPr algn="l"/>
                      <a:r>
                        <a:rPr kumimoji="1" lang="en-US" altLang="ja-JP" dirty="0"/>
                        <a:t>EPUB</a:t>
                      </a:r>
                      <a:r>
                        <a:rPr kumimoji="1" lang="ja-JP" altLang="en-US" dirty="0"/>
                        <a:t>フィックス</a:t>
                      </a:r>
                    </a:p>
                  </a:txBody>
                  <a:tcPr anchor="ctr"/>
                </a:tc>
                <a:tc>
                  <a:txBody>
                    <a:bodyPr/>
                    <a:lstStyle/>
                    <a:p>
                      <a:pPr algn="ctr"/>
                      <a:r>
                        <a:rPr kumimoji="1" lang="ja-JP" altLang="en-US" sz="2400" dirty="0"/>
                        <a:t>　 　</a:t>
                      </a:r>
                      <a:r>
                        <a:rPr kumimoji="1" lang="ja-JP" altLang="en-US" sz="2400" baseline="0" dirty="0"/>
                        <a:t> </a:t>
                      </a:r>
                      <a:r>
                        <a:rPr kumimoji="1" lang="en-US" altLang="ja-JP" sz="2400" dirty="0"/>
                        <a:t>×</a:t>
                      </a:r>
                      <a:r>
                        <a:rPr kumimoji="1" lang="ja-JP" altLang="en-US" sz="2400" dirty="0"/>
                        <a:t>　</a:t>
                      </a:r>
                      <a:r>
                        <a:rPr kumimoji="1" lang="en-US" altLang="ja-JP" sz="1600" dirty="0"/>
                        <a:t>※</a:t>
                      </a:r>
                      <a:r>
                        <a:rPr kumimoji="1" lang="ja-JP" altLang="en-US" sz="1400" dirty="0"/>
                        <a:t>１</a:t>
                      </a:r>
                      <a:endParaRPr kumimoji="1" lang="ja-JP" altLang="en-US" sz="2400" dirty="0"/>
                    </a:p>
                  </a:txBody>
                  <a:tcPr anchor="ctr"/>
                </a:tc>
                <a:tc>
                  <a:txBody>
                    <a:bodyPr/>
                    <a:lstStyle/>
                    <a:p>
                      <a:pPr algn="ctr"/>
                      <a:r>
                        <a:rPr kumimoji="1" lang="ja-JP" altLang="en-US" sz="2400" dirty="0"/>
                        <a:t>◎</a:t>
                      </a:r>
                    </a:p>
                  </a:txBody>
                  <a:tcPr anchor="ctr"/>
                </a:tc>
                <a:tc>
                  <a:txBody>
                    <a:bodyPr/>
                    <a:lstStyle/>
                    <a:p>
                      <a:pPr algn="ctr"/>
                      <a:r>
                        <a:rPr kumimoji="1" lang="en-US" altLang="ja-JP" sz="2400" dirty="0"/>
                        <a:t>×</a:t>
                      </a:r>
                      <a:endParaRPr kumimoji="1" lang="ja-JP" altLang="en-US" sz="2400" dirty="0"/>
                    </a:p>
                  </a:txBody>
                  <a:tcPr anchor="ct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5358593" y="4363292"/>
            <a:ext cx="3275728" cy="523220"/>
          </a:xfrm>
          <a:prstGeom prst="rect">
            <a:avLst/>
          </a:prstGeom>
          <a:noFill/>
        </p:spPr>
        <p:txBody>
          <a:bodyPr wrap="square" rtlCol="0">
            <a:spAutoFit/>
          </a:bodyPr>
          <a:lstStyle/>
          <a:p>
            <a:r>
              <a:rPr lang="en-US" altLang="ja-JP" sz="1400" dirty="0"/>
              <a:t>※</a:t>
            </a:r>
            <a:r>
              <a:rPr lang="ja-JP" altLang="en-US" sz="1400" dirty="0"/>
              <a:t>１　スマートフォン、タブレット等からの</a:t>
            </a:r>
            <a:endParaRPr lang="en-US" altLang="ja-JP" sz="1400" dirty="0"/>
          </a:p>
          <a:p>
            <a:r>
              <a:rPr lang="ja-JP" altLang="en-US" sz="1400" dirty="0"/>
              <a:t>ピンチアウトによるページ拡大は可能です</a:t>
            </a:r>
            <a:endParaRPr lang="en-US" altLang="ja-JP" sz="1400" dirty="0"/>
          </a:p>
        </p:txBody>
      </p:sp>
      <p:sp>
        <p:nvSpPr>
          <p:cNvPr id="17" name="テキスト ボックス 16"/>
          <p:cNvSpPr txBox="1"/>
          <p:nvPr/>
        </p:nvSpPr>
        <p:spPr>
          <a:xfrm>
            <a:off x="3203848" y="5380087"/>
            <a:ext cx="4307248" cy="646331"/>
          </a:xfrm>
          <a:prstGeom prst="rect">
            <a:avLst/>
          </a:prstGeom>
          <a:noFill/>
        </p:spPr>
        <p:txBody>
          <a:bodyPr wrap="square" rtlCol="0">
            <a:spAutoFit/>
          </a:bodyPr>
          <a:lstStyle/>
          <a:p>
            <a:r>
              <a:rPr kumimoji="1" lang="ja-JP" altLang="en-US" dirty="0"/>
              <a:t>←各コンテンツの形式は、</a:t>
            </a:r>
            <a:endParaRPr kumimoji="1" lang="en-US" altLang="ja-JP" dirty="0"/>
          </a:p>
          <a:p>
            <a:r>
              <a:rPr kumimoji="1" lang="ja-JP" altLang="en-US" dirty="0"/>
              <a:t>コンテンツの詳細ページでご確認いただけます。</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644" b="17687"/>
          <a:stretch/>
        </p:blipFill>
        <p:spPr bwMode="auto">
          <a:xfrm>
            <a:off x="546255" y="4079851"/>
            <a:ext cx="2585585" cy="26105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円/楕円 18"/>
          <p:cNvSpPr/>
          <p:nvPr/>
        </p:nvSpPr>
        <p:spPr>
          <a:xfrm>
            <a:off x="576923" y="6510364"/>
            <a:ext cx="657403" cy="18002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タイトル 1"/>
          <p:cNvSpPr txBox="1">
            <a:spLocks/>
          </p:cNvSpPr>
          <p:nvPr/>
        </p:nvSpPr>
        <p:spPr>
          <a:xfrm>
            <a:off x="128024" y="210535"/>
            <a:ext cx="8229600" cy="49006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ja-JP" altLang="en-US" b="1" dirty="0">
                <a:solidFill>
                  <a:schemeClr val="tx2"/>
                </a:solidFill>
              </a:rPr>
              <a:t>●閲覧備考②</a:t>
            </a:r>
            <a:endParaRPr lang="ja-JP" altLang="en-US" dirty="0"/>
          </a:p>
        </p:txBody>
      </p:sp>
      <p:sp>
        <p:nvSpPr>
          <p:cNvPr id="14" name="スライド番号プレースホルダー 3"/>
          <p:cNvSpPr>
            <a:spLocks noGrp="1"/>
          </p:cNvSpPr>
          <p:nvPr>
            <p:ph type="sldNum" sz="quarter" idx="12"/>
          </p:nvPr>
        </p:nvSpPr>
        <p:spPr>
          <a:xfrm>
            <a:off x="6732240" y="6465102"/>
            <a:ext cx="2133600" cy="365125"/>
          </a:xfrm>
        </p:spPr>
        <p:txBody>
          <a:bodyPr/>
          <a:lstStyle/>
          <a:p>
            <a:fld id="{9197A704-11B2-438B-9179-4590E61D0037}" type="slidenum">
              <a:rPr kumimoji="1" lang="ja-JP" altLang="en-US" smtClean="0"/>
              <a:t>16</a:t>
            </a:fld>
            <a:endParaRPr kumimoji="1" lang="ja-JP" altLang="en-US" dirty="0"/>
          </a:p>
        </p:txBody>
      </p:sp>
    </p:spTree>
    <p:extLst>
      <p:ext uri="{BB962C8B-B14F-4D97-AF65-F5344CB8AC3E}">
        <p14:creationId xmlns:p14="http://schemas.microsoft.com/office/powerpoint/2010/main" val="159554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197A704-11B2-438B-9179-4590E61D0037}" type="slidenum">
              <a:rPr kumimoji="1" lang="ja-JP" altLang="en-US" smtClean="0"/>
              <a:t>17</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1956376365"/>
              </p:ext>
            </p:extLst>
          </p:nvPr>
        </p:nvGraphicFramePr>
        <p:xfrm>
          <a:off x="395536" y="1052736"/>
          <a:ext cx="8229601" cy="3931920"/>
        </p:xfrm>
        <a:graphic>
          <a:graphicData uri="http://schemas.openxmlformats.org/drawingml/2006/table">
            <a:tbl>
              <a:tblPr firstRow="1" bandRow="1">
                <a:tableStyleId>{2D5ABB26-0587-4C30-8999-92F81FD0307C}</a:tableStyleId>
              </a:tblPr>
              <a:tblGrid>
                <a:gridCol w="2527481">
                  <a:extLst>
                    <a:ext uri="{9D8B030D-6E8A-4147-A177-3AD203B41FA5}">
                      <a16:colId xmlns:a16="http://schemas.microsoft.com/office/drawing/2014/main" val="20000"/>
                    </a:ext>
                  </a:extLst>
                </a:gridCol>
                <a:gridCol w="570212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ja-JP" altLang="en-US" sz="2400" dirty="0">
                          <a:latin typeface="+mn-ea"/>
                          <a:ea typeface="+mn-ea"/>
                        </a:rPr>
                        <a:t>■</a:t>
                      </a:r>
                      <a:r>
                        <a:rPr lang="en-US" altLang="ja-JP" sz="2400" dirty="0">
                          <a:latin typeface="+mn-ea"/>
                          <a:ea typeface="+mn-ea"/>
                        </a:rPr>
                        <a:t>Windows</a:t>
                      </a:r>
                      <a:endParaRPr kumimoji="1" lang="ja-JP" altLang="en-US" sz="2400" dirty="0">
                        <a:latin typeface="+mn-ea"/>
                        <a:ea typeface="+mn-ea"/>
                      </a:endParaRPr>
                    </a:p>
                  </a:txBody>
                  <a:tcPr/>
                </a:tc>
                <a:tc>
                  <a:txBody>
                    <a:bodyPr/>
                    <a:lstStyle/>
                    <a:p>
                      <a:r>
                        <a:rPr kumimoji="1" lang="en-US" altLang="ja-JP" sz="2400" dirty="0">
                          <a:latin typeface="+mn-ea"/>
                          <a:ea typeface="+mn-ea"/>
                        </a:rPr>
                        <a:t>Google</a:t>
                      </a:r>
                      <a:r>
                        <a:rPr kumimoji="1" lang="ja-JP" altLang="en-US" sz="2400" dirty="0">
                          <a:latin typeface="+mn-ea"/>
                          <a:ea typeface="+mn-ea"/>
                        </a:rPr>
                        <a:t>　</a:t>
                      </a:r>
                      <a:r>
                        <a:rPr kumimoji="1" lang="en-US" altLang="ja-JP" sz="2400" dirty="0">
                          <a:latin typeface="+mn-ea"/>
                          <a:ea typeface="+mn-ea"/>
                        </a:rPr>
                        <a:t>Chrome</a:t>
                      </a:r>
                      <a:endParaRPr kumimoji="1" lang="ja-JP" altLang="en-US" sz="2400" dirty="0">
                        <a:latin typeface="+mn-ea"/>
                        <a:ea typeface="+mn-ea"/>
                      </a:endParaRPr>
                    </a:p>
                  </a:txBody>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p"/>
                      </a:pPr>
                      <a:endParaRPr kumimoji="1" lang="ja-JP" altLang="en-US" sz="2400" dirty="0">
                        <a:latin typeface="+mn-ea"/>
                        <a:ea typeface="+mn-ea"/>
                      </a:endParaRPr>
                    </a:p>
                  </a:txBody>
                  <a:tcPr/>
                </a:tc>
                <a:tc>
                  <a:txBody>
                    <a:bodyPr/>
                    <a:lstStyle/>
                    <a:p>
                      <a:r>
                        <a:rPr kumimoji="1" lang="en-US" altLang="ja-JP" sz="2400" dirty="0">
                          <a:latin typeface="+mn-ea"/>
                          <a:ea typeface="+mn-ea"/>
                        </a:rPr>
                        <a:t>Mozilla</a:t>
                      </a:r>
                      <a:r>
                        <a:rPr kumimoji="1" lang="ja-JP" altLang="en-US" sz="2400" dirty="0">
                          <a:latin typeface="+mn-ea"/>
                          <a:ea typeface="+mn-ea"/>
                        </a:rPr>
                        <a:t>　</a:t>
                      </a:r>
                      <a:r>
                        <a:rPr kumimoji="1" lang="en-US" altLang="ja-JP" sz="2400" dirty="0">
                          <a:latin typeface="+mn-ea"/>
                          <a:ea typeface="+mn-ea"/>
                        </a:rPr>
                        <a:t>Firefox</a:t>
                      </a:r>
                      <a:endParaRPr kumimoji="1" lang="ja-JP" altLang="en-US" sz="2400" dirty="0">
                        <a:latin typeface="+mn-ea"/>
                        <a:ea typeface="+mn-ea"/>
                      </a:endParaRPr>
                    </a:p>
                  </a:txBody>
                  <a:tcPr/>
                </a:tc>
                <a:extLst>
                  <a:ext uri="{0D108BD9-81ED-4DB2-BD59-A6C34878D82A}">
                    <a16:rowId xmlns:a16="http://schemas.microsoft.com/office/drawing/2014/main" val="10001"/>
                  </a:ext>
                </a:extLst>
              </a:tr>
              <a:tr h="338440">
                <a:tc>
                  <a:txBody>
                    <a:bodyPr/>
                    <a:lstStyle/>
                    <a:p>
                      <a:pPr marL="285750" indent="-285750">
                        <a:buFont typeface="Wingdings" pitchFamily="2" charset="2"/>
                        <a:buChar char="p"/>
                      </a:pPr>
                      <a:endParaRPr kumimoji="1" lang="ja-JP" altLang="en-US" sz="2400" dirty="0">
                        <a:latin typeface="+mn-ea"/>
                        <a:ea typeface="+mn-ea"/>
                      </a:endParaRPr>
                    </a:p>
                  </a:txBody>
                  <a:tcPr/>
                </a:tc>
                <a:tc>
                  <a:txBody>
                    <a:bodyPr/>
                    <a:lstStyle/>
                    <a:p>
                      <a:r>
                        <a:rPr kumimoji="1" lang="en-US" altLang="ja-JP" sz="2400" dirty="0">
                          <a:latin typeface="+mn-ea"/>
                          <a:ea typeface="+mn-ea"/>
                        </a:rPr>
                        <a:t>Microsoft</a:t>
                      </a:r>
                      <a:r>
                        <a:rPr kumimoji="1" lang="en-US" altLang="ja-JP" sz="2400" baseline="0" dirty="0">
                          <a:latin typeface="+mn-ea"/>
                          <a:ea typeface="+mn-ea"/>
                        </a:rPr>
                        <a:t> Edge</a:t>
                      </a:r>
                      <a:endParaRPr kumimoji="1" lang="ja-JP" altLang="en-US" sz="2400" dirty="0">
                        <a:latin typeface="+mn-ea"/>
                        <a:ea typeface="+mn-ea"/>
                      </a:endParaRPr>
                    </a:p>
                  </a:txBody>
                  <a:tcPr/>
                </a:tc>
                <a:extLst>
                  <a:ext uri="{0D108BD9-81ED-4DB2-BD59-A6C34878D82A}">
                    <a16:rowId xmlns:a16="http://schemas.microsoft.com/office/drawing/2014/main" val="10002"/>
                  </a:ext>
                </a:extLst>
              </a:tr>
              <a:tr h="404728">
                <a:tc>
                  <a:txBody>
                    <a:bodyPr/>
                    <a:lstStyle/>
                    <a:p>
                      <a:pPr marL="0" indent="0">
                        <a:buFont typeface="Wingdings" pitchFamily="2" charset="2"/>
                        <a:buNone/>
                      </a:pPr>
                      <a:r>
                        <a:rPr kumimoji="1" lang="ja-JP" altLang="en-US" sz="2400" dirty="0">
                          <a:latin typeface="+mn-ea"/>
                          <a:ea typeface="+mn-ea"/>
                        </a:rPr>
                        <a:t>■</a:t>
                      </a:r>
                      <a:r>
                        <a:rPr kumimoji="1" lang="en-US" altLang="ja-JP" sz="2400" dirty="0">
                          <a:latin typeface="+mn-ea"/>
                          <a:ea typeface="+mn-ea"/>
                        </a:rPr>
                        <a:t>Mac</a:t>
                      </a:r>
                      <a:endParaRPr kumimoji="1" lang="ja-JP" altLang="en-US" sz="2400"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mn-ea"/>
                          <a:ea typeface="+mn-ea"/>
                        </a:rPr>
                        <a:t>Google</a:t>
                      </a:r>
                      <a:r>
                        <a:rPr kumimoji="1" lang="ja-JP" altLang="en-US" sz="2400" dirty="0">
                          <a:latin typeface="+mn-ea"/>
                          <a:ea typeface="+mn-ea"/>
                        </a:rPr>
                        <a:t>　</a:t>
                      </a:r>
                      <a:r>
                        <a:rPr kumimoji="1" lang="en-US" altLang="ja-JP" sz="2400" dirty="0">
                          <a:latin typeface="+mn-ea"/>
                          <a:ea typeface="+mn-ea"/>
                        </a:rPr>
                        <a:t>Chrome</a:t>
                      </a:r>
                      <a:endParaRPr kumimoji="1" lang="ja-JP" altLang="en-US" sz="2400" dirty="0">
                        <a:latin typeface="+mn-ea"/>
                        <a:ea typeface="+mn-ea"/>
                      </a:endParaRPr>
                    </a:p>
                  </a:txBody>
                  <a:tcPr/>
                </a:tc>
                <a:extLst>
                  <a:ext uri="{0D108BD9-81ED-4DB2-BD59-A6C34878D82A}">
                    <a16:rowId xmlns:a16="http://schemas.microsoft.com/office/drawing/2014/main" val="10003"/>
                  </a:ext>
                </a:extLst>
              </a:tr>
              <a:tr h="370840">
                <a:tc>
                  <a:txBody>
                    <a:bodyPr/>
                    <a:lstStyle/>
                    <a:p>
                      <a:pPr marL="285750" indent="-285750">
                        <a:buFont typeface="Wingdings" pitchFamily="2" charset="2"/>
                        <a:buChar char="p"/>
                      </a:pPr>
                      <a:endParaRPr kumimoji="1" lang="ja-JP" altLang="en-US" sz="2400"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mn-ea"/>
                          <a:ea typeface="+mn-ea"/>
                        </a:rPr>
                        <a:t>Mozilla</a:t>
                      </a:r>
                      <a:r>
                        <a:rPr kumimoji="1" lang="ja-JP" altLang="en-US" sz="2400" dirty="0">
                          <a:latin typeface="+mn-ea"/>
                          <a:ea typeface="+mn-ea"/>
                        </a:rPr>
                        <a:t>　</a:t>
                      </a:r>
                      <a:r>
                        <a:rPr kumimoji="1" lang="en-US" altLang="ja-JP" sz="2400" dirty="0">
                          <a:latin typeface="+mn-ea"/>
                          <a:ea typeface="+mn-ea"/>
                        </a:rPr>
                        <a:t>Firefox</a:t>
                      </a:r>
                      <a:endParaRPr kumimoji="1" lang="ja-JP" altLang="en-US" sz="2400" dirty="0">
                        <a:latin typeface="+mn-ea"/>
                        <a:ea typeface="+mn-ea"/>
                      </a:endParaRPr>
                    </a:p>
                  </a:txBody>
                  <a:tcPr/>
                </a:tc>
                <a:extLst>
                  <a:ext uri="{0D108BD9-81ED-4DB2-BD59-A6C34878D82A}">
                    <a16:rowId xmlns:a16="http://schemas.microsoft.com/office/drawing/2014/main" val="10004"/>
                  </a:ext>
                </a:extLst>
              </a:tr>
              <a:tr h="370840">
                <a:tc>
                  <a:txBody>
                    <a:bodyPr/>
                    <a:lstStyle/>
                    <a:p>
                      <a:pPr marL="285750" indent="-285750">
                        <a:buFont typeface="Wingdings" pitchFamily="2" charset="2"/>
                        <a:buChar char="p"/>
                      </a:pPr>
                      <a:endParaRPr kumimoji="1" lang="ja-JP" altLang="en-US" sz="2400" dirty="0">
                        <a:latin typeface="+mn-ea"/>
                        <a:ea typeface="+mn-ea"/>
                      </a:endParaRPr>
                    </a:p>
                  </a:txBody>
                  <a:tcPr/>
                </a:tc>
                <a:tc>
                  <a:txBody>
                    <a:bodyPr/>
                    <a:lstStyle/>
                    <a:p>
                      <a:r>
                        <a:rPr kumimoji="1" lang="en-US" altLang="ja-JP" sz="2400" dirty="0">
                          <a:latin typeface="+mn-ea"/>
                          <a:ea typeface="+mn-ea"/>
                        </a:rPr>
                        <a:t>Safari</a:t>
                      </a:r>
                      <a:endParaRPr kumimoji="1" lang="ja-JP" altLang="en-US" sz="2400" dirty="0">
                        <a:latin typeface="+mn-ea"/>
                        <a:ea typeface="+mn-ea"/>
                      </a:endParaRPr>
                    </a:p>
                  </a:txBody>
                  <a:tcPr/>
                </a:tc>
                <a:extLst>
                  <a:ext uri="{0D108BD9-81ED-4DB2-BD59-A6C34878D82A}">
                    <a16:rowId xmlns:a16="http://schemas.microsoft.com/office/drawing/2014/main" val="10005"/>
                  </a:ext>
                </a:extLst>
              </a:tr>
              <a:tr h="370840">
                <a:tc>
                  <a:txBody>
                    <a:bodyPr/>
                    <a:lstStyle/>
                    <a:p>
                      <a:pPr marL="0" indent="0">
                        <a:buFont typeface="Wingdings" pitchFamily="2" charset="2"/>
                        <a:buNone/>
                      </a:pPr>
                      <a:r>
                        <a:rPr kumimoji="1" lang="ja-JP" altLang="en-US" sz="2400" dirty="0">
                          <a:latin typeface="+mn-ea"/>
                          <a:ea typeface="+mn-ea"/>
                        </a:rPr>
                        <a:t>■</a:t>
                      </a:r>
                      <a:r>
                        <a:rPr kumimoji="1" lang="en-US" altLang="ja-JP" sz="2400" dirty="0" err="1">
                          <a:latin typeface="+mn-ea"/>
                          <a:ea typeface="+mn-ea"/>
                        </a:rPr>
                        <a:t>iOS</a:t>
                      </a:r>
                      <a:endParaRPr kumimoji="1" lang="ja-JP" altLang="en-US" sz="2400"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mn-ea"/>
                          <a:ea typeface="+mn-ea"/>
                        </a:rPr>
                        <a:t>Safari</a:t>
                      </a:r>
                      <a:r>
                        <a:rPr kumimoji="1" lang="ja-JP" altLang="en-US" sz="2400" dirty="0">
                          <a:latin typeface="+mn-ea"/>
                          <a:ea typeface="+mn-ea"/>
                        </a:rPr>
                        <a:t>　</a:t>
                      </a:r>
                      <a:endParaRPr kumimoji="1" lang="en-US" altLang="ja-JP" sz="24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※iOS15.4</a:t>
                      </a:r>
                      <a:r>
                        <a:rPr kumimoji="1" lang="ja-JP" altLang="en-US" sz="1800" dirty="0">
                          <a:latin typeface="+mn-ea"/>
                          <a:ea typeface="+mn-ea"/>
                        </a:rPr>
                        <a:t>以上のバージョンをお使いください</a:t>
                      </a:r>
                    </a:p>
                  </a:txBody>
                  <a:tcPr/>
                </a:tc>
                <a:extLst>
                  <a:ext uri="{0D108BD9-81ED-4DB2-BD59-A6C34878D82A}">
                    <a16:rowId xmlns:a16="http://schemas.microsoft.com/office/drawing/2014/main" val="10006"/>
                  </a:ext>
                </a:extLst>
              </a:tr>
              <a:tr h="370840">
                <a:tc>
                  <a:txBody>
                    <a:bodyPr/>
                    <a:lstStyle/>
                    <a:p>
                      <a:pPr marL="0" indent="0">
                        <a:buFont typeface="Wingdings" pitchFamily="2" charset="2"/>
                        <a:buNone/>
                      </a:pPr>
                      <a:r>
                        <a:rPr kumimoji="1" lang="ja-JP" altLang="en-US" sz="2400" dirty="0">
                          <a:latin typeface="+mn-ea"/>
                          <a:ea typeface="+mn-ea"/>
                        </a:rPr>
                        <a:t>■</a:t>
                      </a:r>
                      <a:r>
                        <a:rPr kumimoji="1" lang="en-US" altLang="ja-JP" sz="2400" dirty="0">
                          <a:latin typeface="+mn-ea"/>
                          <a:ea typeface="+mn-ea"/>
                        </a:rPr>
                        <a:t>Android</a:t>
                      </a:r>
                      <a:endParaRPr kumimoji="1" lang="ja-JP" altLang="en-US" sz="2400"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mn-ea"/>
                          <a:ea typeface="+mn-ea"/>
                        </a:rPr>
                        <a:t>Google</a:t>
                      </a:r>
                      <a:r>
                        <a:rPr kumimoji="1" lang="ja-JP" altLang="en-US" sz="2400" dirty="0">
                          <a:latin typeface="+mn-ea"/>
                          <a:ea typeface="+mn-ea"/>
                        </a:rPr>
                        <a:t>　</a:t>
                      </a:r>
                      <a:r>
                        <a:rPr kumimoji="1" lang="en-US" altLang="ja-JP" sz="2400" dirty="0">
                          <a:latin typeface="+mn-ea"/>
                          <a:ea typeface="+mn-ea"/>
                        </a:rPr>
                        <a:t>Chrome</a:t>
                      </a:r>
                      <a:endParaRPr kumimoji="1" lang="ja-JP" altLang="en-US" sz="2400" dirty="0">
                        <a:latin typeface="+mn-ea"/>
                        <a:ea typeface="+mn-ea"/>
                      </a:endParaRPr>
                    </a:p>
                  </a:txBody>
                  <a:tcPr/>
                </a:tc>
                <a:extLst>
                  <a:ext uri="{0D108BD9-81ED-4DB2-BD59-A6C34878D82A}">
                    <a16:rowId xmlns:a16="http://schemas.microsoft.com/office/drawing/2014/main" val="10007"/>
                  </a:ext>
                </a:extLst>
              </a:tr>
            </a:tbl>
          </a:graphicData>
        </a:graphic>
      </p:graphicFrame>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6" name="フッター プレースホルダー 6"/>
          <p:cNvSpPr>
            <a:spLocks noGrp="1"/>
          </p:cNvSpPr>
          <p:nvPr>
            <p:ph type="ftr" sz="quarter" idx="11"/>
          </p:nvPr>
        </p:nvSpPr>
        <p:spPr>
          <a:xfrm>
            <a:off x="3491880" y="6492875"/>
            <a:ext cx="2895600" cy="365125"/>
          </a:xfrm>
        </p:spPr>
        <p:txBody>
          <a:bodyPr/>
          <a:lstStyle/>
          <a:p>
            <a:pPr>
              <a:defRPr/>
            </a:pPr>
            <a:r>
              <a:rPr lang="de-DE" altLang="ja-JP" dirty="0"/>
              <a:t>©KINOKUNIYA COMPANY LTD.</a:t>
            </a:r>
            <a:endParaRPr lang="ja-JP" altLang="en-US" dirty="0"/>
          </a:p>
        </p:txBody>
      </p:sp>
      <p:sp>
        <p:nvSpPr>
          <p:cNvPr id="10" name="タイトル 1"/>
          <p:cNvSpPr txBox="1">
            <a:spLocks/>
          </p:cNvSpPr>
          <p:nvPr/>
        </p:nvSpPr>
        <p:spPr>
          <a:xfrm>
            <a:off x="128024" y="210535"/>
            <a:ext cx="8229600" cy="49006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en-US" altLang="ja-JP" b="1" dirty="0">
                <a:solidFill>
                  <a:schemeClr val="tx2"/>
                </a:solidFill>
              </a:rPr>
              <a:t>3. </a:t>
            </a:r>
            <a:r>
              <a:rPr lang="ja-JP" altLang="en-US" b="1" dirty="0">
                <a:solidFill>
                  <a:schemeClr val="tx2"/>
                </a:solidFill>
              </a:rPr>
              <a:t>動作環境（推奨ブラウザ）</a:t>
            </a:r>
            <a:endParaRPr lang="ja-JP" altLang="en-US" dirty="0"/>
          </a:p>
        </p:txBody>
      </p:sp>
    </p:spTree>
    <p:extLst>
      <p:ext uri="{BB962C8B-B14F-4D97-AF65-F5344CB8AC3E}">
        <p14:creationId xmlns:p14="http://schemas.microsoft.com/office/powerpoint/2010/main" val="57111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964125B-0735-FB06-A02F-2B029C6277AE}"/>
              </a:ext>
            </a:extLst>
          </p:cNvPr>
          <p:cNvSpPr>
            <a:spLocks noGrp="1"/>
          </p:cNvSpPr>
          <p:nvPr>
            <p:ph type="sldNum" sz="quarter" idx="12"/>
          </p:nvPr>
        </p:nvSpPr>
        <p:spPr/>
        <p:txBody>
          <a:bodyPr/>
          <a:lstStyle/>
          <a:p>
            <a:fld id="{9197A704-11B2-438B-9179-4590E61D0037}" type="slidenum">
              <a:rPr kumimoji="1" lang="ja-JP" altLang="en-US" smtClean="0"/>
              <a:t>18</a:t>
            </a:fld>
            <a:endParaRPr kumimoji="1" lang="ja-JP" altLang="en-US"/>
          </a:p>
        </p:txBody>
      </p:sp>
      <p:sp>
        <p:nvSpPr>
          <p:cNvPr id="3" name="テキスト ボックス 2">
            <a:extLst>
              <a:ext uri="{FF2B5EF4-FFF2-40B4-BE49-F238E27FC236}">
                <a16:creationId xmlns:a16="http://schemas.microsoft.com/office/drawing/2014/main" id="{3C7F9FD1-E670-096B-C027-CA1F0208F829}"/>
              </a:ext>
            </a:extLst>
          </p:cNvPr>
          <p:cNvSpPr txBox="1"/>
          <p:nvPr/>
        </p:nvSpPr>
        <p:spPr>
          <a:xfrm>
            <a:off x="171479" y="536993"/>
            <a:ext cx="8801042" cy="5403787"/>
          </a:xfrm>
          <a:prstGeom prst="rect">
            <a:avLst/>
          </a:prstGeom>
          <a:ln>
            <a:solidFill>
              <a:srgbClr val="3366CC"/>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lvl="0" algn="ctr">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gn="ctr">
              <a:lnSpc>
                <a:spcPct val="150000"/>
              </a:lnSpc>
              <a:spcBef>
                <a:spcPct val="20000"/>
              </a:spcBef>
              <a:defRPr/>
            </a:pPr>
            <a:r>
              <a:rPr lang="en-US" altLang="ja-JP" sz="1200" b="1" dirty="0" err="1">
                <a:latin typeface="メイリオ"/>
                <a:ea typeface="メイリオ"/>
              </a:rPr>
              <a:t>KinoDen</a:t>
            </a:r>
            <a:r>
              <a:rPr lang="ja-JP" altLang="en-US" sz="1200" b="1" dirty="0">
                <a:latin typeface="メイリオ"/>
                <a:ea typeface="メイリオ"/>
              </a:rPr>
              <a:t>で利用できる電子書籍はすべて著作権を有しています。</a:t>
            </a:r>
            <a:endParaRPr lang="en-US" altLang="ja-JP" sz="1200" b="1" dirty="0">
              <a:latin typeface="メイリオ"/>
              <a:ea typeface="メイリオ"/>
            </a:endParaRPr>
          </a:p>
          <a:p>
            <a:pPr lvl="0" algn="ctr">
              <a:lnSpc>
                <a:spcPct val="150000"/>
              </a:lnSpc>
              <a:spcBef>
                <a:spcPct val="20000"/>
              </a:spcBef>
              <a:defRPr/>
            </a:pPr>
            <a:r>
              <a:rPr lang="ja-JP" altLang="en-US" sz="1200" b="1" dirty="0">
                <a:solidFill>
                  <a:sysClr val="windowText" lastClr="000000"/>
                </a:solidFill>
                <a:latin typeface="メイリオ" panose="020B0604030504040204" pitchFamily="50" charset="-128"/>
                <a:ea typeface="メイリオ" panose="020B0604030504040204" pitchFamily="50" charset="-128"/>
              </a:rPr>
              <a:t>ご利用にあたっては以下の点に留意し、</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lvl="0" algn="ctr">
              <a:lnSpc>
                <a:spcPct val="150000"/>
              </a:lnSpc>
              <a:spcBef>
                <a:spcPct val="20000"/>
              </a:spcBef>
              <a:defRPr/>
            </a:pPr>
            <a:r>
              <a:rPr lang="ja-JP" altLang="en-US" sz="1200" b="1" dirty="0">
                <a:latin typeface="メイリオ"/>
                <a:ea typeface="メイリオ"/>
              </a:rPr>
              <a:t>著作権者・出版社の権利を侵害することがないようにご注意ください。</a:t>
            </a:r>
            <a:endParaRPr lang="en-US" altLang="ja-JP" sz="1200" b="1" dirty="0">
              <a:latin typeface="メイリオ"/>
              <a:ea typeface="メイリオ"/>
            </a:endParaRPr>
          </a:p>
          <a:p>
            <a:pPr lvl="0">
              <a:lnSpc>
                <a:spcPct val="150000"/>
              </a:lnSpc>
              <a:spcBef>
                <a:spcPct val="20000"/>
              </a:spcBef>
              <a:defRPr/>
            </a:pP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20000"/>
              </a:spcBef>
              <a:defRPr/>
            </a:pPr>
            <a:r>
              <a:rPr lang="ja-JP" altLang="en-US" sz="1100" dirty="0">
                <a:latin typeface="メイリオ"/>
                <a:ea typeface="メイリオ"/>
              </a:rPr>
              <a:t>＊詳しくは、</a:t>
            </a:r>
            <a:r>
              <a:rPr lang="en-US" altLang="ja-JP" sz="1100" dirty="0" err="1">
                <a:latin typeface="メイリオ"/>
                <a:ea typeface="メイリオ"/>
              </a:rPr>
              <a:t>KinoDen</a:t>
            </a:r>
            <a:r>
              <a:rPr lang="ja-JP" altLang="en-US" sz="1100" dirty="0">
                <a:latin typeface="メイリオ"/>
                <a:ea typeface="メイリオ"/>
              </a:rPr>
              <a:t>利用規約を参照ください。</a:t>
            </a:r>
            <a:r>
              <a:rPr lang="en-US" altLang="ja-JP" sz="1100" dirty="0">
                <a:latin typeface="メイリオ"/>
                <a:ea typeface="メイリオ"/>
                <a:cs typeface="Calibri"/>
              </a:rPr>
              <a:t>https://kinoden.kinokuniya.co.jp/product/img/terms_20240801.pdf</a:t>
            </a:r>
            <a:endParaRPr lang="ja-JP" altLang="en-US" sz="1100" dirty="0">
              <a:latin typeface="メイリオ"/>
              <a:ea typeface="メイリオ"/>
              <a:cs typeface="Calibri"/>
            </a:endParaRPr>
          </a:p>
          <a:p>
            <a:pPr>
              <a:lnSpc>
                <a:spcPct val="150000"/>
              </a:lnSpc>
              <a:spcBef>
                <a:spcPct val="20000"/>
              </a:spcBef>
              <a:defRPr/>
            </a:pPr>
            <a:endParaRPr lang="en-US" altLang="ja-JP" sz="1000" dirty="0">
              <a:solidFill>
                <a:sysClr val="windowText" lastClr="000000"/>
              </a:solidFill>
              <a:latin typeface="メイリオ" panose="020B0604030504040204" pitchFamily="50" charset="-128"/>
              <a:ea typeface="メイリオ" panose="020B0604030504040204" pitchFamily="50" charset="-128"/>
              <a:cs typeface="Calibri"/>
            </a:endParaRPr>
          </a:p>
          <a:p>
            <a:pPr>
              <a:lnSpc>
                <a:spcPct val="150000"/>
              </a:lnSpc>
              <a:spcBef>
                <a:spcPct val="20000"/>
              </a:spcBef>
              <a:defRPr/>
            </a:pPr>
            <a:r>
              <a:rPr lang="ja-JP" altLang="en-US" sz="1100" dirty="0">
                <a:latin typeface="メイリオ"/>
                <a:ea typeface="メイリオ"/>
              </a:rPr>
              <a:t>・</a:t>
            </a:r>
            <a:r>
              <a:rPr lang="en-US" altLang="ja-JP" sz="1100" dirty="0" err="1">
                <a:latin typeface="メイリオ"/>
                <a:ea typeface="メイリオ"/>
              </a:rPr>
              <a:t>KinoDen</a:t>
            </a:r>
            <a:r>
              <a:rPr lang="ja-JP" altLang="en-US" sz="1100" dirty="0">
                <a:latin typeface="メイリオ"/>
                <a:ea typeface="メイリオ"/>
              </a:rPr>
              <a:t>の電子書籍における印刷・ダウンロード機能は個人の利用・研究目的でご利用頂くものです。</a:t>
            </a:r>
            <a:endParaRPr lang="en-US" altLang="ja-JP" sz="1100" dirty="0">
              <a:latin typeface="メイリオ"/>
              <a:ea typeface="メイリオ"/>
            </a:endParaRPr>
          </a:p>
          <a:p>
            <a:pPr>
              <a:lnSpc>
                <a:spcPct val="150000"/>
              </a:lnSpc>
              <a:spcBef>
                <a:spcPct val="20000"/>
              </a:spcBef>
              <a:defRPr/>
            </a:pPr>
            <a:r>
              <a:rPr lang="ja-JP" altLang="en-US" sz="1100" dirty="0">
                <a:latin typeface="メイリオ"/>
                <a:ea typeface="メイリオ"/>
              </a:rPr>
              <a:t>　その範囲を超えた組織・グループ内での複製・ファイル共有・送信等は行わないで下さい。</a:t>
            </a:r>
            <a:endParaRPr lang="en-US" altLang="ja-JP" sz="1100" dirty="0">
              <a:latin typeface="メイリオ"/>
              <a:ea typeface="メイリオ"/>
            </a:endParaRPr>
          </a:p>
          <a:p>
            <a:pPr lvl="0">
              <a:lnSpc>
                <a:spcPct val="150000"/>
              </a:lnSpc>
              <a:spcBef>
                <a:spcPct val="20000"/>
              </a:spcBef>
              <a:defRPr/>
            </a:pPr>
            <a:r>
              <a:rPr lang="ja-JP" altLang="en-US" sz="1100" dirty="0">
                <a:latin typeface="メイリオ"/>
                <a:ea typeface="メイリオ"/>
              </a:rPr>
              <a:t>（たとえ部分的であっても著作権者・出版社の権利を侵害する場合があります）</a:t>
            </a:r>
            <a:endParaRPr lang="en-US" altLang="ja-JP" sz="1100" dirty="0">
              <a:latin typeface="メイリオ"/>
              <a:ea typeface="メイリオ"/>
            </a:endParaRPr>
          </a:p>
          <a:p>
            <a:pPr lvl="0">
              <a:lnSpc>
                <a:spcPct val="150000"/>
              </a:lnSpc>
              <a:spcBef>
                <a:spcPct val="20000"/>
              </a:spcBef>
              <a:defRPr/>
            </a:pPr>
            <a:endParaRPr lang="en-US" altLang="ja-JP" sz="11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ja-JP" altLang="en-US" sz="1100" dirty="0">
                <a:solidFill>
                  <a:sysClr val="windowText" lastClr="000000"/>
                </a:solidFill>
                <a:latin typeface="メイリオ" panose="020B0604030504040204" pitchFamily="50" charset="-128"/>
                <a:ea typeface="メイリオ" panose="020B0604030504040204" pitchFamily="50" charset="-128"/>
              </a:rPr>
              <a:t>・著作権者の許可なく、改変（翻案等）、複製、展示、上映、他人への譲渡、貸与、</a:t>
            </a:r>
            <a:r>
              <a:rPr lang="ja-JP" altLang="en-US" sz="1100" dirty="0">
                <a:latin typeface="メイリオ"/>
                <a:ea typeface="メイリオ"/>
              </a:rPr>
              <a:t>インターネット・その他のネットワークを利用した</a:t>
            </a:r>
            <a:endParaRPr lang="en-US" altLang="ja-JP" sz="1100" dirty="0">
              <a:latin typeface="メイリオ"/>
              <a:ea typeface="メイリオ"/>
            </a:endParaRPr>
          </a:p>
          <a:p>
            <a:pPr lvl="0">
              <a:lnSpc>
                <a:spcPct val="150000"/>
              </a:lnSpc>
              <a:spcBef>
                <a:spcPct val="20000"/>
              </a:spcBef>
              <a:defRPr/>
            </a:pPr>
            <a:r>
              <a:rPr lang="ja-JP" altLang="en-US" sz="1100" dirty="0">
                <a:latin typeface="メイリオ"/>
                <a:ea typeface="メイリオ"/>
              </a:rPr>
              <a:t>　他人への送信（公衆送信および送信可能化を含む）は行わないでください。</a:t>
            </a:r>
            <a:endParaRPr lang="en-US" altLang="ja-JP" sz="11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endParaRPr lang="en-US" altLang="ja-JP" sz="1000" dirty="0">
              <a:latin typeface="メイリオ"/>
              <a:ea typeface="メイリオ"/>
            </a:endParaRPr>
          </a:p>
          <a:p>
            <a:pPr lvl="0">
              <a:lnSpc>
                <a:spcPct val="150000"/>
              </a:lnSpc>
              <a:spcBef>
                <a:spcPct val="20000"/>
              </a:spcBef>
              <a:defRPr/>
            </a:pPr>
            <a:r>
              <a:rPr lang="en-US" altLang="ja-JP" sz="1100" dirty="0">
                <a:latin typeface="メイリオ"/>
                <a:ea typeface="メイリオ"/>
              </a:rPr>
              <a:t>・</a:t>
            </a:r>
            <a:r>
              <a:rPr lang="en-US" altLang="ja-JP" sz="1100" dirty="0" err="1">
                <a:latin typeface="メイリオ"/>
                <a:ea typeface="メイリオ"/>
              </a:rPr>
              <a:t>教育機関における授業利用については</a:t>
            </a:r>
            <a:r>
              <a:rPr lang="en-US" altLang="ja-JP" sz="1100" dirty="0">
                <a:latin typeface="メイリオ"/>
                <a:ea typeface="メイリオ"/>
              </a:rPr>
              <a:t>、「</a:t>
            </a:r>
            <a:r>
              <a:rPr lang="en-US" altLang="ja-JP" sz="1100" dirty="0">
                <a:latin typeface="メイリオ"/>
                <a:ea typeface="メイリオ"/>
                <a:hlinkClick r:id="rId2"/>
              </a:rPr>
              <a:t>改正著作権法第35条運用指針</a:t>
            </a:r>
            <a:r>
              <a:rPr lang="en-US" altLang="ja-JP" sz="1100" dirty="0">
                <a:latin typeface="メイリオ"/>
                <a:ea typeface="メイリオ"/>
              </a:rPr>
              <a:t>」の最新版に基づくご利用をお願いします。</a:t>
            </a:r>
          </a:p>
          <a:p>
            <a:pPr lvl="0">
              <a:lnSpc>
                <a:spcPct val="150000"/>
              </a:lnSpc>
              <a:spcBef>
                <a:spcPct val="20000"/>
              </a:spcBef>
              <a:defRPr/>
            </a:pPr>
            <a:r>
              <a:rPr lang="ja-JP" altLang="en-US" sz="1100" dirty="0">
                <a:latin typeface="メイリオ"/>
                <a:ea typeface="メイリオ"/>
              </a:rPr>
              <a:t>　</a:t>
            </a:r>
            <a:r>
              <a:rPr lang="en-US" altLang="ja-JP" sz="1100" dirty="0" err="1">
                <a:latin typeface="メイリオ"/>
                <a:ea typeface="メイリオ"/>
              </a:rPr>
              <a:t>特に、授業</a:t>
            </a:r>
            <a:r>
              <a:rPr lang="ja-JP" altLang="en-US" sz="1100" dirty="0">
                <a:latin typeface="メイリオ"/>
                <a:ea typeface="メイリオ"/>
              </a:rPr>
              <a:t>の</a:t>
            </a:r>
            <a:r>
              <a:rPr lang="en-US" altLang="ja-JP" sz="1100" dirty="0" err="1">
                <a:latin typeface="メイリオ"/>
                <a:ea typeface="メイリオ"/>
              </a:rPr>
              <a:t>履修者が本来購入する教科書の代替としてKinoDenのコンテンツを利用することは認められておりません</a:t>
            </a:r>
            <a:r>
              <a:rPr lang="en-US" altLang="ja-JP" sz="1100" dirty="0">
                <a:latin typeface="メイリオ"/>
                <a:ea typeface="メイリオ"/>
              </a:rPr>
              <a:t>。</a:t>
            </a:r>
          </a:p>
          <a:p>
            <a:pPr lvl="0">
              <a:lnSpc>
                <a:spcPct val="150000"/>
              </a:lnSpc>
              <a:spcBef>
                <a:spcPct val="20000"/>
              </a:spcBef>
              <a:defRPr/>
            </a:pPr>
            <a:r>
              <a:rPr lang="ja-JP" altLang="en-US" sz="1100" dirty="0">
                <a:latin typeface="メイリオ"/>
                <a:ea typeface="メイリオ"/>
              </a:rPr>
              <a:t>　</a:t>
            </a:r>
            <a:r>
              <a:rPr lang="en-US" altLang="ja-JP" sz="1100" dirty="0" err="1">
                <a:latin typeface="メイリオ"/>
                <a:ea typeface="メイリオ"/>
              </a:rPr>
              <a:t>また、授業の中で複数回に渡</a:t>
            </a:r>
            <a:r>
              <a:rPr lang="ja-JP" altLang="en-US" sz="1100" dirty="0">
                <a:latin typeface="メイリオ"/>
                <a:ea typeface="メイリオ"/>
              </a:rPr>
              <a:t>って</a:t>
            </a:r>
            <a:r>
              <a:rPr lang="en-US" altLang="ja-JP" sz="1100" dirty="0" err="1">
                <a:latin typeface="メイリオ"/>
                <a:ea typeface="メイリオ"/>
              </a:rPr>
              <a:t>小部分のページ利用を繰り返すことで</a:t>
            </a:r>
            <a:r>
              <a:rPr lang="ja-JP" altLang="en-US" sz="1100" dirty="0">
                <a:latin typeface="メイリオ"/>
                <a:ea typeface="メイリオ"/>
              </a:rPr>
              <a:t>、</a:t>
            </a:r>
            <a:endParaRPr lang="en-US" altLang="ja-JP" sz="1100" dirty="0">
              <a:latin typeface="メイリオ"/>
              <a:ea typeface="メイリオ"/>
            </a:endParaRPr>
          </a:p>
          <a:p>
            <a:pPr lvl="0">
              <a:lnSpc>
                <a:spcPct val="150000"/>
              </a:lnSpc>
              <a:spcBef>
                <a:spcPct val="20000"/>
              </a:spcBef>
              <a:defRPr/>
            </a:pPr>
            <a:r>
              <a:rPr lang="ja-JP" altLang="en-US" sz="1100" dirty="0">
                <a:latin typeface="メイリオ"/>
                <a:ea typeface="メイリオ"/>
              </a:rPr>
              <a:t>　</a:t>
            </a:r>
            <a:r>
              <a:rPr lang="en-US" altLang="ja-JP" sz="1100" dirty="0" err="1">
                <a:latin typeface="メイリオ"/>
                <a:ea typeface="メイリオ"/>
              </a:rPr>
              <a:t>結果としてそのコンテンツの大部分を利用するような行為も同様です</a:t>
            </a:r>
            <a:r>
              <a:rPr lang="en-US" altLang="ja-JP" sz="1100" dirty="0">
                <a:latin typeface="メイリオ"/>
                <a:ea typeface="メイリオ"/>
              </a:rPr>
              <a:t>。</a:t>
            </a:r>
            <a:endParaRPr lang="en-US" altLang="ja-JP" sz="1000" dirty="0">
              <a:solidFill>
                <a:sysClr val="windowText" lastClr="000000"/>
              </a:solidFill>
              <a:latin typeface="メイリオ" panose="020B0604030504040204" pitchFamily="50" charset="-128"/>
              <a:ea typeface="メイリオ" panose="020B0604030504040204" pitchFamily="50" charset="-128"/>
            </a:endParaRPr>
          </a:p>
          <a:p>
            <a:pPr lvl="0">
              <a:spcBef>
                <a:spcPct val="20000"/>
              </a:spcBef>
              <a:defRPr/>
            </a:pPr>
            <a:endParaRPr lang="en-US" altLang="ja-JP" sz="1200" dirty="0">
              <a:latin typeface="メイリオ" panose="020B0604030504040204" pitchFamily="50" charset="-128"/>
              <a:ea typeface="メイリオ" panose="020B0604030504040204" pitchFamily="50" charset="-128"/>
            </a:endParaRPr>
          </a:p>
        </p:txBody>
      </p:sp>
      <p:pic>
        <p:nvPicPr>
          <p:cNvPr id="4" name="Picture 3" descr="C:\Users\admin\Desktop\一時置き\KinoDenロゴ企画\kinden_logo_230222\②表情パターン\jpeg\⑦表情ロゴ_嬉しい.jpg">
            <a:extLst>
              <a:ext uri="{FF2B5EF4-FFF2-40B4-BE49-F238E27FC236}">
                <a16:creationId xmlns:a16="http://schemas.microsoft.com/office/drawing/2014/main" id="{10172A47-CB4B-D2C0-C6AC-343D3A3F34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457" y="33500"/>
            <a:ext cx="653399" cy="489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knet/so00/KOUHOU/logo/image/wabunci_kmark_c.jpg">
            <a:extLst>
              <a:ext uri="{FF2B5EF4-FFF2-40B4-BE49-F238E27FC236}">
                <a16:creationId xmlns:a16="http://schemas.microsoft.com/office/drawing/2014/main" id="{D65E675B-48B7-4EB6-1956-7C83C46EBA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167" y="5970563"/>
            <a:ext cx="2635666" cy="38578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BD47F57-21BB-324A-758A-1DCDC99ED389}"/>
              </a:ext>
            </a:extLst>
          </p:cNvPr>
          <p:cNvSpPr txBox="1"/>
          <p:nvPr/>
        </p:nvSpPr>
        <p:spPr>
          <a:xfrm>
            <a:off x="2267744" y="6356601"/>
            <a:ext cx="4608512" cy="441468"/>
          </a:xfrm>
          <a:prstGeom prst="rect">
            <a:avLst/>
          </a:prstGeom>
          <a:noFill/>
        </p:spPr>
        <p:txBody>
          <a:bodyPr wrap="square" lIns="91440" tIns="45720" rIns="91440" bIns="45720" rtlCol="0" anchor="t">
            <a:spAutoFit/>
          </a:bodyPr>
          <a:lstStyle/>
          <a:p>
            <a:pPr marL="12700" marR="5080" indent="-635" algn="ctr">
              <a:lnSpc>
                <a:spcPct val="113500"/>
              </a:lnSpc>
              <a:tabLst>
                <a:tab pos="1127760" algn="l"/>
                <a:tab pos="1988820" algn="l"/>
              </a:tabLst>
            </a:pPr>
            <a:r>
              <a:rPr lang="ja-JP" altLang="en-US" sz="1050" spc="-10" dirty="0">
                <a:latin typeface="Meiryo UI"/>
                <a:ea typeface="Meiryo UI"/>
                <a:cs typeface="SimSun"/>
              </a:rPr>
              <a:t>㈱</a:t>
            </a:r>
            <a:r>
              <a:rPr lang="ja-JP" altLang="en-US" sz="1050" spc="-10" dirty="0">
                <a:latin typeface="Meiryo UI"/>
                <a:ea typeface="Meiryo UI"/>
                <a:cs typeface="Yu Gothic"/>
              </a:rPr>
              <a:t>紀伊國屋書</a:t>
            </a:r>
            <a:r>
              <a:rPr lang="ja-JP" altLang="en-US" sz="1050" spc="-5" dirty="0">
                <a:latin typeface="Meiryo UI"/>
                <a:ea typeface="Meiryo UI"/>
                <a:cs typeface="Yu Gothic"/>
              </a:rPr>
              <a:t>店 デジタル・流通事業本部　</a:t>
            </a:r>
            <a:r>
              <a:rPr lang="ja-JP" altLang="en-US" sz="1050" spc="-10" dirty="0">
                <a:latin typeface="Meiryo UI"/>
                <a:ea typeface="Meiryo UI"/>
                <a:cs typeface="Yu Gothic"/>
              </a:rPr>
              <a:t>デジタル情報営業</a:t>
            </a:r>
            <a:r>
              <a:rPr lang="ja-JP" altLang="en-US" sz="1050" spc="-5" dirty="0">
                <a:latin typeface="Meiryo UI"/>
                <a:ea typeface="Meiryo UI"/>
                <a:cs typeface="Yu Gothic"/>
              </a:rPr>
              <a:t>部 </a:t>
            </a:r>
            <a:endParaRPr lang="en-US" altLang="ja-JP" sz="1050" spc="-5" dirty="0">
              <a:latin typeface="Meiryo UI" panose="020B0604030504040204" pitchFamily="50" charset="-128"/>
              <a:ea typeface="Meiryo UI" panose="020B0604030504040204" pitchFamily="50" charset="-128"/>
              <a:cs typeface="Yu Gothic"/>
            </a:endParaRPr>
          </a:p>
          <a:p>
            <a:pPr marL="12700" marR="5080" indent="-635" algn="ctr">
              <a:lnSpc>
                <a:spcPct val="113500"/>
              </a:lnSpc>
              <a:tabLst>
                <a:tab pos="1127760" algn="l"/>
                <a:tab pos="1988820" algn="l"/>
              </a:tabLst>
            </a:pPr>
            <a:r>
              <a:rPr lang="en-US" altLang="ja-JP" sz="1050" spc="55" dirty="0">
                <a:latin typeface="Meiryo UI"/>
                <a:ea typeface="Meiryo UI"/>
                <a:cs typeface="Yu Gothic"/>
              </a:rPr>
              <a:t>Tel:03-6910-0518</a:t>
            </a:r>
            <a:r>
              <a:rPr lang="ja-JP" altLang="en-US" sz="1050" spc="265" dirty="0">
                <a:latin typeface="Meiryo UI"/>
                <a:ea typeface="Meiryo UI"/>
                <a:cs typeface="Yu Gothic"/>
              </a:rPr>
              <a:t> </a:t>
            </a:r>
            <a:r>
              <a:rPr lang="en-US" altLang="ja-JP" sz="1050" spc="15" dirty="0">
                <a:latin typeface="Meiryo UI"/>
                <a:ea typeface="Meiryo UI"/>
                <a:cs typeface="Yu Gothic"/>
              </a:rPr>
              <a:t>e-mail:</a:t>
            </a:r>
            <a:r>
              <a:rPr lang="en-US" altLang="ja-JP" sz="1050" spc="5" dirty="0">
                <a:latin typeface="Meiryo UI"/>
                <a:ea typeface="Meiryo UI"/>
                <a:cs typeface="Yu Gothic"/>
                <a:hlinkClick r:id="rId5"/>
              </a:rPr>
              <a:t>ict_ebook@kinokuniya.co.jp</a:t>
            </a:r>
            <a:endParaRPr lang="ja-JP" altLang="en-US" sz="1050" dirty="0">
              <a:latin typeface="Meiryo UI"/>
              <a:ea typeface="Meiryo UI"/>
              <a:cs typeface="Yu Gothic"/>
            </a:endParaRPr>
          </a:p>
        </p:txBody>
      </p:sp>
      <p:sp>
        <p:nvSpPr>
          <p:cNvPr id="8" name="タイトル 1">
            <a:extLst>
              <a:ext uri="{FF2B5EF4-FFF2-40B4-BE49-F238E27FC236}">
                <a16:creationId xmlns:a16="http://schemas.microsoft.com/office/drawing/2014/main" id="{2137788E-5F8C-612D-8268-CF2A0EA772E8}"/>
              </a:ext>
            </a:extLst>
          </p:cNvPr>
          <p:cNvSpPr txBox="1">
            <a:spLocks/>
          </p:cNvSpPr>
          <p:nvPr/>
        </p:nvSpPr>
        <p:spPr>
          <a:xfrm>
            <a:off x="171479" y="77424"/>
            <a:ext cx="8229600" cy="49006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en-US" altLang="ja-JP" b="1" dirty="0">
                <a:solidFill>
                  <a:schemeClr val="tx2"/>
                </a:solidFill>
              </a:rPr>
              <a:t>4. </a:t>
            </a:r>
            <a:r>
              <a:rPr lang="ja-JP" altLang="en-US" b="1" dirty="0">
                <a:solidFill>
                  <a:schemeClr val="tx2"/>
                </a:solidFill>
              </a:rPr>
              <a:t>ご注意事項</a:t>
            </a:r>
            <a:endParaRPr lang="ja-JP" altLang="en-US" dirty="0"/>
          </a:p>
        </p:txBody>
      </p:sp>
    </p:spTree>
    <p:extLst>
      <p:ext uri="{BB962C8B-B14F-4D97-AF65-F5344CB8AC3E}">
        <p14:creationId xmlns:p14="http://schemas.microsoft.com/office/powerpoint/2010/main" val="24395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1556792"/>
            <a:ext cx="6573416" cy="4320480"/>
          </a:xfrm>
        </p:spPr>
        <p:txBody>
          <a:bodyPr>
            <a:normAutofit lnSpcReduction="10000"/>
          </a:bodyPr>
          <a:lstStyle/>
          <a:p>
            <a:pPr marL="514350" indent="-514350">
              <a:buFont typeface="+mj-lt"/>
              <a:buAutoNum type="arabicPeriod"/>
            </a:pPr>
            <a:r>
              <a:rPr lang="ja-JP" altLang="en-US" dirty="0"/>
              <a:t>　　　　　　 とは</a:t>
            </a:r>
            <a:endParaRPr lang="en-US" altLang="ja-JP" dirty="0"/>
          </a:p>
          <a:p>
            <a:pPr marL="514350" indent="-514350">
              <a:buFont typeface="+mj-lt"/>
              <a:buAutoNum type="arabicPeriod"/>
            </a:pPr>
            <a:r>
              <a:rPr lang="ja-JP" altLang="en-US" dirty="0"/>
              <a:t>ご利用方法</a:t>
            </a:r>
            <a:endParaRPr lang="en-US" altLang="ja-JP" dirty="0"/>
          </a:p>
          <a:p>
            <a:pPr marL="914400" lvl="1" indent="-514350">
              <a:buFont typeface="Wingdings" pitchFamily="2" charset="2"/>
              <a:buChar char="l"/>
            </a:pPr>
            <a:r>
              <a:rPr lang="ja-JP" altLang="en-US" dirty="0"/>
              <a:t>ログイン・検索</a:t>
            </a:r>
            <a:endParaRPr lang="en-US" altLang="ja-JP" dirty="0"/>
          </a:p>
          <a:p>
            <a:pPr marL="914400" lvl="1" indent="-514350">
              <a:buFont typeface="Wingdings" pitchFamily="2" charset="2"/>
              <a:buChar char="l"/>
            </a:pPr>
            <a:r>
              <a:rPr lang="ja-JP" altLang="en-US" dirty="0"/>
              <a:t>ページの閲覧</a:t>
            </a:r>
            <a:endParaRPr lang="en-US" altLang="ja-JP" dirty="0"/>
          </a:p>
          <a:p>
            <a:pPr marL="914400" lvl="1" indent="-514350">
              <a:buFont typeface="Wingdings" pitchFamily="2" charset="2"/>
              <a:buChar char="l"/>
            </a:pPr>
            <a:r>
              <a:rPr lang="ja-JP" altLang="en-US" dirty="0"/>
              <a:t>印刷・ダウンロード</a:t>
            </a:r>
            <a:endParaRPr lang="en-US" altLang="ja-JP" dirty="0"/>
          </a:p>
          <a:p>
            <a:pPr marL="914400" lvl="1" indent="-514350">
              <a:buFont typeface="Wingdings" pitchFamily="2" charset="2"/>
              <a:buChar char="l"/>
            </a:pPr>
            <a:r>
              <a:rPr lang="ja-JP" altLang="en-US" dirty="0"/>
              <a:t>閲覧備考</a:t>
            </a:r>
            <a:endParaRPr lang="en-US" altLang="ja-JP" dirty="0"/>
          </a:p>
          <a:p>
            <a:pPr marL="514350" indent="-514350">
              <a:buFont typeface="+mj-lt"/>
              <a:buAutoNum type="arabicPeriod"/>
            </a:pPr>
            <a:r>
              <a:rPr lang="ja-JP" altLang="en-US" dirty="0"/>
              <a:t>動作環境</a:t>
            </a:r>
            <a:endParaRPr lang="en-US" altLang="ja-JP" dirty="0"/>
          </a:p>
          <a:p>
            <a:pPr marL="514350" indent="-514350">
              <a:buFont typeface="+mj-lt"/>
              <a:buAutoNum type="arabicPeriod"/>
            </a:pPr>
            <a:r>
              <a:rPr lang="ja-JP" altLang="en-US" dirty="0"/>
              <a:t>ご注意事項</a:t>
            </a:r>
            <a:endParaRPr lang="en-US" altLang="ja-JP" dirty="0"/>
          </a:p>
        </p:txBody>
      </p:sp>
      <p:sp>
        <p:nvSpPr>
          <p:cNvPr id="4" name="スライド番号プレースホルダー 3"/>
          <p:cNvSpPr>
            <a:spLocks noGrp="1"/>
          </p:cNvSpPr>
          <p:nvPr>
            <p:ph type="sldNum" sz="quarter" idx="12"/>
          </p:nvPr>
        </p:nvSpPr>
        <p:spPr/>
        <p:txBody>
          <a:bodyPr/>
          <a:lstStyle/>
          <a:p>
            <a:fld id="{9197A704-11B2-438B-9179-4590E61D0037}" type="slidenum">
              <a:rPr kumimoji="1" lang="ja-JP" altLang="en-US" smtClean="0"/>
              <a:t>2</a:t>
            </a:fld>
            <a:endParaRPr kumimoji="1" lang="ja-JP" altLang="en-US"/>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1640" y="1610318"/>
            <a:ext cx="1594520" cy="485574"/>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700808"/>
            <a:ext cx="4021784" cy="2682778"/>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8" name="フッター プレースホルダー 6"/>
          <p:cNvSpPr>
            <a:spLocks noGrp="1"/>
          </p:cNvSpPr>
          <p:nvPr>
            <p:ph type="ftr" sz="quarter" idx="11"/>
          </p:nvPr>
        </p:nvSpPr>
        <p:spPr>
          <a:xfrm>
            <a:off x="3203848" y="6492875"/>
            <a:ext cx="2895600" cy="365125"/>
          </a:xfrm>
        </p:spPr>
        <p:txBody>
          <a:bodyPr/>
          <a:lstStyle/>
          <a:p>
            <a:pPr>
              <a:defRPr/>
            </a:pPr>
            <a:r>
              <a:rPr lang="de-DE" altLang="ja-JP" dirty="0"/>
              <a:t>©KINOKUNIYA COMPANY LTD.</a:t>
            </a:r>
            <a:endParaRPr lang="ja-JP" altLang="en-US" dirty="0"/>
          </a:p>
        </p:txBody>
      </p:sp>
    </p:spTree>
    <p:extLst>
      <p:ext uri="{BB962C8B-B14F-4D97-AF65-F5344CB8AC3E}">
        <p14:creationId xmlns:p14="http://schemas.microsoft.com/office/powerpoint/2010/main" val="354925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pPr algn="l"/>
            <a:r>
              <a:rPr kumimoji="1" lang="en-US" altLang="ja-JP" b="1" dirty="0">
                <a:solidFill>
                  <a:schemeClr val="tx2"/>
                </a:solidFill>
              </a:rPr>
              <a:t>1.</a:t>
            </a:r>
            <a:r>
              <a:rPr kumimoji="1" lang="ja-JP" altLang="en-US" b="1" dirty="0">
                <a:solidFill>
                  <a:schemeClr val="tx2"/>
                </a:solidFill>
              </a:rPr>
              <a:t>　　　　　</a:t>
            </a:r>
            <a:r>
              <a:rPr kumimoji="1" lang="en-US" altLang="ja-JP" b="1" dirty="0">
                <a:solidFill>
                  <a:schemeClr val="tx2"/>
                </a:solidFill>
              </a:rPr>
              <a:t> </a:t>
            </a:r>
            <a:r>
              <a:rPr kumimoji="1" lang="ja-JP" altLang="en-US" b="1" dirty="0">
                <a:solidFill>
                  <a:schemeClr val="tx2"/>
                </a:solidFill>
              </a:rPr>
              <a:t>　 　　とは</a:t>
            </a:r>
          </a:p>
        </p:txBody>
      </p:sp>
      <p:sp>
        <p:nvSpPr>
          <p:cNvPr id="6" name="コンテンツ プレースホルダー 5"/>
          <p:cNvSpPr>
            <a:spLocks noGrp="1"/>
          </p:cNvSpPr>
          <p:nvPr>
            <p:ph idx="1"/>
          </p:nvPr>
        </p:nvSpPr>
        <p:spPr>
          <a:xfrm>
            <a:off x="0" y="1124744"/>
            <a:ext cx="9106354" cy="576064"/>
          </a:xfrm>
        </p:spPr>
        <p:txBody>
          <a:bodyPr>
            <a:normAutofit/>
          </a:bodyPr>
          <a:lstStyle/>
          <a:p>
            <a:pPr marL="0" indent="0" algn="ctr">
              <a:buNone/>
            </a:pPr>
            <a:r>
              <a:rPr lang="ja-JP" altLang="en-US" sz="2800" dirty="0"/>
              <a:t>国内の学術書・専門書を中心に搭載した電子図書館です。</a:t>
            </a:r>
            <a:endParaRPr lang="en-US" altLang="ja-JP" sz="2800" dirty="0"/>
          </a:p>
          <a:p>
            <a:pPr marL="0" indent="0" algn="ctr">
              <a:buNone/>
            </a:pPr>
            <a:endParaRPr lang="en-US" altLang="ja-JP" sz="2800" dirty="0"/>
          </a:p>
        </p:txBody>
      </p:sp>
      <p:sp>
        <p:nvSpPr>
          <p:cNvPr id="3" name="スライド番号プレースホルダー 2"/>
          <p:cNvSpPr>
            <a:spLocks noGrp="1"/>
          </p:cNvSpPr>
          <p:nvPr>
            <p:ph type="sldNum" sz="quarter" idx="12"/>
          </p:nvPr>
        </p:nvSpPr>
        <p:spPr/>
        <p:txBody>
          <a:bodyPr/>
          <a:lstStyle/>
          <a:p>
            <a:fld id="{9197A704-11B2-438B-9179-4590E61D0037}" type="slidenum">
              <a:rPr kumimoji="1" lang="ja-JP" altLang="en-US" smtClean="0"/>
              <a:t>3</a:t>
            </a:fld>
            <a:endParaRPr kumimoji="1" lang="ja-JP" altLang="en-US"/>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9782" y="318666"/>
            <a:ext cx="1930050" cy="587752"/>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59" y="2291338"/>
            <a:ext cx="4404530" cy="3297902"/>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9553" y="2255382"/>
            <a:ext cx="4227564" cy="993552"/>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7208" y="3390702"/>
            <a:ext cx="3891256" cy="2913586"/>
          </a:xfrm>
          <a:prstGeom prst="rect">
            <a:avLst/>
          </a:prstGeom>
        </p:spPr>
      </p:pic>
      <p:cxnSp>
        <p:nvCxnSpPr>
          <p:cNvPr id="10" name="直線コネクタ 9"/>
          <p:cNvCxnSpPr/>
          <p:nvPr/>
        </p:nvCxnSpPr>
        <p:spPr>
          <a:xfrm>
            <a:off x="623996" y="5027642"/>
            <a:ext cx="338437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572000" y="1988840"/>
            <a:ext cx="0" cy="4608512"/>
          </a:xfrm>
          <a:prstGeom prst="line">
            <a:avLst/>
          </a:prstGeom>
          <a:ln w="317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12" name="フッター プレースホルダー 6"/>
          <p:cNvSpPr>
            <a:spLocks noGrp="1"/>
          </p:cNvSpPr>
          <p:nvPr>
            <p:ph type="ftr" sz="quarter" idx="11"/>
          </p:nvPr>
        </p:nvSpPr>
        <p:spPr>
          <a:xfrm>
            <a:off x="3198358" y="6492875"/>
            <a:ext cx="2895600" cy="365125"/>
          </a:xfrm>
        </p:spPr>
        <p:txBody>
          <a:bodyPr/>
          <a:lstStyle/>
          <a:p>
            <a:pPr>
              <a:defRPr/>
            </a:pPr>
            <a:r>
              <a:rPr lang="de-DE" altLang="ja-JP" dirty="0"/>
              <a:t>©KINOKUNIYA COMPANY LTD.</a:t>
            </a:r>
            <a:endParaRPr lang="ja-JP" altLang="en-US" dirty="0"/>
          </a:p>
        </p:txBody>
      </p:sp>
    </p:spTree>
    <p:extLst>
      <p:ext uri="{BB962C8B-B14F-4D97-AF65-F5344CB8AC3E}">
        <p14:creationId xmlns:p14="http://schemas.microsoft.com/office/powerpoint/2010/main" val="298134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E135A5A-F2F9-5634-8D45-8BA7B0224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484784"/>
            <a:ext cx="9129111" cy="4196551"/>
          </a:xfrm>
          <a:prstGeom prst="rect">
            <a:avLst/>
          </a:prstGeom>
          <a:ln>
            <a:noFill/>
          </a:ln>
        </p:spPr>
      </p:pic>
      <p:sp>
        <p:nvSpPr>
          <p:cNvPr id="4" name="タイトル 3"/>
          <p:cNvSpPr>
            <a:spLocks noGrp="1"/>
          </p:cNvSpPr>
          <p:nvPr>
            <p:ph type="title"/>
          </p:nvPr>
        </p:nvSpPr>
        <p:spPr>
          <a:xfrm>
            <a:off x="395103" y="78369"/>
            <a:ext cx="8229600" cy="773668"/>
          </a:xfrm>
        </p:spPr>
        <p:txBody>
          <a:bodyPr>
            <a:normAutofit fontScale="90000"/>
          </a:bodyPr>
          <a:lstStyle/>
          <a:p>
            <a:pPr algn="l"/>
            <a:r>
              <a:rPr lang="en-US" altLang="ja-JP" b="1" dirty="0">
                <a:solidFill>
                  <a:schemeClr val="tx2"/>
                </a:solidFill>
              </a:rPr>
              <a:t>2.</a:t>
            </a:r>
            <a:r>
              <a:rPr lang="ja-JP" altLang="en-US" b="1" dirty="0">
                <a:solidFill>
                  <a:schemeClr val="tx2"/>
                </a:solidFill>
              </a:rPr>
              <a:t> ご利用方法</a:t>
            </a:r>
            <a:br>
              <a:rPr lang="en-US" altLang="ja-JP" b="1" dirty="0">
                <a:solidFill>
                  <a:schemeClr val="tx2"/>
                </a:solidFill>
              </a:rPr>
            </a:br>
            <a:r>
              <a:rPr lang="ja-JP" altLang="en-US" sz="2700" b="1" dirty="0">
                <a:solidFill>
                  <a:schemeClr val="tx2"/>
                </a:solidFill>
              </a:rPr>
              <a:t>●</a:t>
            </a:r>
            <a:r>
              <a:rPr kumimoji="1" lang="ja-JP" altLang="en-US" sz="2700" b="1" dirty="0">
                <a:solidFill>
                  <a:schemeClr val="tx2"/>
                </a:solidFill>
              </a:rPr>
              <a:t>ログイン・検索</a:t>
            </a:r>
          </a:p>
        </p:txBody>
      </p:sp>
      <p:sp>
        <p:nvSpPr>
          <p:cNvPr id="8" name="スライド番号プレースホルダー 7"/>
          <p:cNvSpPr>
            <a:spLocks noGrp="1"/>
          </p:cNvSpPr>
          <p:nvPr>
            <p:ph type="sldNum" sz="quarter" idx="12"/>
          </p:nvPr>
        </p:nvSpPr>
        <p:spPr/>
        <p:txBody>
          <a:bodyPr/>
          <a:lstStyle/>
          <a:p>
            <a:fld id="{9197A704-11B2-438B-9179-4590E61D0037}" type="slidenum">
              <a:rPr kumimoji="1" lang="ja-JP" altLang="en-US" smtClean="0"/>
              <a:t>4</a:t>
            </a:fld>
            <a:endParaRPr kumimoji="1" lang="ja-JP" altLang="en-US"/>
          </a:p>
        </p:txBody>
      </p:sp>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6" name="テキスト ボックス 5"/>
          <p:cNvSpPr txBox="1"/>
          <p:nvPr/>
        </p:nvSpPr>
        <p:spPr>
          <a:xfrm>
            <a:off x="676221" y="6048626"/>
            <a:ext cx="8208912" cy="307777"/>
          </a:xfrm>
          <a:prstGeom prst="rect">
            <a:avLst/>
          </a:prstGeom>
          <a:noFill/>
        </p:spPr>
        <p:txBody>
          <a:bodyPr wrap="square" lIns="91440" tIns="45720" rIns="91440" bIns="45720" rtlCol="0" anchor="t">
            <a:spAutoFit/>
          </a:bodyPr>
          <a:lstStyle/>
          <a:p>
            <a:r>
              <a:rPr kumimoji="1" lang="en-US" altLang="ja-JP" sz="1400" dirty="0"/>
              <a:t>※</a:t>
            </a:r>
            <a:r>
              <a:rPr lang="en-US" altLang="ja-JP" sz="1400" dirty="0" err="1"/>
              <a:t>館外</a:t>
            </a:r>
            <a:r>
              <a:rPr kumimoji="1" lang="ja-JP" altLang="en-US" sz="1400" dirty="0"/>
              <a:t>からのアクセス、タブレット端末からのアクセスについては、図書館担当者にお問合せ</a:t>
            </a:r>
            <a:r>
              <a:rPr lang="ja-JP" altLang="en-US" sz="1400" dirty="0"/>
              <a:t>下さい</a:t>
            </a:r>
            <a:endParaRPr kumimoji="1" lang="ja-JP" altLang="en-US" sz="1400" dirty="0"/>
          </a:p>
        </p:txBody>
      </p:sp>
      <p:sp>
        <p:nvSpPr>
          <p:cNvPr id="21" name="フッター プレースホルダー 6"/>
          <p:cNvSpPr>
            <a:spLocks noGrp="1"/>
          </p:cNvSpPr>
          <p:nvPr>
            <p:ph type="ftr" sz="quarter" idx="11"/>
          </p:nvPr>
        </p:nvSpPr>
        <p:spPr>
          <a:xfrm>
            <a:off x="3281499" y="6492875"/>
            <a:ext cx="2895600" cy="365125"/>
          </a:xfrm>
        </p:spPr>
        <p:txBody>
          <a:bodyPr/>
          <a:lstStyle/>
          <a:p>
            <a:pPr>
              <a:defRPr/>
            </a:pPr>
            <a:r>
              <a:rPr lang="de-DE" altLang="ja-JP" dirty="0"/>
              <a:t>©KINOKUNIYA COMPANY LTD.</a:t>
            </a:r>
            <a:endParaRPr lang="ja-JP" altLang="en-US" dirty="0"/>
          </a:p>
        </p:txBody>
      </p:sp>
      <p:sp>
        <p:nvSpPr>
          <p:cNvPr id="19" name="テキスト ボックス 18"/>
          <p:cNvSpPr txBox="1"/>
          <p:nvPr/>
        </p:nvSpPr>
        <p:spPr>
          <a:xfrm>
            <a:off x="713346" y="836712"/>
            <a:ext cx="7896387" cy="461665"/>
          </a:xfrm>
          <a:prstGeom prst="rect">
            <a:avLst/>
          </a:prstGeom>
          <a:noFill/>
        </p:spPr>
        <p:txBody>
          <a:bodyPr wrap="square" rtlCol="0">
            <a:spAutoFit/>
          </a:bodyPr>
          <a:lstStyle/>
          <a:p>
            <a:r>
              <a:rPr lang="en-US" altLang="ja-JP" sz="2400" b="1" dirty="0">
                <a:solidFill>
                  <a:schemeClr val="tx1">
                    <a:lumMod val="50000"/>
                    <a:lumOff val="50000"/>
                  </a:schemeClr>
                </a:solidFill>
                <a:latin typeface="Meiryo UI" pitchFamily="50" charset="-128"/>
                <a:ea typeface="Meiryo UI" pitchFamily="50" charset="-128"/>
                <a:cs typeface="Meiryo UI" pitchFamily="50" charset="-128"/>
              </a:rPr>
              <a:t>https://kinoden.kinokuniya.co.jp/</a:t>
            </a:r>
            <a:r>
              <a:rPr lang="ja-JP" altLang="en-US" sz="2400" b="1" dirty="0">
                <a:solidFill>
                  <a:schemeClr val="tx1">
                    <a:lumMod val="50000"/>
                    <a:lumOff val="50000"/>
                  </a:schemeClr>
                </a:solidFill>
                <a:latin typeface="Meiryo UI" pitchFamily="50" charset="-128"/>
                <a:ea typeface="Meiryo UI" pitchFamily="50" charset="-128"/>
                <a:cs typeface="Meiryo UI" pitchFamily="50" charset="-128"/>
              </a:rPr>
              <a:t>******</a:t>
            </a:r>
            <a:r>
              <a:rPr lang="en-US" altLang="ja-JP" sz="2400" b="1" dirty="0">
                <a:solidFill>
                  <a:schemeClr val="tx1">
                    <a:lumMod val="50000"/>
                    <a:lumOff val="50000"/>
                  </a:schemeClr>
                </a:solidFill>
                <a:latin typeface="Meiryo UI" pitchFamily="50" charset="-128"/>
                <a:ea typeface="Meiryo UI" pitchFamily="50" charset="-128"/>
                <a:cs typeface="Meiryo UI" pitchFamily="50" charset="-128"/>
              </a:rPr>
              <a:t>/</a:t>
            </a:r>
            <a:endParaRPr kumimoji="1" lang="ja-JP" altLang="en-US" sz="2400" b="1" dirty="0">
              <a:solidFill>
                <a:schemeClr val="tx1">
                  <a:lumMod val="50000"/>
                  <a:lumOff val="50000"/>
                </a:schemeClr>
              </a:solidFill>
              <a:latin typeface="Meiryo UI" pitchFamily="50" charset="-128"/>
              <a:ea typeface="Meiryo UI" pitchFamily="50" charset="-128"/>
              <a:cs typeface="Meiryo UI" pitchFamily="50" charset="-128"/>
            </a:endParaRPr>
          </a:p>
        </p:txBody>
      </p:sp>
      <p:sp>
        <p:nvSpPr>
          <p:cNvPr id="24" name="正方形/長方形 23">
            <a:extLst>
              <a:ext uri="{FF2B5EF4-FFF2-40B4-BE49-F238E27FC236}">
                <a16:creationId xmlns:a16="http://schemas.microsoft.com/office/drawing/2014/main" id="{52AF1F48-5D54-A9EC-8B6D-28A82B9DF344}"/>
              </a:ext>
            </a:extLst>
          </p:cNvPr>
          <p:cNvSpPr/>
          <p:nvPr/>
        </p:nvSpPr>
        <p:spPr>
          <a:xfrm>
            <a:off x="6228184" y="5268425"/>
            <a:ext cx="648072" cy="24127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5A2D49E-B7FB-D6F9-C42C-0D807E43704B}"/>
              </a:ext>
            </a:extLst>
          </p:cNvPr>
          <p:cNvSpPr/>
          <p:nvPr/>
        </p:nvSpPr>
        <p:spPr>
          <a:xfrm>
            <a:off x="-2" y="3994969"/>
            <a:ext cx="9129111" cy="695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1D86C9B9-24BA-0BE6-0370-E51158FE9C5E}"/>
              </a:ext>
            </a:extLst>
          </p:cNvPr>
          <p:cNvCxnSpPr>
            <a:cxnSpLocks/>
          </p:cNvCxnSpPr>
          <p:nvPr/>
        </p:nvCxnSpPr>
        <p:spPr>
          <a:xfrm flipH="1">
            <a:off x="899592" y="4691512"/>
            <a:ext cx="53802" cy="177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F3301BD6-DC9B-C843-DF45-15D2E81869A4}"/>
              </a:ext>
            </a:extLst>
          </p:cNvPr>
          <p:cNvSpPr txBox="1"/>
          <p:nvPr/>
        </p:nvSpPr>
        <p:spPr>
          <a:xfrm>
            <a:off x="14890" y="4886448"/>
            <a:ext cx="1863976" cy="1015663"/>
          </a:xfrm>
          <a:prstGeom prst="rect">
            <a:avLst/>
          </a:prstGeom>
          <a:solidFill>
            <a:schemeClr val="accent2">
              <a:lumMod val="20000"/>
              <a:lumOff val="80000"/>
            </a:schemeClr>
          </a:solidFill>
          <a:ln w="28575">
            <a:solidFill>
              <a:srgbClr val="FF0000"/>
            </a:solidFill>
          </a:ln>
        </p:spPr>
        <p:txBody>
          <a:bodyPr wrap="square" rtlCol="0">
            <a:spAutoFit/>
          </a:bodyPr>
          <a:lstStyle/>
          <a:p>
            <a:pPr algn="ctr"/>
            <a:r>
              <a:rPr kumimoji="1" lang="ja-JP" altLang="en-US" sz="1500" dirty="0"/>
              <a:t>タブをクリックすると、トップページから</a:t>
            </a:r>
            <a:endParaRPr kumimoji="1" lang="en-US" altLang="ja-JP" sz="1500" dirty="0"/>
          </a:p>
          <a:p>
            <a:pPr algn="ctr"/>
            <a:r>
              <a:rPr lang="ja-JP" altLang="en-US" sz="1500" dirty="0"/>
              <a:t>検索結果画面へ</a:t>
            </a:r>
            <a:endParaRPr lang="en-US" altLang="ja-JP" sz="1500" dirty="0"/>
          </a:p>
          <a:p>
            <a:pPr algn="ctr"/>
            <a:r>
              <a:rPr lang="ja-JP" altLang="en-US" sz="1500" dirty="0"/>
              <a:t>遷移します→</a:t>
            </a:r>
            <a:r>
              <a:rPr lang="en-US" altLang="ja-JP" sz="1500" dirty="0"/>
              <a:t>p5</a:t>
            </a:r>
            <a:r>
              <a:rPr lang="ja-JP" altLang="en-US" sz="1500" dirty="0"/>
              <a:t>へ</a:t>
            </a:r>
            <a:endParaRPr kumimoji="1" lang="ja-JP" altLang="en-US" sz="1500" dirty="0"/>
          </a:p>
        </p:txBody>
      </p:sp>
      <p:sp>
        <p:nvSpPr>
          <p:cNvPr id="9" name="線吹き出し 1 (枠付き) 2">
            <a:extLst>
              <a:ext uri="{FF2B5EF4-FFF2-40B4-BE49-F238E27FC236}">
                <a16:creationId xmlns:a16="http://schemas.microsoft.com/office/drawing/2014/main" id="{F0929643-F3E0-73F6-FB94-102E36F3BA54}"/>
              </a:ext>
            </a:extLst>
          </p:cNvPr>
          <p:cNvSpPr/>
          <p:nvPr/>
        </p:nvSpPr>
        <p:spPr>
          <a:xfrm>
            <a:off x="6312269" y="4664340"/>
            <a:ext cx="2063679" cy="546641"/>
          </a:xfrm>
          <a:prstGeom prst="borderCallout1">
            <a:avLst>
              <a:gd name="adj1" fmla="val 56090"/>
              <a:gd name="adj2" fmla="val -228"/>
              <a:gd name="adj3" fmla="val 58833"/>
              <a:gd name="adj4" fmla="val -68876"/>
            </a:avLst>
          </a:prstGeom>
          <a:solidFill>
            <a:schemeClr val="accent2">
              <a:lumMod val="20000"/>
              <a:lumOff val="80000"/>
              <a:alpha val="13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未所蔵タイトルを含めた</a:t>
            </a:r>
            <a:endParaRPr lang="en-US" altLang="ja-JP" sz="1400" dirty="0">
              <a:solidFill>
                <a:schemeClr val="tx1"/>
              </a:solidFill>
            </a:endParaRPr>
          </a:p>
          <a:p>
            <a:r>
              <a:rPr lang="ja-JP" altLang="en-US" sz="1400" dirty="0">
                <a:solidFill>
                  <a:schemeClr val="tx1"/>
                </a:solidFill>
              </a:rPr>
              <a:t>検索が可能です→</a:t>
            </a:r>
            <a:r>
              <a:rPr lang="en-US" altLang="ja-JP" sz="1400" dirty="0">
                <a:solidFill>
                  <a:schemeClr val="tx1"/>
                </a:solidFill>
              </a:rPr>
              <a:t>p10</a:t>
            </a:r>
            <a:r>
              <a:rPr lang="ja-JP" altLang="en-US" sz="1400" dirty="0">
                <a:solidFill>
                  <a:schemeClr val="tx1"/>
                </a:solidFill>
              </a:rPr>
              <a:t>へ</a:t>
            </a:r>
            <a:endParaRPr kumimoji="1" lang="ja-JP" altLang="en-US" sz="1400" dirty="0">
              <a:solidFill>
                <a:schemeClr val="tx1"/>
              </a:solidFill>
            </a:endParaRPr>
          </a:p>
        </p:txBody>
      </p:sp>
      <p:sp>
        <p:nvSpPr>
          <p:cNvPr id="3" name="線吹き出し 1 (枠付き) 2"/>
          <p:cNvSpPr/>
          <p:nvPr/>
        </p:nvSpPr>
        <p:spPr>
          <a:xfrm>
            <a:off x="7831256" y="5337532"/>
            <a:ext cx="1177139" cy="655915"/>
          </a:xfrm>
          <a:prstGeom prst="borderCallout1">
            <a:avLst>
              <a:gd name="adj1" fmla="val 53666"/>
              <a:gd name="adj2" fmla="val -228"/>
              <a:gd name="adj3" fmla="val 12970"/>
              <a:gd name="adj4" fmla="val -80748"/>
            </a:avLst>
          </a:prstGeom>
          <a:solidFill>
            <a:schemeClr val="bg1">
              <a:alpha val="13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詳細検索が</a:t>
            </a:r>
            <a:endParaRPr lang="en-US" altLang="ja-JP" sz="1400" dirty="0">
              <a:solidFill>
                <a:schemeClr val="tx1"/>
              </a:solidFill>
            </a:endParaRPr>
          </a:p>
          <a:p>
            <a:r>
              <a:rPr lang="ja-JP" altLang="en-US" sz="1400" dirty="0">
                <a:solidFill>
                  <a:schemeClr val="tx1"/>
                </a:solidFill>
              </a:rPr>
              <a:t>可能です→</a:t>
            </a:r>
            <a:r>
              <a:rPr lang="en-US" altLang="ja-JP" sz="1400" dirty="0">
                <a:solidFill>
                  <a:schemeClr val="tx1"/>
                </a:solidFill>
              </a:rPr>
              <a:t>p6</a:t>
            </a:r>
            <a:r>
              <a:rPr lang="ja-JP" altLang="en-US" sz="1400" dirty="0">
                <a:solidFill>
                  <a:schemeClr val="tx1"/>
                </a:solidFill>
              </a:rPr>
              <a:t>へ</a:t>
            </a:r>
            <a:endParaRPr kumimoji="1" lang="ja-JP" altLang="en-US" sz="1400" dirty="0">
              <a:solidFill>
                <a:schemeClr val="tx1"/>
              </a:solidFill>
            </a:endParaRPr>
          </a:p>
        </p:txBody>
      </p:sp>
      <p:sp>
        <p:nvSpPr>
          <p:cNvPr id="2" name="テキスト ボックス 1">
            <a:extLst>
              <a:ext uri="{FF2B5EF4-FFF2-40B4-BE49-F238E27FC236}">
                <a16:creationId xmlns:a16="http://schemas.microsoft.com/office/drawing/2014/main" id="{A21C94C6-5C56-321B-12E4-F85393323006}"/>
              </a:ext>
            </a:extLst>
          </p:cNvPr>
          <p:cNvSpPr txBox="1"/>
          <p:nvPr/>
        </p:nvSpPr>
        <p:spPr>
          <a:xfrm>
            <a:off x="712797" y="6341233"/>
            <a:ext cx="8208912" cy="276999"/>
          </a:xfrm>
          <a:prstGeom prst="rect">
            <a:avLst/>
          </a:prstGeom>
          <a:noFill/>
        </p:spPr>
        <p:txBody>
          <a:bodyPr wrap="square" lIns="91440" tIns="45720" rIns="91440" bIns="45720" rtlCol="0" anchor="t">
            <a:spAutoFit/>
          </a:bodyPr>
          <a:lstStyle/>
          <a:p>
            <a:r>
              <a:rPr kumimoji="1" lang="en-US" altLang="ja-JP" sz="1200" dirty="0"/>
              <a:t>※</a:t>
            </a:r>
            <a:r>
              <a:rPr lang="en-US" altLang="ja-JP" sz="1200" dirty="0" err="1">
                <a:ea typeface="Meiryo UI"/>
                <a:cs typeface="+mn-lt"/>
              </a:rPr>
              <a:t>図書館の設定によっては未所蔵の選択肢が表示されない場合があります</a:t>
            </a:r>
            <a:endParaRPr lang="ja-JP" altLang="en-US" sz="1200">
              <a:ea typeface="Meiryo UI"/>
              <a:cs typeface="Segoe UI"/>
            </a:endParaRPr>
          </a:p>
        </p:txBody>
      </p:sp>
    </p:spTree>
    <p:extLst>
      <p:ext uri="{BB962C8B-B14F-4D97-AF65-F5344CB8AC3E}">
        <p14:creationId xmlns:p14="http://schemas.microsoft.com/office/powerpoint/2010/main" val="275612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197A704-11B2-438B-9179-4590E61D0037}" type="slidenum">
              <a:rPr kumimoji="1" lang="ja-JP" altLang="en-US" smtClean="0"/>
              <a:t>5</a:t>
            </a:fld>
            <a:endParaRPr kumimoji="1" lang="ja-JP" altLang="en-US"/>
          </a:p>
        </p:txBody>
      </p:sp>
      <p:sp>
        <p:nvSpPr>
          <p:cNvPr id="7" name="テキスト ボックス 6"/>
          <p:cNvSpPr txBox="1"/>
          <p:nvPr/>
        </p:nvSpPr>
        <p:spPr>
          <a:xfrm>
            <a:off x="539552" y="565454"/>
            <a:ext cx="1245854" cy="461665"/>
          </a:xfrm>
          <a:prstGeom prst="rect">
            <a:avLst/>
          </a:prstGeom>
          <a:noFill/>
        </p:spPr>
        <p:txBody>
          <a:bodyPr wrap="none" rtlCol="0">
            <a:spAutoFit/>
          </a:bodyPr>
          <a:lstStyle/>
          <a:p>
            <a:r>
              <a:rPr lang="ja-JP" altLang="en-US" sz="2400" dirty="0">
                <a:solidFill>
                  <a:schemeClr val="tx2"/>
                </a:solidFill>
                <a:latin typeface="+mj-ea"/>
                <a:ea typeface="+mj-ea"/>
              </a:rPr>
              <a:t>検索タブ</a:t>
            </a:r>
            <a:endParaRPr kumimoji="1" lang="ja-JP" altLang="en-US" sz="2400" dirty="0">
              <a:solidFill>
                <a:schemeClr val="tx2"/>
              </a:solidFill>
              <a:latin typeface="+mj-ea"/>
              <a:ea typeface="+mj-ea"/>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10" name="フッター プレースホルダー 6"/>
          <p:cNvSpPr>
            <a:spLocks noGrp="1"/>
          </p:cNvSpPr>
          <p:nvPr>
            <p:ph type="ftr" sz="quarter" idx="11"/>
          </p:nvPr>
        </p:nvSpPr>
        <p:spPr>
          <a:xfrm>
            <a:off x="3620627" y="6492875"/>
            <a:ext cx="2895600" cy="365125"/>
          </a:xfrm>
        </p:spPr>
        <p:txBody>
          <a:bodyPr/>
          <a:lstStyle/>
          <a:p>
            <a:pPr>
              <a:defRPr/>
            </a:pPr>
            <a:r>
              <a:rPr lang="de-DE" altLang="ja-JP" dirty="0"/>
              <a:t>©KINOKUNIYA COMPANY LTD.</a:t>
            </a:r>
            <a:endParaRPr lang="ja-JP" altLang="en-US" dirty="0"/>
          </a:p>
        </p:txBody>
      </p:sp>
      <p:sp>
        <p:nvSpPr>
          <p:cNvPr id="2" name="テキスト ボックス 1"/>
          <p:cNvSpPr txBox="1"/>
          <p:nvPr/>
        </p:nvSpPr>
        <p:spPr>
          <a:xfrm>
            <a:off x="0" y="-5897"/>
            <a:ext cx="1749197" cy="369332"/>
          </a:xfrm>
          <a:prstGeom prst="rect">
            <a:avLst/>
          </a:prstGeom>
          <a:noFill/>
        </p:spPr>
        <p:txBody>
          <a:bodyPr wrap="none" rtlCol="0">
            <a:spAutoFit/>
          </a:bodyPr>
          <a:lstStyle/>
          <a:p>
            <a:r>
              <a:rPr lang="ja-JP" altLang="en-US" b="1" dirty="0">
                <a:solidFill>
                  <a:schemeClr val="tx2"/>
                </a:solidFill>
              </a:rPr>
              <a:t>●ログイン・検索</a:t>
            </a:r>
            <a:endParaRPr kumimoji="1" lang="ja-JP" altLang="en-US" dirty="0"/>
          </a:p>
        </p:txBody>
      </p:sp>
      <p:cxnSp>
        <p:nvCxnSpPr>
          <p:cNvPr id="27" name="直線コネクタ 26">
            <a:extLst>
              <a:ext uri="{FF2B5EF4-FFF2-40B4-BE49-F238E27FC236}">
                <a16:creationId xmlns:a16="http://schemas.microsoft.com/office/drawing/2014/main" id="{76AE7D6F-797D-CCE9-A2D9-32BF885B273E}"/>
              </a:ext>
            </a:extLst>
          </p:cNvPr>
          <p:cNvCxnSpPr>
            <a:cxnSpLocks/>
          </p:cNvCxnSpPr>
          <p:nvPr/>
        </p:nvCxnSpPr>
        <p:spPr>
          <a:xfrm flipV="1">
            <a:off x="4736596" y="1985606"/>
            <a:ext cx="331831" cy="23711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30" name="テキスト ボックス 29">
            <a:extLst>
              <a:ext uri="{FF2B5EF4-FFF2-40B4-BE49-F238E27FC236}">
                <a16:creationId xmlns:a16="http://schemas.microsoft.com/office/drawing/2014/main" id="{FC29974A-7806-035E-7192-04ABD8986CDC}"/>
              </a:ext>
            </a:extLst>
          </p:cNvPr>
          <p:cNvSpPr txBox="1"/>
          <p:nvPr/>
        </p:nvSpPr>
        <p:spPr>
          <a:xfrm>
            <a:off x="5962378" y="729611"/>
            <a:ext cx="2642070" cy="523220"/>
          </a:xfrm>
          <a:prstGeom prst="rect">
            <a:avLst/>
          </a:prstGeom>
          <a:noFill/>
          <a:ln w="28575">
            <a:solidFill>
              <a:schemeClr val="accent6"/>
            </a:solidFill>
          </a:ln>
        </p:spPr>
        <p:txBody>
          <a:bodyPr wrap="none" rtlCol="0">
            <a:spAutoFit/>
          </a:bodyPr>
          <a:lstStyle/>
          <a:p>
            <a:pPr algn="ctr"/>
            <a:r>
              <a:rPr kumimoji="1" lang="en-US" altLang="ja-JP" sz="1400" dirty="0"/>
              <a:t>NDC(</a:t>
            </a:r>
            <a:r>
              <a:rPr kumimoji="1" lang="ja-JP" altLang="en-US" sz="1400" dirty="0"/>
              <a:t>日本十進分類法の分類から</a:t>
            </a:r>
            <a:endParaRPr kumimoji="1" lang="en-US" altLang="ja-JP" sz="1400" dirty="0"/>
          </a:p>
          <a:p>
            <a:pPr algn="ctr"/>
            <a:r>
              <a:rPr kumimoji="1" lang="ja-JP" altLang="en-US" sz="1400" dirty="0"/>
              <a:t>ジャンル指定で検索できます</a:t>
            </a:r>
            <a:r>
              <a:rPr kumimoji="1" lang="en-US" altLang="ja-JP" sz="1400" dirty="0"/>
              <a:t>)</a:t>
            </a:r>
            <a:endParaRPr kumimoji="1" lang="ja-JP" altLang="en-US" sz="1400" dirty="0"/>
          </a:p>
        </p:txBody>
      </p:sp>
      <p:pic>
        <p:nvPicPr>
          <p:cNvPr id="5" name="図 4">
            <a:extLst>
              <a:ext uri="{FF2B5EF4-FFF2-40B4-BE49-F238E27FC236}">
                <a16:creationId xmlns:a16="http://schemas.microsoft.com/office/drawing/2014/main" id="{D6C674BB-DC9E-76EA-68C4-C5AF5B607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64" y="1586332"/>
            <a:ext cx="5349198" cy="2458967"/>
          </a:xfrm>
          <a:prstGeom prst="rect">
            <a:avLst/>
          </a:prstGeom>
          <a:ln>
            <a:solidFill>
              <a:schemeClr val="tx1"/>
            </a:solidFill>
          </a:ln>
        </p:spPr>
      </p:pic>
      <p:sp>
        <p:nvSpPr>
          <p:cNvPr id="8" name="正方形/長方形 7">
            <a:extLst>
              <a:ext uri="{FF2B5EF4-FFF2-40B4-BE49-F238E27FC236}">
                <a16:creationId xmlns:a16="http://schemas.microsoft.com/office/drawing/2014/main" id="{442F6666-3DC8-16F5-53E2-36CA5C6D7F7D}"/>
              </a:ext>
            </a:extLst>
          </p:cNvPr>
          <p:cNvSpPr/>
          <p:nvPr/>
        </p:nvSpPr>
        <p:spPr>
          <a:xfrm>
            <a:off x="685159" y="3075380"/>
            <a:ext cx="2951218" cy="392601"/>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81A4CB0F-8EDF-42AB-C538-CFCD1D5106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491860"/>
            <a:ext cx="3982986" cy="2098056"/>
          </a:xfrm>
          <a:prstGeom prst="rect">
            <a:avLst/>
          </a:prstGeom>
          <a:ln>
            <a:solidFill>
              <a:schemeClr val="tx1"/>
            </a:solidFill>
          </a:ln>
        </p:spPr>
      </p:pic>
      <p:sp>
        <p:nvSpPr>
          <p:cNvPr id="15" name="正方形/長方形 14">
            <a:extLst>
              <a:ext uri="{FF2B5EF4-FFF2-40B4-BE49-F238E27FC236}">
                <a16:creationId xmlns:a16="http://schemas.microsoft.com/office/drawing/2014/main" id="{B3746574-6E00-4591-26E1-610659D7819F}"/>
              </a:ext>
            </a:extLst>
          </p:cNvPr>
          <p:cNvSpPr/>
          <p:nvPr/>
        </p:nvSpPr>
        <p:spPr>
          <a:xfrm>
            <a:off x="4135998" y="3088134"/>
            <a:ext cx="576065" cy="392601"/>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61EF3B6D-50A0-E7B6-C472-15091D6414EE}"/>
              </a:ext>
            </a:extLst>
          </p:cNvPr>
          <p:cNvCxnSpPr>
            <a:cxnSpLocks/>
            <a:endCxn id="30" idx="1"/>
          </p:cNvCxnSpPr>
          <p:nvPr/>
        </p:nvCxnSpPr>
        <p:spPr>
          <a:xfrm flipV="1">
            <a:off x="4644008" y="991221"/>
            <a:ext cx="1318370" cy="209691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F9DE853-885B-F485-1EC3-0BA0A6CD33F7}"/>
              </a:ext>
            </a:extLst>
          </p:cNvPr>
          <p:cNvCxnSpPr>
            <a:cxnSpLocks/>
          </p:cNvCxnSpPr>
          <p:nvPr/>
        </p:nvCxnSpPr>
        <p:spPr>
          <a:xfrm>
            <a:off x="4712063" y="3279454"/>
            <a:ext cx="652025" cy="498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6B8ADC21-591C-CAEB-7BDC-1E875EF9A97A}"/>
              </a:ext>
            </a:extLst>
          </p:cNvPr>
          <p:cNvCxnSpPr>
            <a:cxnSpLocks/>
          </p:cNvCxnSpPr>
          <p:nvPr/>
        </p:nvCxnSpPr>
        <p:spPr>
          <a:xfrm>
            <a:off x="1192498" y="3480735"/>
            <a:ext cx="0" cy="1038092"/>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B48D803-BA9C-69CB-68F6-D944F1C66A64}"/>
              </a:ext>
            </a:extLst>
          </p:cNvPr>
          <p:cNvSpPr txBox="1"/>
          <p:nvPr/>
        </p:nvSpPr>
        <p:spPr>
          <a:xfrm>
            <a:off x="543073" y="4518827"/>
            <a:ext cx="3077553" cy="1169551"/>
          </a:xfrm>
          <a:prstGeom prst="rect">
            <a:avLst/>
          </a:prstGeom>
          <a:noFill/>
          <a:ln w="28575">
            <a:solidFill>
              <a:schemeClr val="accent6"/>
            </a:solidFill>
          </a:ln>
        </p:spPr>
        <p:txBody>
          <a:bodyPr wrap="square" rtlCol="0">
            <a:spAutoFit/>
          </a:bodyPr>
          <a:lstStyle/>
          <a:p>
            <a:pPr algn="ctr"/>
            <a:r>
              <a:rPr lang="ja-JP" altLang="en-US" sz="1400" dirty="0"/>
              <a:t>タブをクリックすると</a:t>
            </a:r>
            <a:endParaRPr lang="en-US" altLang="ja-JP" sz="1400" dirty="0"/>
          </a:p>
          <a:p>
            <a:pPr algn="ctr"/>
            <a:r>
              <a:rPr lang="ja-JP" altLang="en-US" sz="1400" dirty="0"/>
              <a:t>・すべての本</a:t>
            </a:r>
            <a:endParaRPr lang="en-US" altLang="ja-JP" sz="1400" dirty="0"/>
          </a:p>
          <a:p>
            <a:pPr algn="ctr"/>
            <a:r>
              <a:rPr lang="ja-JP" altLang="en-US" sz="1400" dirty="0"/>
              <a:t>・オーディオブック</a:t>
            </a:r>
            <a:endParaRPr lang="en-US" altLang="ja-JP" sz="1400" dirty="0"/>
          </a:p>
          <a:p>
            <a:pPr algn="ctr"/>
            <a:r>
              <a:rPr lang="ja-JP" altLang="en-US" sz="1400" dirty="0"/>
              <a:t>・本文読み上げ</a:t>
            </a:r>
            <a:endParaRPr lang="en-US" altLang="ja-JP" sz="1400" dirty="0"/>
          </a:p>
          <a:p>
            <a:pPr algn="ctr"/>
            <a:r>
              <a:rPr lang="ja-JP" altLang="en-US" sz="1400" dirty="0"/>
              <a:t>に絞り込んで検索結果を表示します</a:t>
            </a:r>
            <a:endParaRPr lang="en-US" altLang="ja-JP" sz="1400" dirty="0"/>
          </a:p>
        </p:txBody>
      </p:sp>
      <p:pic>
        <p:nvPicPr>
          <p:cNvPr id="52" name="図 51">
            <a:extLst>
              <a:ext uri="{FF2B5EF4-FFF2-40B4-BE49-F238E27FC236}">
                <a16:creationId xmlns:a16="http://schemas.microsoft.com/office/drawing/2014/main" id="{AB114109-CDE9-D070-8478-D6CEA6DA74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232931"/>
            <a:ext cx="4135998" cy="2253704"/>
          </a:xfrm>
          <a:prstGeom prst="rect">
            <a:avLst/>
          </a:prstGeom>
          <a:ln>
            <a:solidFill>
              <a:schemeClr val="tx1"/>
            </a:solidFill>
          </a:ln>
        </p:spPr>
      </p:pic>
      <p:cxnSp>
        <p:nvCxnSpPr>
          <p:cNvPr id="53" name="直線矢印コネクタ 52">
            <a:extLst>
              <a:ext uri="{FF2B5EF4-FFF2-40B4-BE49-F238E27FC236}">
                <a16:creationId xmlns:a16="http://schemas.microsoft.com/office/drawing/2014/main" id="{B2E0F7EA-A68F-8B02-DE3F-ED7849B4E8C3}"/>
              </a:ext>
            </a:extLst>
          </p:cNvPr>
          <p:cNvCxnSpPr>
            <a:cxnSpLocks/>
          </p:cNvCxnSpPr>
          <p:nvPr/>
        </p:nvCxnSpPr>
        <p:spPr>
          <a:xfrm>
            <a:off x="3620626" y="4883179"/>
            <a:ext cx="951374"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FE2AF312-5FE0-2944-ACB7-551B38DF443F}"/>
              </a:ext>
            </a:extLst>
          </p:cNvPr>
          <p:cNvCxnSpPr>
            <a:cxnSpLocks/>
          </p:cNvCxnSpPr>
          <p:nvPr/>
        </p:nvCxnSpPr>
        <p:spPr>
          <a:xfrm>
            <a:off x="6995541" y="3631924"/>
            <a:ext cx="0" cy="601007"/>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4BEE00A6-ADA0-842C-A28C-D46FC9F23A41}"/>
              </a:ext>
            </a:extLst>
          </p:cNvPr>
          <p:cNvSpPr txBox="1"/>
          <p:nvPr/>
        </p:nvSpPr>
        <p:spPr>
          <a:xfrm>
            <a:off x="5609247" y="4521729"/>
            <a:ext cx="3077553" cy="523220"/>
          </a:xfrm>
          <a:prstGeom prst="rect">
            <a:avLst/>
          </a:prstGeom>
          <a:solidFill>
            <a:schemeClr val="accent6">
              <a:lumMod val="20000"/>
              <a:lumOff val="80000"/>
            </a:schemeClr>
          </a:solidFill>
          <a:ln w="28575">
            <a:solidFill>
              <a:schemeClr val="accent6"/>
            </a:solidFill>
          </a:ln>
        </p:spPr>
        <p:txBody>
          <a:bodyPr wrap="square" rtlCol="0">
            <a:spAutoFit/>
          </a:bodyPr>
          <a:lstStyle/>
          <a:p>
            <a:pPr algn="ctr"/>
            <a:r>
              <a:rPr lang="ja-JP" altLang="en-US" sz="1400" dirty="0"/>
              <a:t>検索結果画面が</a:t>
            </a:r>
            <a:endParaRPr lang="en-US" altLang="ja-JP" sz="1400" dirty="0"/>
          </a:p>
          <a:p>
            <a:pPr algn="ctr"/>
            <a:r>
              <a:rPr lang="ja-JP" altLang="en-US" sz="1400" dirty="0"/>
              <a:t>表示されます→</a:t>
            </a:r>
            <a:r>
              <a:rPr lang="en-US" altLang="ja-JP" sz="1400" dirty="0"/>
              <a:t>p7~9</a:t>
            </a:r>
          </a:p>
        </p:txBody>
      </p:sp>
      <p:sp>
        <p:nvSpPr>
          <p:cNvPr id="64" name="タイトル 1">
            <a:extLst>
              <a:ext uri="{FF2B5EF4-FFF2-40B4-BE49-F238E27FC236}">
                <a16:creationId xmlns:a16="http://schemas.microsoft.com/office/drawing/2014/main" id="{EDB03C72-CB70-6B98-3C34-A8E232AD6D7C}"/>
              </a:ext>
            </a:extLst>
          </p:cNvPr>
          <p:cNvSpPr>
            <a:spLocks noGrp="1"/>
          </p:cNvSpPr>
          <p:nvPr>
            <p:ph type="title"/>
          </p:nvPr>
        </p:nvSpPr>
        <p:spPr>
          <a:xfrm>
            <a:off x="538684" y="970531"/>
            <a:ext cx="7666461" cy="487814"/>
          </a:xfrm>
        </p:spPr>
        <p:txBody>
          <a:bodyPr>
            <a:noAutofit/>
          </a:bodyPr>
          <a:lstStyle/>
          <a:p>
            <a:r>
              <a:rPr kumimoji="1" lang="ja-JP" altLang="en-US" sz="2000" dirty="0"/>
              <a:t>トップページから簡単に書籍へアクセスできます。</a:t>
            </a:r>
          </a:p>
        </p:txBody>
      </p:sp>
      <p:sp>
        <p:nvSpPr>
          <p:cNvPr id="6" name="テキスト ボックス 5">
            <a:extLst>
              <a:ext uri="{FF2B5EF4-FFF2-40B4-BE49-F238E27FC236}">
                <a16:creationId xmlns:a16="http://schemas.microsoft.com/office/drawing/2014/main" id="{2051A71E-8F91-49AA-9023-4EC9D8014866}"/>
              </a:ext>
            </a:extLst>
          </p:cNvPr>
          <p:cNvSpPr txBox="1"/>
          <p:nvPr/>
        </p:nvSpPr>
        <p:spPr>
          <a:xfrm>
            <a:off x="1754241" y="679930"/>
            <a:ext cx="4687500" cy="276999"/>
          </a:xfrm>
          <a:prstGeom prst="rect">
            <a:avLst/>
          </a:prstGeom>
          <a:noFill/>
        </p:spPr>
        <p:txBody>
          <a:bodyPr wrap="square" lIns="91440" tIns="45720" rIns="91440" bIns="45720" rtlCol="0" anchor="t">
            <a:spAutoFit/>
          </a:bodyPr>
          <a:lstStyle/>
          <a:p>
            <a:r>
              <a:rPr kumimoji="1" lang="en-US" altLang="ja-JP" sz="1200" dirty="0"/>
              <a:t>※</a:t>
            </a:r>
            <a:r>
              <a:rPr lang="en-US" altLang="ja-JP" sz="1200" err="1"/>
              <a:t>図書館の設定により、検索タブの表示がない場合があります</a:t>
            </a:r>
            <a:endParaRPr lang="en-US" altLang="ja-JP" sz="1200">
              <a:cs typeface="Segoe UI"/>
            </a:endParaRPr>
          </a:p>
        </p:txBody>
      </p:sp>
    </p:spTree>
    <p:extLst>
      <p:ext uri="{BB962C8B-B14F-4D97-AF65-F5344CB8AC3E}">
        <p14:creationId xmlns:p14="http://schemas.microsoft.com/office/powerpoint/2010/main" val="351826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3572-C256-33C8-76FD-87D22470F53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E648ECD7-D5C3-A21D-D837-3EDC4424E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1681"/>
            <a:ext cx="9144000" cy="3094095"/>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753EFF90-3281-5ACB-CB97-A7FA07D2778F}"/>
              </a:ext>
            </a:extLst>
          </p:cNvPr>
          <p:cNvSpPr>
            <a:spLocks noGrp="1"/>
          </p:cNvSpPr>
          <p:nvPr>
            <p:ph type="sldNum" sz="quarter" idx="12"/>
          </p:nvPr>
        </p:nvSpPr>
        <p:spPr/>
        <p:txBody>
          <a:bodyPr/>
          <a:lstStyle/>
          <a:p>
            <a:fld id="{9197A704-11B2-438B-9179-4590E61D0037}" type="slidenum">
              <a:rPr kumimoji="1" lang="ja-JP" altLang="en-US" smtClean="0"/>
              <a:t>6</a:t>
            </a:fld>
            <a:endParaRPr kumimoji="1" lang="ja-JP" altLang="en-US"/>
          </a:p>
        </p:txBody>
      </p:sp>
      <p:sp>
        <p:nvSpPr>
          <p:cNvPr id="7" name="テキスト ボックス 6">
            <a:extLst>
              <a:ext uri="{FF2B5EF4-FFF2-40B4-BE49-F238E27FC236}">
                <a16:creationId xmlns:a16="http://schemas.microsoft.com/office/drawing/2014/main" id="{799DB4B6-7090-FDC8-F749-10DA8C4C2F57}"/>
              </a:ext>
            </a:extLst>
          </p:cNvPr>
          <p:cNvSpPr txBox="1"/>
          <p:nvPr/>
        </p:nvSpPr>
        <p:spPr>
          <a:xfrm>
            <a:off x="539552" y="565454"/>
            <a:ext cx="2646878" cy="461665"/>
          </a:xfrm>
          <a:prstGeom prst="rect">
            <a:avLst/>
          </a:prstGeom>
          <a:noFill/>
        </p:spPr>
        <p:txBody>
          <a:bodyPr wrap="none" rtlCol="0">
            <a:spAutoFit/>
          </a:bodyPr>
          <a:lstStyle/>
          <a:p>
            <a:r>
              <a:rPr lang="ja-JP" altLang="en-US" sz="2400" dirty="0">
                <a:solidFill>
                  <a:schemeClr val="tx2"/>
                </a:solidFill>
                <a:latin typeface="+mj-ea"/>
                <a:ea typeface="+mj-ea"/>
              </a:rPr>
              <a:t>詳細検索入力画面</a:t>
            </a:r>
            <a:endParaRPr kumimoji="1" lang="ja-JP" altLang="en-US" sz="2400" dirty="0">
              <a:solidFill>
                <a:schemeClr val="tx2"/>
              </a:solidFill>
              <a:latin typeface="+mj-ea"/>
              <a:ea typeface="+mj-ea"/>
            </a:endParaRPr>
          </a:p>
        </p:txBody>
      </p:sp>
      <p:pic>
        <p:nvPicPr>
          <p:cNvPr id="9" name="図 8">
            <a:extLst>
              <a:ext uri="{FF2B5EF4-FFF2-40B4-BE49-F238E27FC236}">
                <a16:creationId xmlns:a16="http://schemas.microsoft.com/office/drawing/2014/main" id="{D485B067-1378-5608-5BA3-4193C7EA56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10" name="フッター プレースホルダー 6">
            <a:extLst>
              <a:ext uri="{FF2B5EF4-FFF2-40B4-BE49-F238E27FC236}">
                <a16:creationId xmlns:a16="http://schemas.microsoft.com/office/drawing/2014/main" id="{3E1090FA-86CE-EE8A-DC33-D1398CD73E9C}"/>
              </a:ext>
            </a:extLst>
          </p:cNvPr>
          <p:cNvSpPr>
            <a:spLocks noGrp="1"/>
          </p:cNvSpPr>
          <p:nvPr>
            <p:ph type="ftr" sz="quarter" idx="11"/>
          </p:nvPr>
        </p:nvSpPr>
        <p:spPr>
          <a:xfrm>
            <a:off x="3620627" y="6492875"/>
            <a:ext cx="2895600" cy="365125"/>
          </a:xfrm>
        </p:spPr>
        <p:txBody>
          <a:bodyPr/>
          <a:lstStyle/>
          <a:p>
            <a:pPr>
              <a:defRPr/>
            </a:pPr>
            <a:r>
              <a:rPr lang="de-DE" altLang="ja-JP" dirty="0"/>
              <a:t>©KINOKUNIYA COMPANY LTD.</a:t>
            </a:r>
            <a:endParaRPr lang="ja-JP" altLang="en-US" dirty="0"/>
          </a:p>
        </p:txBody>
      </p:sp>
      <p:sp>
        <p:nvSpPr>
          <p:cNvPr id="2" name="テキスト ボックス 1">
            <a:extLst>
              <a:ext uri="{FF2B5EF4-FFF2-40B4-BE49-F238E27FC236}">
                <a16:creationId xmlns:a16="http://schemas.microsoft.com/office/drawing/2014/main" id="{9FF47D0D-747F-C473-618E-327256589B2D}"/>
              </a:ext>
            </a:extLst>
          </p:cNvPr>
          <p:cNvSpPr txBox="1"/>
          <p:nvPr/>
        </p:nvSpPr>
        <p:spPr>
          <a:xfrm>
            <a:off x="0" y="-5897"/>
            <a:ext cx="1749197" cy="369332"/>
          </a:xfrm>
          <a:prstGeom prst="rect">
            <a:avLst/>
          </a:prstGeom>
          <a:noFill/>
        </p:spPr>
        <p:txBody>
          <a:bodyPr wrap="none" rtlCol="0">
            <a:spAutoFit/>
          </a:bodyPr>
          <a:lstStyle/>
          <a:p>
            <a:r>
              <a:rPr lang="ja-JP" altLang="en-US" b="1" dirty="0">
                <a:solidFill>
                  <a:schemeClr val="tx2"/>
                </a:solidFill>
              </a:rPr>
              <a:t>●ログイン・検索</a:t>
            </a:r>
            <a:endParaRPr kumimoji="1" lang="ja-JP" altLang="en-US" dirty="0"/>
          </a:p>
        </p:txBody>
      </p:sp>
      <p:sp>
        <p:nvSpPr>
          <p:cNvPr id="14" name="線吹き出し 1 (枠付き) 13">
            <a:extLst>
              <a:ext uri="{FF2B5EF4-FFF2-40B4-BE49-F238E27FC236}">
                <a16:creationId xmlns:a16="http://schemas.microsoft.com/office/drawing/2014/main" id="{835394D3-4188-8D50-5F44-D239600826CE}"/>
              </a:ext>
            </a:extLst>
          </p:cNvPr>
          <p:cNvSpPr/>
          <p:nvPr/>
        </p:nvSpPr>
        <p:spPr>
          <a:xfrm>
            <a:off x="4355976" y="755739"/>
            <a:ext cx="4721728" cy="573129"/>
          </a:xfrm>
          <a:prstGeom prst="borderCallout1">
            <a:avLst>
              <a:gd name="adj1" fmla="val 48632"/>
              <a:gd name="adj2" fmla="val 96"/>
              <a:gd name="adj3" fmla="val 198799"/>
              <a:gd name="adj4" fmla="val -9291"/>
            </a:avLst>
          </a:prstGeom>
          <a:solidFill>
            <a:srgbClr val="C00000">
              <a:alpha val="1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様々な項目で検索できます⇒</a:t>
            </a:r>
            <a:r>
              <a:rPr lang="en-US" altLang="ja-JP" sz="2000" dirty="0">
                <a:solidFill>
                  <a:schemeClr val="tx1"/>
                </a:solidFill>
              </a:rPr>
              <a:t>P.8</a:t>
            </a:r>
            <a:r>
              <a:rPr lang="ja-JP" altLang="en-US" sz="2000" dirty="0">
                <a:solidFill>
                  <a:schemeClr val="tx1"/>
                </a:solidFill>
              </a:rPr>
              <a:t>へ</a:t>
            </a:r>
            <a:endParaRPr lang="en-US" altLang="ja-JP" sz="2000" dirty="0">
              <a:solidFill>
                <a:schemeClr val="tx1"/>
              </a:solidFill>
            </a:endParaRPr>
          </a:p>
        </p:txBody>
      </p:sp>
      <p:pic>
        <p:nvPicPr>
          <p:cNvPr id="21" name="図 20" descr="テーブル&#10;&#10;自動的に生成された説明">
            <a:extLst>
              <a:ext uri="{FF2B5EF4-FFF2-40B4-BE49-F238E27FC236}">
                <a16:creationId xmlns:a16="http://schemas.microsoft.com/office/drawing/2014/main" id="{78558E77-5BD8-F530-626A-B95F090BC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16" y="4910056"/>
            <a:ext cx="1655872" cy="1582819"/>
          </a:xfrm>
          <a:prstGeom prst="rect">
            <a:avLst/>
          </a:prstGeom>
          <a:solidFill>
            <a:schemeClr val="tx1"/>
          </a:solidFill>
          <a:ln w="28575">
            <a:solidFill>
              <a:schemeClr val="accent6"/>
            </a:solidFill>
          </a:ln>
        </p:spPr>
      </p:pic>
      <p:pic>
        <p:nvPicPr>
          <p:cNvPr id="23" name="図 22" descr="テキスト&#10;&#10;低い精度で自動的に生成された説明">
            <a:extLst>
              <a:ext uri="{FF2B5EF4-FFF2-40B4-BE49-F238E27FC236}">
                <a16:creationId xmlns:a16="http://schemas.microsoft.com/office/drawing/2014/main" id="{6386F22E-2D65-0008-50B4-8232E9236F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926212"/>
            <a:ext cx="1944216" cy="1227925"/>
          </a:xfrm>
          <a:prstGeom prst="rect">
            <a:avLst/>
          </a:prstGeom>
          <a:ln w="28575">
            <a:solidFill>
              <a:schemeClr val="accent6"/>
            </a:solidFill>
          </a:ln>
        </p:spPr>
      </p:pic>
      <p:cxnSp>
        <p:nvCxnSpPr>
          <p:cNvPr id="11" name="直線コネクタ 10">
            <a:extLst>
              <a:ext uri="{FF2B5EF4-FFF2-40B4-BE49-F238E27FC236}">
                <a16:creationId xmlns:a16="http://schemas.microsoft.com/office/drawing/2014/main" id="{71715766-21E2-F243-95A6-D2F245C78FE0}"/>
              </a:ext>
            </a:extLst>
          </p:cNvPr>
          <p:cNvCxnSpPr>
            <a:cxnSpLocks/>
          </p:cNvCxnSpPr>
          <p:nvPr/>
        </p:nvCxnSpPr>
        <p:spPr>
          <a:xfrm flipH="1">
            <a:off x="1115616" y="3717032"/>
            <a:ext cx="360040" cy="1183102"/>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7" name="直線コネクタ 16">
            <a:extLst>
              <a:ext uri="{FF2B5EF4-FFF2-40B4-BE49-F238E27FC236}">
                <a16:creationId xmlns:a16="http://schemas.microsoft.com/office/drawing/2014/main" id="{B4F293E6-0753-42E1-EA31-BB3894DCEA46}"/>
              </a:ext>
            </a:extLst>
          </p:cNvPr>
          <p:cNvCxnSpPr>
            <a:cxnSpLocks/>
          </p:cNvCxnSpPr>
          <p:nvPr/>
        </p:nvCxnSpPr>
        <p:spPr>
          <a:xfrm>
            <a:off x="4139952" y="3689201"/>
            <a:ext cx="928475" cy="1210924"/>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24" name="図 23">
            <a:extLst>
              <a:ext uri="{FF2B5EF4-FFF2-40B4-BE49-F238E27FC236}">
                <a16:creationId xmlns:a16="http://schemas.microsoft.com/office/drawing/2014/main" id="{BC408CD7-547D-3416-CFAB-D3CB70DCDD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27" y="1674393"/>
            <a:ext cx="1033463" cy="623888"/>
          </a:xfrm>
          <a:prstGeom prst="rect">
            <a:avLst/>
          </a:prstGeom>
          <a:ln w="28575">
            <a:solidFill>
              <a:schemeClr val="accent6"/>
            </a:solidFill>
          </a:ln>
        </p:spPr>
      </p:pic>
      <p:cxnSp>
        <p:nvCxnSpPr>
          <p:cNvPr id="27" name="直線コネクタ 26">
            <a:extLst>
              <a:ext uri="{FF2B5EF4-FFF2-40B4-BE49-F238E27FC236}">
                <a16:creationId xmlns:a16="http://schemas.microsoft.com/office/drawing/2014/main" id="{48C450BE-5FEC-5885-023E-5783FE862518}"/>
              </a:ext>
            </a:extLst>
          </p:cNvPr>
          <p:cNvCxnSpPr>
            <a:cxnSpLocks/>
            <a:endCxn id="24" idx="1"/>
          </p:cNvCxnSpPr>
          <p:nvPr/>
        </p:nvCxnSpPr>
        <p:spPr>
          <a:xfrm flipV="1">
            <a:off x="4765157" y="1986337"/>
            <a:ext cx="303270" cy="255844"/>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30" name="テキスト ボックス 29">
            <a:extLst>
              <a:ext uri="{FF2B5EF4-FFF2-40B4-BE49-F238E27FC236}">
                <a16:creationId xmlns:a16="http://schemas.microsoft.com/office/drawing/2014/main" id="{259882A0-31C5-5AB8-F806-E51474F13D4E}"/>
              </a:ext>
            </a:extLst>
          </p:cNvPr>
          <p:cNvSpPr txBox="1"/>
          <p:nvPr/>
        </p:nvSpPr>
        <p:spPr>
          <a:xfrm>
            <a:off x="6289990" y="1639295"/>
            <a:ext cx="2416046" cy="646331"/>
          </a:xfrm>
          <a:prstGeom prst="rect">
            <a:avLst/>
          </a:prstGeom>
          <a:noFill/>
          <a:ln w="28575">
            <a:solidFill>
              <a:schemeClr val="accent6"/>
            </a:solidFill>
          </a:ln>
        </p:spPr>
        <p:txBody>
          <a:bodyPr wrap="none" rtlCol="0">
            <a:spAutoFit/>
          </a:bodyPr>
          <a:lstStyle/>
          <a:p>
            <a:r>
              <a:rPr kumimoji="1" lang="ja-JP" altLang="en-US" dirty="0"/>
              <a:t>図書館所蔵タイトルへの</a:t>
            </a:r>
            <a:endParaRPr kumimoji="1" lang="en-US" altLang="ja-JP" dirty="0"/>
          </a:p>
          <a:p>
            <a:r>
              <a:rPr kumimoji="1" lang="ja-JP" altLang="en-US" dirty="0"/>
              <a:t>絞り込みが可能→</a:t>
            </a:r>
            <a:r>
              <a:rPr kumimoji="1" lang="en-US" altLang="ja-JP" dirty="0"/>
              <a:t>P10</a:t>
            </a:r>
            <a:r>
              <a:rPr kumimoji="1" lang="ja-JP" altLang="en-US" dirty="0"/>
              <a:t>へ</a:t>
            </a:r>
          </a:p>
        </p:txBody>
      </p:sp>
    </p:spTree>
    <p:extLst>
      <p:ext uri="{BB962C8B-B14F-4D97-AF65-F5344CB8AC3E}">
        <p14:creationId xmlns:p14="http://schemas.microsoft.com/office/powerpoint/2010/main" val="359229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85F0BBE-58AB-E1D9-741E-1A72C19F9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8" y="1481063"/>
            <a:ext cx="5465329" cy="5184576"/>
          </a:xfrm>
          <a:prstGeom prst="rect">
            <a:avLst/>
          </a:prstGeom>
          <a:ln>
            <a:solidFill>
              <a:schemeClr val="tx1"/>
            </a:solidFill>
          </a:ln>
        </p:spPr>
      </p:pic>
      <p:sp>
        <p:nvSpPr>
          <p:cNvPr id="3" name="スライド番号プレースホルダー 2"/>
          <p:cNvSpPr>
            <a:spLocks noGrp="1"/>
          </p:cNvSpPr>
          <p:nvPr>
            <p:ph type="sldNum" sz="quarter" idx="12"/>
          </p:nvPr>
        </p:nvSpPr>
        <p:spPr/>
        <p:txBody>
          <a:bodyPr/>
          <a:lstStyle/>
          <a:p>
            <a:fld id="{9197A704-11B2-438B-9179-4590E61D0037}" type="slidenum">
              <a:rPr kumimoji="1" lang="ja-JP" altLang="en-US" smtClean="0"/>
              <a:t>7</a:t>
            </a:fld>
            <a:endParaRPr kumimoji="1" lang="ja-JP" altLang="en-US"/>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10" name="フッター プレースホルダー 6"/>
          <p:cNvSpPr>
            <a:spLocks noGrp="1"/>
          </p:cNvSpPr>
          <p:nvPr>
            <p:ph type="ftr" sz="quarter" idx="11"/>
          </p:nvPr>
        </p:nvSpPr>
        <p:spPr>
          <a:xfrm>
            <a:off x="3417788" y="6492875"/>
            <a:ext cx="2895600" cy="365125"/>
          </a:xfrm>
        </p:spPr>
        <p:txBody>
          <a:bodyPr/>
          <a:lstStyle/>
          <a:p>
            <a:pPr>
              <a:defRPr/>
            </a:pPr>
            <a:r>
              <a:rPr lang="de-DE" altLang="ja-JP" dirty="0"/>
              <a:t>©KINOKUNIYA COMPANY LTD.</a:t>
            </a:r>
            <a:endParaRPr lang="ja-JP" altLang="en-US" dirty="0"/>
          </a:p>
        </p:txBody>
      </p:sp>
      <p:sp>
        <p:nvSpPr>
          <p:cNvPr id="14" name="テキスト ボックス 13"/>
          <p:cNvSpPr txBox="1"/>
          <p:nvPr/>
        </p:nvSpPr>
        <p:spPr>
          <a:xfrm>
            <a:off x="0" y="-5897"/>
            <a:ext cx="1749197" cy="369332"/>
          </a:xfrm>
          <a:prstGeom prst="rect">
            <a:avLst/>
          </a:prstGeom>
          <a:noFill/>
        </p:spPr>
        <p:txBody>
          <a:bodyPr wrap="none" rtlCol="0">
            <a:spAutoFit/>
          </a:bodyPr>
          <a:lstStyle/>
          <a:p>
            <a:r>
              <a:rPr lang="ja-JP" altLang="en-US" b="1" dirty="0">
                <a:solidFill>
                  <a:schemeClr val="tx2"/>
                </a:solidFill>
              </a:rPr>
              <a:t>●ログイン・検索</a:t>
            </a:r>
            <a:endParaRPr kumimoji="1" lang="ja-JP" altLang="en-US" dirty="0"/>
          </a:p>
        </p:txBody>
      </p:sp>
      <p:sp>
        <p:nvSpPr>
          <p:cNvPr id="13" name="タイトル 1"/>
          <p:cNvSpPr>
            <a:spLocks noGrp="1"/>
          </p:cNvSpPr>
          <p:nvPr>
            <p:ph type="title"/>
          </p:nvPr>
        </p:nvSpPr>
        <p:spPr>
          <a:xfrm>
            <a:off x="691163" y="836712"/>
            <a:ext cx="7666461" cy="487814"/>
          </a:xfrm>
        </p:spPr>
        <p:txBody>
          <a:bodyPr>
            <a:noAutofit/>
          </a:bodyPr>
          <a:lstStyle/>
          <a:p>
            <a:r>
              <a:rPr lang="ja-JP" altLang="en-US" sz="2000" dirty="0"/>
              <a:t>・目次や内容紹介文、本文中の単語までも拾って結果を表示します</a:t>
            </a:r>
            <a:endParaRPr kumimoji="1" lang="ja-JP" altLang="en-US" sz="2000" dirty="0"/>
          </a:p>
        </p:txBody>
      </p:sp>
      <p:sp>
        <p:nvSpPr>
          <p:cNvPr id="21" name="線吹き出し 1 (枠付き) 20"/>
          <p:cNvSpPr/>
          <p:nvPr/>
        </p:nvSpPr>
        <p:spPr>
          <a:xfrm>
            <a:off x="7076229" y="1353221"/>
            <a:ext cx="1792262" cy="1063075"/>
          </a:xfrm>
          <a:prstGeom prst="borderCallout1">
            <a:avLst>
              <a:gd name="adj1" fmla="val 51424"/>
              <a:gd name="adj2" fmla="val -277"/>
              <a:gd name="adj3" fmla="val 117037"/>
              <a:gd name="adj4" fmla="val -264788"/>
            </a:avLst>
          </a:prstGeom>
          <a:solidFill>
            <a:srgbClr val="C00000">
              <a:alpha val="1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600" dirty="0">
                <a:solidFill>
                  <a:schemeClr val="tx1"/>
                </a:solidFill>
              </a:rPr>
              <a:t>本を選ぶと</a:t>
            </a:r>
            <a:endParaRPr lang="en-US" altLang="ja-JP" sz="1600" dirty="0">
              <a:solidFill>
                <a:schemeClr val="tx1"/>
              </a:solidFill>
            </a:endParaRPr>
          </a:p>
          <a:p>
            <a:r>
              <a:rPr lang="ja-JP" altLang="en-US" sz="1600" dirty="0">
                <a:solidFill>
                  <a:schemeClr val="tx1"/>
                </a:solidFill>
              </a:rPr>
              <a:t>詳細画面へ</a:t>
            </a:r>
            <a:endParaRPr lang="en-US" altLang="ja-JP" sz="1600" dirty="0">
              <a:solidFill>
                <a:schemeClr val="tx1"/>
              </a:solidFill>
            </a:endParaRPr>
          </a:p>
          <a:p>
            <a:r>
              <a:rPr lang="ja-JP" altLang="en-US" sz="1600" dirty="0">
                <a:solidFill>
                  <a:schemeClr val="tx1"/>
                </a:solidFill>
              </a:rPr>
              <a:t>⇒</a:t>
            </a:r>
            <a:r>
              <a:rPr lang="en-US" altLang="ja-JP" sz="1600" dirty="0">
                <a:solidFill>
                  <a:schemeClr val="tx1"/>
                </a:solidFill>
              </a:rPr>
              <a:t>P.11</a:t>
            </a:r>
            <a:endParaRPr lang="en-US" altLang="ja-JP" sz="1600" dirty="0">
              <a:solidFill>
                <a:schemeClr val="tx1"/>
              </a:solidFill>
              <a:cs typeface="Segoe UI"/>
            </a:endParaRPr>
          </a:p>
        </p:txBody>
      </p:sp>
      <p:sp>
        <p:nvSpPr>
          <p:cNvPr id="22" name="角丸四角形 21"/>
          <p:cNvSpPr/>
          <p:nvPr/>
        </p:nvSpPr>
        <p:spPr>
          <a:xfrm>
            <a:off x="979096" y="2411684"/>
            <a:ext cx="1360656" cy="2097435"/>
          </a:xfrm>
          <a:prstGeom prst="round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角丸四角形 22"/>
          <p:cNvSpPr/>
          <p:nvPr/>
        </p:nvSpPr>
        <p:spPr>
          <a:xfrm>
            <a:off x="3270451" y="3725220"/>
            <a:ext cx="1945062" cy="339633"/>
          </a:xfrm>
          <a:prstGeom prst="round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線吹き出し 1 (枠付き) 23"/>
          <p:cNvSpPr/>
          <p:nvPr/>
        </p:nvSpPr>
        <p:spPr>
          <a:xfrm>
            <a:off x="7097393" y="4395622"/>
            <a:ext cx="1792263" cy="1063075"/>
          </a:xfrm>
          <a:prstGeom prst="borderCallout1">
            <a:avLst>
              <a:gd name="adj1" fmla="val 51424"/>
              <a:gd name="adj2" fmla="val -277"/>
              <a:gd name="adj3" fmla="val -28829"/>
              <a:gd name="adj4" fmla="val -158178"/>
            </a:avLst>
          </a:prstGeom>
          <a:solidFill>
            <a:srgbClr val="C00000">
              <a:alpha val="1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600" dirty="0">
                <a:solidFill>
                  <a:schemeClr val="tx1"/>
                </a:solidFill>
              </a:rPr>
              <a:t>目次や本文中の検索結果も表示！</a:t>
            </a:r>
            <a:endParaRPr lang="en-US" altLang="ja-JP" sz="1600" dirty="0">
              <a:solidFill>
                <a:schemeClr val="tx1"/>
              </a:solidFill>
            </a:endParaRPr>
          </a:p>
          <a:p>
            <a:r>
              <a:rPr lang="ja-JP" altLang="en-US" sz="1600" dirty="0">
                <a:solidFill>
                  <a:schemeClr val="tx1"/>
                </a:solidFill>
              </a:rPr>
              <a:t>⇒</a:t>
            </a:r>
            <a:r>
              <a:rPr lang="en-US" altLang="ja-JP" sz="1600" dirty="0">
                <a:solidFill>
                  <a:schemeClr val="tx1"/>
                </a:solidFill>
              </a:rPr>
              <a:t>P.8</a:t>
            </a:r>
            <a:endParaRPr lang="en-US" altLang="ja-JP" sz="1600" dirty="0">
              <a:solidFill>
                <a:schemeClr val="tx1"/>
              </a:solidFill>
              <a:cs typeface="Segoe UI"/>
            </a:endParaRPr>
          </a:p>
        </p:txBody>
      </p:sp>
      <p:sp>
        <p:nvSpPr>
          <p:cNvPr id="25" name="線吹き出し 1 (枠付き) 24"/>
          <p:cNvSpPr/>
          <p:nvPr/>
        </p:nvSpPr>
        <p:spPr>
          <a:xfrm>
            <a:off x="7076229" y="2525122"/>
            <a:ext cx="1792262" cy="992021"/>
          </a:xfrm>
          <a:prstGeom prst="borderCallout1">
            <a:avLst>
              <a:gd name="adj1" fmla="val 51013"/>
              <a:gd name="adj2" fmla="val -798"/>
              <a:gd name="adj3" fmla="val 120314"/>
              <a:gd name="adj4" fmla="val -243959"/>
            </a:avLst>
          </a:prstGeom>
          <a:solidFill>
            <a:srgbClr val="C00000">
              <a:alpha val="1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600" dirty="0">
                <a:solidFill>
                  <a:schemeClr val="tx1"/>
                </a:solidFill>
              </a:rPr>
              <a:t>ここからも本文を読めます⇒</a:t>
            </a:r>
            <a:r>
              <a:rPr lang="en-US" altLang="ja-JP" sz="1600" dirty="0">
                <a:solidFill>
                  <a:schemeClr val="tx1"/>
                </a:solidFill>
              </a:rPr>
              <a:t>P.12</a:t>
            </a:r>
          </a:p>
        </p:txBody>
      </p:sp>
      <p:sp>
        <p:nvSpPr>
          <p:cNvPr id="26" name="角丸四角形 25"/>
          <p:cNvSpPr/>
          <p:nvPr/>
        </p:nvSpPr>
        <p:spPr>
          <a:xfrm>
            <a:off x="2396502" y="3725220"/>
            <a:ext cx="877766" cy="348131"/>
          </a:xfrm>
          <a:prstGeom prst="round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テキスト ボックス 26"/>
          <p:cNvSpPr txBox="1"/>
          <p:nvPr/>
        </p:nvSpPr>
        <p:spPr>
          <a:xfrm>
            <a:off x="240102" y="398311"/>
            <a:ext cx="2954655" cy="461665"/>
          </a:xfrm>
          <a:prstGeom prst="rect">
            <a:avLst/>
          </a:prstGeom>
          <a:noFill/>
        </p:spPr>
        <p:txBody>
          <a:bodyPr wrap="none" rtlCol="0">
            <a:spAutoFit/>
          </a:bodyPr>
          <a:lstStyle/>
          <a:p>
            <a:r>
              <a:rPr kumimoji="1" lang="ja-JP" altLang="en-US" sz="2400" dirty="0">
                <a:solidFill>
                  <a:schemeClr val="tx2"/>
                </a:solidFill>
                <a:latin typeface="+mj-ea"/>
                <a:ea typeface="+mj-ea"/>
              </a:rPr>
              <a:t>検索結果画面（１）</a:t>
            </a:r>
          </a:p>
        </p:txBody>
      </p:sp>
    </p:spTree>
    <p:extLst>
      <p:ext uri="{BB962C8B-B14F-4D97-AF65-F5344CB8AC3E}">
        <p14:creationId xmlns:p14="http://schemas.microsoft.com/office/powerpoint/2010/main" val="30065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DCD4B80-AE1E-C418-EDB6-4A72BDFFF2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387" y="1408307"/>
            <a:ext cx="6613226" cy="3607214"/>
          </a:xfrm>
          <a:prstGeom prst="rect">
            <a:avLst/>
          </a:prstGeom>
          <a:ln w="28575">
            <a:solidFill>
              <a:schemeClr val="tx1"/>
            </a:solidFill>
          </a:ln>
        </p:spPr>
      </p:pic>
      <p:sp>
        <p:nvSpPr>
          <p:cNvPr id="3" name="スライド番号プレースホルダー 2"/>
          <p:cNvSpPr>
            <a:spLocks noGrp="1"/>
          </p:cNvSpPr>
          <p:nvPr>
            <p:ph type="sldNum" sz="quarter" idx="12"/>
          </p:nvPr>
        </p:nvSpPr>
        <p:spPr/>
        <p:txBody>
          <a:bodyPr/>
          <a:lstStyle/>
          <a:p>
            <a:fld id="{9197A704-11B2-438B-9179-4590E61D0037}" type="slidenum">
              <a:rPr kumimoji="1" lang="ja-JP" altLang="en-US" smtClean="0"/>
              <a:t>8</a:t>
            </a:fld>
            <a:endParaRPr kumimoji="1" lang="ja-JP" altLang="en-US"/>
          </a:p>
        </p:txBody>
      </p:sp>
      <p:sp>
        <p:nvSpPr>
          <p:cNvPr id="5" name="テキスト ボックス 4"/>
          <p:cNvSpPr txBox="1"/>
          <p:nvPr/>
        </p:nvSpPr>
        <p:spPr>
          <a:xfrm>
            <a:off x="512772" y="806174"/>
            <a:ext cx="5517857" cy="369332"/>
          </a:xfrm>
          <a:prstGeom prst="rect">
            <a:avLst/>
          </a:prstGeom>
          <a:noFill/>
        </p:spPr>
        <p:txBody>
          <a:bodyPr wrap="none" rtlCol="0">
            <a:spAutoFit/>
          </a:bodyPr>
          <a:lstStyle/>
          <a:p>
            <a:r>
              <a:rPr kumimoji="1" lang="ja-JP" altLang="en-US" dirty="0"/>
              <a:t>キーワードにヒットした部分がマーキングされて表示されます。</a:t>
            </a: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11" name="フッター プレースホルダー 6"/>
          <p:cNvSpPr>
            <a:spLocks noGrp="1"/>
          </p:cNvSpPr>
          <p:nvPr>
            <p:ph type="ftr" sz="quarter" idx="11"/>
          </p:nvPr>
        </p:nvSpPr>
        <p:spPr>
          <a:xfrm>
            <a:off x="3077194" y="6492875"/>
            <a:ext cx="2895600" cy="365125"/>
          </a:xfrm>
        </p:spPr>
        <p:txBody>
          <a:bodyPr/>
          <a:lstStyle/>
          <a:p>
            <a:pPr>
              <a:defRPr/>
            </a:pPr>
            <a:r>
              <a:rPr lang="de-DE" altLang="ja-JP" dirty="0"/>
              <a:t>©KINOKUNIYA COMPANY LTD.</a:t>
            </a:r>
            <a:endParaRPr lang="ja-JP" altLang="en-US" dirty="0"/>
          </a:p>
        </p:txBody>
      </p:sp>
      <p:sp>
        <p:nvSpPr>
          <p:cNvPr id="14" name="テキスト ボックス 13"/>
          <p:cNvSpPr txBox="1"/>
          <p:nvPr/>
        </p:nvSpPr>
        <p:spPr>
          <a:xfrm>
            <a:off x="0" y="-5897"/>
            <a:ext cx="1749197" cy="369332"/>
          </a:xfrm>
          <a:prstGeom prst="rect">
            <a:avLst/>
          </a:prstGeom>
          <a:noFill/>
        </p:spPr>
        <p:txBody>
          <a:bodyPr wrap="none" rtlCol="0">
            <a:spAutoFit/>
          </a:bodyPr>
          <a:lstStyle/>
          <a:p>
            <a:r>
              <a:rPr lang="ja-JP" altLang="en-US" b="1" dirty="0">
                <a:solidFill>
                  <a:schemeClr val="tx2"/>
                </a:solidFill>
              </a:rPr>
              <a:t>●ログイン・検索</a:t>
            </a:r>
            <a:endParaRPr kumimoji="1" lang="ja-JP" altLang="en-US" dirty="0"/>
          </a:p>
        </p:txBody>
      </p:sp>
      <p:sp>
        <p:nvSpPr>
          <p:cNvPr id="13" name="テキスト ボックス 12"/>
          <p:cNvSpPr txBox="1"/>
          <p:nvPr/>
        </p:nvSpPr>
        <p:spPr>
          <a:xfrm>
            <a:off x="240102" y="398311"/>
            <a:ext cx="2954655" cy="461665"/>
          </a:xfrm>
          <a:prstGeom prst="rect">
            <a:avLst/>
          </a:prstGeom>
          <a:noFill/>
        </p:spPr>
        <p:txBody>
          <a:bodyPr wrap="none" rtlCol="0">
            <a:spAutoFit/>
          </a:bodyPr>
          <a:lstStyle/>
          <a:p>
            <a:r>
              <a:rPr kumimoji="1" lang="ja-JP" altLang="en-US" sz="2400" dirty="0">
                <a:solidFill>
                  <a:schemeClr val="tx2"/>
                </a:solidFill>
                <a:latin typeface="+mj-ea"/>
                <a:ea typeface="+mj-ea"/>
              </a:rPr>
              <a:t>検索結果画面（</a:t>
            </a:r>
            <a:r>
              <a:rPr lang="ja-JP" altLang="en-US" sz="2400" dirty="0">
                <a:solidFill>
                  <a:schemeClr val="tx2"/>
                </a:solidFill>
                <a:latin typeface="+mj-ea"/>
                <a:ea typeface="+mj-ea"/>
              </a:rPr>
              <a:t>２</a:t>
            </a:r>
            <a:r>
              <a:rPr kumimoji="1" lang="ja-JP" altLang="en-US" sz="2400" dirty="0">
                <a:solidFill>
                  <a:schemeClr val="tx2"/>
                </a:solidFill>
                <a:latin typeface="+mj-ea"/>
                <a:ea typeface="+mj-ea"/>
              </a:rPr>
              <a:t>）</a:t>
            </a:r>
          </a:p>
        </p:txBody>
      </p:sp>
      <p:cxnSp>
        <p:nvCxnSpPr>
          <p:cNvPr id="7" name="直線コネクタ 6"/>
          <p:cNvCxnSpPr>
            <a:cxnSpLocks/>
          </p:cNvCxnSpPr>
          <p:nvPr/>
        </p:nvCxnSpPr>
        <p:spPr>
          <a:xfrm flipH="1">
            <a:off x="6228184" y="4698209"/>
            <a:ext cx="353070" cy="5501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cxnSpLocks/>
          </p:cNvCxnSpPr>
          <p:nvPr/>
        </p:nvCxnSpPr>
        <p:spPr>
          <a:xfrm flipH="1">
            <a:off x="5972794" y="3284984"/>
            <a:ext cx="759446" cy="1196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FFC47479-161F-BB09-DABA-B40638973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3955" y="1250441"/>
            <a:ext cx="2752845" cy="2034543"/>
          </a:xfrm>
          <a:prstGeom prst="rect">
            <a:avLst/>
          </a:prstGeom>
          <a:ln w="28575">
            <a:solidFill>
              <a:schemeClr val="tx1"/>
            </a:solidFill>
          </a:ln>
        </p:spPr>
      </p:pic>
      <p:pic>
        <p:nvPicPr>
          <p:cNvPr id="23" name="図 22">
            <a:extLst>
              <a:ext uri="{FF2B5EF4-FFF2-40B4-BE49-F238E27FC236}">
                <a16:creationId xmlns:a16="http://schemas.microsoft.com/office/drawing/2014/main" id="{2F0DC987-0E81-5AE9-42D5-7762BC0E4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555" y="5250427"/>
            <a:ext cx="3356645" cy="1133135"/>
          </a:xfrm>
          <a:prstGeom prst="rect">
            <a:avLst/>
          </a:prstGeom>
          <a:ln w="28575">
            <a:solidFill>
              <a:schemeClr val="tx1"/>
            </a:solidFill>
          </a:ln>
        </p:spPr>
      </p:pic>
      <p:sp>
        <p:nvSpPr>
          <p:cNvPr id="6" name="角丸四角形 22">
            <a:extLst>
              <a:ext uri="{FF2B5EF4-FFF2-40B4-BE49-F238E27FC236}">
                <a16:creationId xmlns:a16="http://schemas.microsoft.com/office/drawing/2014/main" id="{6467F273-A21E-0DDF-1BAA-A34A673661AF}"/>
              </a:ext>
            </a:extLst>
          </p:cNvPr>
          <p:cNvSpPr/>
          <p:nvPr/>
        </p:nvSpPr>
        <p:spPr>
          <a:xfrm>
            <a:off x="7458403" y="1594668"/>
            <a:ext cx="1240974" cy="339633"/>
          </a:xfrm>
          <a:prstGeom prst="round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CB747AE-0EBA-05AE-EA27-3282DE3D7FFF}"/>
              </a:ext>
            </a:extLst>
          </p:cNvPr>
          <p:cNvSpPr/>
          <p:nvPr/>
        </p:nvSpPr>
        <p:spPr>
          <a:xfrm>
            <a:off x="6837818" y="2694700"/>
            <a:ext cx="2102717" cy="1044027"/>
          </a:xfrm>
          <a:prstGeom prst="rect">
            <a:avLst/>
          </a:prstGeom>
          <a:solidFill>
            <a:srgbClr val="F7DEDE"/>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sz="1400">
                <a:solidFill>
                  <a:srgbClr val="000000"/>
                </a:solidFill>
                <a:latin typeface="Meiryo UI"/>
                <a:cs typeface="Segoe UI"/>
              </a:rPr>
              <a:t>「本文を検索して詳しく検索」を押すと、本文内で検索した状態の閲覧画面が開きます（詳細</a:t>
            </a:r>
            <a:r>
              <a:rPr lang="en-US" altLang="ja-JP" sz="1400">
                <a:solidFill>
                  <a:srgbClr val="000000"/>
                </a:solidFill>
                <a:latin typeface="Meiryo UI"/>
                <a:cs typeface="Segoe UI"/>
              </a:rPr>
              <a:t>p.13</a:t>
            </a:r>
            <a:r>
              <a:rPr lang="ja-JP" altLang="en-US" sz="1400">
                <a:solidFill>
                  <a:srgbClr val="000000"/>
                </a:solidFill>
                <a:latin typeface="Meiryo UI"/>
                <a:cs typeface="Segoe UI"/>
              </a:rPr>
              <a:t>）</a:t>
            </a:r>
          </a:p>
        </p:txBody>
      </p:sp>
      <p:cxnSp>
        <p:nvCxnSpPr>
          <p:cNvPr id="17" name="直線矢印コネクタ 16">
            <a:extLst>
              <a:ext uri="{FF2B5EF4-FFF2-40B4-BE49-F238E27FC236}">
                <a16:creationId xmlns:a16="http://schemas.microsoft.com/office/drawing/2014/main" id="{5FB32DFB-DCEE-2220-378F-030E297D759D}"/>
              </a:ext>
            </a:extLst>
          </p:cNvPr>
          <p:cNvCxnSpPr/>
          <p:nvPr/>
        </p:nvCxnSpPr>
        <p:spPr>
          <a:xfrm>
            <a:off x="8201402" y="1973814"/>
            <a:ext cx="8056" cy="733131"/>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94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9B16-13CC-41E8-6142-39A218750A3E}"/>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B64B77F-A2C5-4079-FA03-B212C429B132}"/>
              </a:ext>
            </a:extLst>
          </p:cNvPr>
          <p:cNvSpPr>
            <a:spLocks noGrp="1"/>
          </p:cNvSpPr>
          <p:nvPr>
            <p:ph type="sldNum" sz="quarter" idx="12"/>
          </p:nvPr>
        </p:nvSpPr>
        <p:spPr/>
        <p:txBody>
          <a:bodyPr/>
          <a:lstStyle/>
          <a:p>
            <a:r>
              <a:rPr lang="en-US" altLang="ja-JP" dirty="0"/>
              <a:t>9</a:t>
            </a:r>
            <a:endParaRPr kumimoji="1" lang="ja-JP" altLang="en-US" dirty="0"/>
          </a:p>
        </p:txBody>
      </p:sp>
      <p:sp>
        <p:nvSpPr>
          <p:cNvPr id="5" name="テキスト ボックス 4">
            <a:extLst>
              <a:ext uri="{FF2B5EF4-FFF2-40B4-BE49-F238E27FC236}">
                <a16:creationId xmlns:a16="http://schemas.microsoft.com/office/drawing/2014/main" id="{F7A3335D-F191-4959-AC18-45EF5FB560F9}"/>
              </a:ext>
            </a:extLst>
          </p:cNvPr>
          <p:cNvSpPr txBox="1"/>
          <p:nvPr/>
        </p:nvSpPr>
        <p:spPr>
          <a:xfrm>
            <a:off x="454937" y="808626"/>
            <a:ext cx="6322565" cy="369332"/>
          </a:xfrm>
          <a:prstGeom prst="rect">
            <a:avLst/>
          </a:prstGeom>
          <a:noFill/>
        </p:spPr>
        <p:txBody>
          <a:bodyPr wrap="none" rtlCol="0">
            <a:spAutoFit/>
          </a:bodyPr>
          <a:lstStyle/>
          <a:p>
            <a:r>
              <a:rPr kumimoji="1" lang="ja-JP" altLang="en-US" dirty="0"/>
              <a:t>「絞り込み」タブから検索結果を指定して再検索することができます。</a:t>
            </a:r>
          </a:p>
        </p:txBody>
      </p:sp>
      <p:pic>
        <p:nvPicPr>
          <p:cNvPr id="12" name="図 11">
            <a:extLst>
              <a:ext uri="{FF2B5EF4-FFF2-40B4-BE49-F238E27FC236}">
                <a16:creationId xmlns:a16="http://schemas.microsoft.com/office/drawing/2014/main" id="{F102EAB3-BC76-E8DD-AD86-52CEF00784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5592" y="131532"/>
            <a:ext cx="1064064" cy="324036"/>
          </a:xfrm>
          <a:prstGeom prst="rect">
            <a:avLst/>
          </a:prstGeom>
        </p:spPr>
      </p:pic>
      <p:sp>
        <p:nvSpPr>
          <p:cNvPr id="11" name="フッター プレースホルダー 6">
            <a:extLst>
              <a:ext uri="{FF2B5EF4-FFF2-40B4-BE49-F238E27FC236}">
                <a16:creationId xmlns:a16="http://schemas.microsoft.com/office/drawing/2014/main" id="{2F789C94-7649-0E1C-2E24-F24D1BE03BF5}"/>
              </a:ext>
            </a:extLst>
          </p:cNvPr>
          <p:cNvSpPr>
            <a:spLocks noGrp="1"/>
          </p:cNvSpPr>
          <p:nvPr>
            <p:ph type="ftr" sz="quarter" idx="11"/>
          </p:nvPr>
        </p:nvSpPr>
        <p:spPr>
          <a:xfrm>
            <a:off x="3077194" y="6492875"/>
            <a:ext cx="2895600" cy="365125"/>
          </a:xfrm>
        </p:spPr>
        <p:txBody>
          <a:bodyPr/>
          <a:lstStyle/>
          <a:p>
            <a:pPr>
              <a:defRPr/>
            </a:pPr>
            <a:r>
              <a:rPr lang="de-DE" altLang="ja-JP" dirty="0"/>
              <a:t>©KINOKUNIYA COMPANY LTD.</a:t>
            </a:r>
            <a:endParaRPr lang="ja-JP" altLang="en-US" dirty="0"/>
          </a:p>
        </p:txBody>
      </p:sp>
      <p:sp>
        <p:nvSpPr>
          <p:cNvPr id="14" name="テキスト ボックス 13">
            <a:extLst>
              <a:ext uri="{FF2B5EF4-FFF2-40B4-BE49-F238E27FC236}">
                <a16:creationId xmlns:a16="http://schemas.microsoft.com/office/drawing/2014/main" id="{EE4D5CB5-43E7-A5D0-77A8-26290DF1727E}"/>
              </a:ext>
            </a:extLst>
          </p:cNvPr>
          <p:cNvSpPr txBox="1"/>
          <p:nvPr/>
        </p:nvSpPr>
        <p:spPr>
          <a:xfrm>
            <a:off x="0" y="-5897"/>
            <a:ext cx="1749197" cy="369332"/>
          </a:xfrm>
          <a:prstGeom prst="rect">
            <a:avLst/>
          </a:prstGeom>
          <a:noFill/>
        </p:spPr>
        <p:txBody>
          <a:bodyPr wrap="none" rtlCol="0">
            <a:spAutoFit/>
          </a:bodyPr>
          <a:lstStyle/>
          <a:p>
            <a:r>
              <a:rPr lang="ja-JP" altLang="en-US" b="1" dirty="0">
                <a:solidFill>
                  <a:schemeClr val="tx2"/>
                </a:solidFill>
              </a:rPr>
              <a:t>●ログイン・検索</a:t>
            </a:r>
            <a:endParaRPr kumimoji="1" lang="ja-JP" altLang="en-US" dirty="0"/>
          </a:p>
        </p:txBody>
      </p:sp>
      <p:sp>
        <p:nvSpPr>
          <p:cNvPr id="13" name="テキスト ボックス 12">
            <a:extLst>
              <a:ext uri="{FF2B5EF4-FFF2-40B4-BE49-F238E27FC236}">
                <a16:creationId xmlns:a16="http://schemas.microsoft.com/office/drawing/2014/main" id="{CBDDCEC2-6D7B-7834-11AE-9D691204E9E6}"/>
              </a:ext>
            </a:extLst>
          </p:cNvPr>
          <p:cNvSpPr txBox="1"/>
          <p:nvPr/>
        </p:nvSpPr>
        <p:spPr>
          <a:xfrm>
            <a:off x="240102" y="398311"/>
            <a:ext cx="2837636" cy="461665"/>
          </a:xfrm>
          <a:prstGeom prst="rect">
            <a:avLst/>
          </a:prstGeom>
          <a:noFill/>
        </p:spPr>
        <p:txBody>
          <a:bodyPr wrap="none" rtlCol="0">
            <a:spAutoFit/>
          </a:bodyPr>
          <a:lstStyle/>
          <a:p>
            <a:r>
              <a:rPr kumimoji="1" lang="ja-JP" altLang="en-US" sz="2400" dirty="0">
                <a:solidFill>
                  <a:schemeClr val="tx2"/>
                </a:solidFill>
                <a:latin typeface="+mj-ea"/>
                <a:ea typeface="+mj-ea"/>
              </a:rPr>
              <a:t>検索結果画面（</a:t>
            </a:r>
            <a:r>
              <a:rPr kumimoji="1" lang="en-US" altLang="ja-JP" sz="2400" dirty="0">
                <a:solidFill>
                  <a:schemeClr val="tx2"/>
                </a:solidFill>
                <a:latin typeface="+mj-ea"/>
                <a:ea typeface="+mj-ea"/>
              </a:rPr>
              <a:t>3</a:t>
            </a:r>
            <a:r>
              <a:rPr kumimoji="1" lang="ja-JP" altLang="en-US" sz="2400" dirty="0">
                <a:solidFill>
                  <a:schemeClr val="tx2"/>
                </a:solidFill>
                <a:latin typeface="+mj-ea"/>
                <a:ea typeface="+mj-ea"/>
              </a:rPr>
              <a:t>）</a:t>
            </a:r>
          </a:p>
        </p:txBody>
      </p:sp>
      <p:pic>
        <p:nvPicPr>
          <p:cNvPr id="6" name="図 5">
            <a:extLst>
              <a:ext uri="{FF2B5EF4-FFF2-40B4-BE49-F238E27FC236}">
                <a16:creationId xmlns:a16="http://schemas.microsoft.com/office/drawing/2014/main" id="{1E881E6D-60C1-ABF4-E418-0634253F1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63256"/>
            <a:ext cx="7237435" cy="4887100"/>
          </a:xfrm>
          <a:prstGeom prst="rect">
            <a:avLst/>
          </a:prstGeom>
          <a:ln>
            <a:solidFill>
              <a:schemeClr val="tx1"/>
            </a:solidFill>
          </a:ln>
        </p:spPr>
      </p:pic>
      <p:sp>
        <p:nvSpPr>
          <p:cNvPr id="9" name="正方形/長方形 8">
            <a:extLst>
              <a:ext uri="{FF2B5EF4-FFF2-40B4-BE49-F238E27FC236}">
                <a16:creationId xmlns:a16="http://schemas.microsoft.com/office/drawing/2014/main" id="{2D5223EB-2049-AE36-4A52-F4FEC017863C}"/>
              </a:ext>
            </a:extLst>
          </p:cNvPr>
          <p:cNvSpPr/>
          <p:nvPr/>
        </p:nvSpPr>
        <p:spPr>
          <a:xfrm>
            <a:off x="683568" y="1988840"/>
            <a:ext cx="1512168" cy="42615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62578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f47499-7696-47ba-bc43-817411a723f8">
      <Terms xmlns="http://schemas.microsoft.com/office/infopath/2007/PartnerControls"/>
    </lcf76f155ced4ddcb4097134ff3c332f>
    <TaxCatchAll xmlns="ac7b0b2c-9346-494c-b544-35ef119734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A5BC1A1F00BC84289EFCB87AA049199" ma:contentTypeVersion="17" ma:contentTypeDescription="新しいドキュメントを作成します。" ma:contentTypeScope="" ma:versionID="ee5a7478fa845e8b0d201383f696979b">
  <xsd:schema xmlns:xsd="http://www.w3.org/2001/XMLSchema" xmlns:xs="http://www.w3.org/2001/XMLSchema" xmlns:p="http://schemas.microsoft.com/office/2006/metadata/properties" xmlns:ns2="98f47499-7696-47ba-bc43-817411a723f8" xmlns:ns3="ac7b0b2c-9346-494c-b544-35ef119734c1" targetNamespace="http://schemas.microsoft.com/office/2006/metadata/properties" ma:root="true" ma:fieldsID="c2a68456a8dd443e3903c6634e086e82" ns2:_="" ns3:_="">
    <xsd:import namespace="98f47499-7696-47ba-bc43-817411a723f8"/>
    <xsd:import namespace="ac7b0b2c-9346-494c-b544-35ef119734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47499-7696-47ba-bc43-817411a72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357eb41-599d-489e-9563-8ac08e4267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7b0b2c-9346-494c-b544-35ef119734c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ff092f6-d31c-4f2c-8573-cc9246591a56}" ma:internalName="TaxCatchAll" ma:showField="CatchAllData" ma:web="ac7b0b2c-9346-494c-b544-35ef119734c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854D85-D6B8-4928-8DF1-5E207E2AF03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c7b0b2c-9346-494c-b544-35ef119734c1"/>
    <ds:schemaRef ds:uri="http://schemas.microsoft.com/office/2006/documentManagement/types"/>
    <ds:schemaRef ds:uri="98f47499-7696-47ba-bc43-817411a723f8"/>
    <ds:schemaRef ds:uri="http://www.w3.org/XML/1998/namespace"/>
    <ds:schemaRef ds:uri="http://purl.org/dc/dcmitype/"/>
  </ds:schemaRefs>
</ds:datastoreItem>
</file>

<file path=customXml/itemProps2.xml><?xml version="1.0" encoding="utf-8"?>
<ds:datastoreItem xmlns:ds="http://schemas.openxmlformats.org/officeDocument/2006/customXml" ds:itemID="{AFEEA653-E729-4922-8D8C-A1D4C4866C68}">
  <ds:schemaRefs>
    <ds:schemaRef ds:uri="http://schemas.microsoft.com/sharepoint/v3/contenttype/forms"/>
  </ds:schemaRefs>
</ds:datastoreItem>
</file>

<file path=customXml/itemProps3.xml><?xml version="1.0" encoding="utf-8"?>
<ds:datastoreItem xmlns:ds="http://schemas.openxmlformats.org/officeDocument/2006/customXml" ds:itemID="{90FD76EE-11AF-4C37-9EAA-344E40979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47499-7696-47ba-bc43-817411a723f8"/>
    <ds:schemaRef ds:uri="ac7b0b2c-9346-494c-b544-35ef11973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2027</TotalTime>
  <Words>1518</Words>
  <Application>Microsoft Office PowerPoint</Application>
  <PresentationFormat>画面に合わせる (4:3)</PresentationFormat>
  <Paragraphs>223</Paragraphs>
  <Slides>18</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Meiryo UI</vt:lpstr>
      <vt:lpstr>メイリオ</vt:lpstr>
      <vt:lpstr>Arial</vt:lpstr>
      <vt:lpstr>Calibri</vt:lpstr>
      <vt:lpstr>Segoe UI</vt:lpstr>
      <vt:lpstr>Wingdings</vt:lpstr>
      <vt:lpstr>Office ​​テーマ</vt:lpstr>
      <vt:lpstr>利用者向けマニュアル</vt:lpstr>
      <vt:lpstr>PowerPoint プレゼンテーション</vt:lpstr>
      <vt:lpstr>1.　　　　　 　 　　とは</vt:lpstr>
      <vt:lpstr>2. ご利用方法 ●ログイン・検索</vt:lpstr>
      <vt:lpstr>トップページから簡単に書籍へアクセスできます。</vt:lpstr>
      <vt:lpstr>PowerPoint プレゼンテーション</vt:lpstr>
      <vt:lpstr>・目次や内容紹介文、本文中の単語までも拾って結果を表示します</vt:lpstr>
      <vt:lpstr>PowerPoint プレゼンテーション</vt:lpstr>
      <vt:lpstr>PowerPoint プレゼンテーション</vt:lpstr>
      <vt:lpstr>未所蔵タイトルの検索</vt:lpstr>
      <vt:lpstr>PowerPoint プレゼンテーション</vt:lpstr>
      <vt:lpstr>PowerPoint プレゼンテーション</vt:lpstr>
      <vt:lpstr>目次表示 目次項目をタップ・クリックすると、該当ページにリンクします　</vt:lpstr>
      <vt:lpstr>●印刷・ダウンロード</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 Customer</dc:creator>
  <cp:lastModifiedBy>田淵 光祐</cp:lastModifiedBy>
  <cp:revision>177</cp:revision>
  <cp:lastPrinted>2019-02-01T05:23:33Z</cp:lastPrinted>
  <dcterms:created xsi:type="dcterms:W3CDTF">2018-05-09T06:59:12Z</dcterms:created>
  <dcterms:modified xsi:type="dcterms:W3CDTF">2026-06-04T00:56:25Z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0x010100DA5BC1A1F00BC84289EFCB87AA049199</vt:lpwstr>
  </property>
  <property fmtid="{D5CDD505-2E9C-101B-9397-08002B2CF9AE}" pid="3" name="MediaServiceImageTags">
    <vt:lpwstr/>
  </property>
</Properties>
</file>