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6" r:id="rId5"/>
    <p:sldId id="261" r:id="rId6"/>
    <p:sldId id="265" r:id="rId7"/>
    <p:sldId id="262" r:id="rId8"/>
    <p:sldId id="263" r:id="rId9"/>
    <p:sldId id="264" r:id="rId10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3D4"/>
    <a:srgbClr val="85D2E1"/>
    <a:srgbClr val="FF6699"/>
    <a:srgbClr val="007E3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C9AAE-6D32-4A65-99A4-63E8DD349D11}" v="17" dt="2024-06-24T06:15:01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5" autoAdjust="0"/>
  </p:normalViewPr>
  <p:slideViewPr>
    <p:cSldViewPr>
      <p:cViewPr>
        <p:scale>
          <a:sx n="100" d="100"/>
          <a:sy n="100" d="100"/>
        </p:scale>
        <p:origin x="-2848" y="6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D29E-46F4-4376-8A25-6069B6F290BF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C906-7848-44D2-B7E9-C21775C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97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C906-7848-44D2-B7E9-C21775C48E6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7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C906-7848-44D2-B7E9-C21775C48E6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7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ADD8-8306-45BE-B311-8536C7DBB2C4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0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8A1-EFE6-4382-804E-E76E1FE605C7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92EC-DC97-4545-87F0-9D8C60493172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12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AD85-5DC6-4538-B259-BA82787BFC20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4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3AA1-B8A6-446B-8C71-D6E3D0F15F69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37F2-0877-44E7-A815-997E2C6D33ED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5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AFF3-135C-4448-8706-F493AFA151EE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4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F51D-B93D-4CE0-B432-61465AE1F135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58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A3FB-60D8-490D-8609-341F19C08109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A07D-FFE4-422D-909D-B3E8C657F939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0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5AC7-4AED-40DD-AEAC-88FCCB24F836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2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B368-3E99-46AC-A748-4666FC8A274D}" type="datetime1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167E-63E5-4596-AE38-B1E89AA5B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3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s://kinoden.kinokuniya.co.jp/&#9679;&#9679;&#9679;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no-reply@breader.cloud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8541" y="2367137"/>
            <a:ext cx="6875085" cy="521351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7" tIns="40079" rIns="80157" bIns="40079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559" y="127695"/>
            <a:ext cx="6518096" cy="523210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ja-JP" altLang="en-US" sz="2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8543" y="2464332"/>
            <a:ext cx="6875085" cy="369312"/>
          </a:xfrm>
          <a:prstGeom prst="rect">
            <a:avLst/>
          </a:prstGeom>
          <a:noFill/>
          <a:ln>
            <a:noFill/>
          </a:ln>
        </p:spPr>
        <p:txBody>
          <a:bodyPr wrap="square" lIns="91419" tIns="45710" rIns="91419" bIns="45710" rtlCol="0" anchor="t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760" y="702121"/>
            <a:ext cx="6966448" cy="646311"/>
          </a:xfrm>
          <a:prstGeom prst="rect">
            <a:avLst/>
          </a:prstGeom>
          <a:noFill/>
        </p:spPr>
        <p:txBody>
          <a:bodyPr wrap="square" lIns="91419" tIns="45710" rIns="91419" bIns="45710" rtlCol="0" anchor="t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大学指定のメールアドレスで、</a:t>
            </a:r>
            <a:endParaRPr lang="en-US" altLang="ja-JP" dirty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af-ZA" dirty="0">
                <a:latin typeface="Meiryo UI" panose="020B0604030504040204" pitchFamily="50" charset="-128"/>
                <a:ea typeface="Meiryo UI" panose="020B0604030504040204" pitchFamily="50" charset="-128"/>
              </a:rPr>
              <a:t>KinoDen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に学外からダイレクトにアクセスできます！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1170" y="8824061"/>
            <a:ext cx="1847151" cy="2769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●●大学図書館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9541" y="1327811"/>
            <a:ext cx="4737428" cy="646311"/>
          </a:xfrm>
          <a:prstGeom prst="rect">
            <a:avLst/>
          </a:prstGeom>
          <a:noFill/>
        </p:spPr>
        <p:txBody>
          <a:bodyPr wrap="square" lIns="91419" tIns="45710" rIns="91419" bIns="45710" rtlCol="0" anchor="t">
            <a:spAutoFit/>
          </a:bodyPr>
          <a:lstStyle/>
          <a:p>
            <a:r>
              <a:rPr lang="ja-JP" altLang="en-US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altLang="ja-JP" sz="1400" u="sng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  <a:hlinkClick r:id="rId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" y="8561554"/>
            <a:ext cx="1973085" cy="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62756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082" y="3004365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57" tIns="40079" rIns="80157" bIns="40079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b="1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サイトへアクセス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52388" y="3646283"/>
            <a:ext cx="1997723" cy="10861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79" tIns="40079" rIns="40079" bIns="40079" numCol="1" spcCol="1113" anchor="t" anchorCtr="0">
            <a:noAutofit/>
          </a:bodyPr>
          <a:lstStyle/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へ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アクセス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（機関ネットワーク外からアクセス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　の場合はステップ②へ）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・画面右上の本のマークから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「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サインイン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」を選択</a:t>
            </a: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1089" y="3004365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57" tIns="40079" rIns="80157" bIns="40079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メールアドレスの入力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526748" y="3652666"/>
            <a:ext cx="1847963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79" tIns="40079" rIns="40079" bIns="40079" numCol="1" spcCol="1113" anchor="t" anchorCtr="0">
            <a:noAutofit/>
          </a:bodyPr>
          <a:lstStyle/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・「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メールリンクでサインイン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」から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大学指定のメールアドレス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を入力→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メールを送信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をクリック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02180" y="3004365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57" tIns="40079" rIns="80157" bIns="40079" rtlCol="0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リンクからアクセス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735137" y="3674908"/>
            <a:ext cx="1992998" cy="933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79" tIns="40079" rIns="40079" bIns="40079" numCol="1" spcCol="1113" anchor="t" anchorCtr="0">
            <a:noAutofit/>
          </a:bodyPr>
          <a:lstStyle/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・「</a:t>
            </a:r>
            <a:r>
              <a:rPr lang="en-US" altLang="ja-JP" sz="100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  <a:hlinkClick r:id="rId4"/>
              </a:rPr>
              <a:t>no-reply@breader.cloud</a:t>
            </a: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</a:t>
            </a:r>
            <a:endParaRPr lang="en-US" altLang="ja-JP" sz="10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から届いたメールに記載のリンクをクリックしアクセス完了</a:t>
            </a:r>
            <a:endParaRPr lang="en-US" altLang="ja-JP" sz="10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画面右上に</a:t>
            </a:r>
            <a:endParaRPr lang="en-US" altLang="ja-JP" sz="10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メールアドレスが表示されます</a:t>
            </a:r>
            <a:endParaRPr lang="en-US" altLang="ja-JP" sz="10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2051" name="四角形吹き出し 2050"/>
          <p:cNvSpPr/>
          <p:nvPr/>
        </p:nvSpPr>
        <p:spPr>
          <a:xfrm>
            <a:off x="117915" y="6447614"/>
            <a:ext cx="4823255" cy="1758716"/>
          </a:xfrm>
          <a:custGeom>
            <a:avLst/>
            <a:gdLst>
              <a:gd name="connsiteX0" fmla="*/ 0 w 6885423"/>
              <a:gd name="connsiteY0" fmla="*/ 0 h 1648046"/>
              <a:gd name="connsiteX1" fmla="*/ 1147571 w 6885423"/>
              <a:gd name="connsiteY1" fmla="*/ 0 h 1648046"/>
              <a:gd name="connsiteX2" fmla="*/ 2444187 w 6885423"/>
              <a:gd name="connsiteY2" fmla="*/ -240565 h 1648046"/>
              <a:gd name="connsiteX3" fmla="*/ 2868926 w 6885423"/>
              <a:gd name="connsiteY3" fmla="*/ 0 h 1648046"/>
              <a:gd name="connsiteX4" fmla="*/ 6885423 w 6885423"/>
              <a:gd name="connsiteY4" fmla="*/ 0 h 1648046"/>
              <a:gd name="connsiteX5" fmla="*/ 6885423 w 6885423"/>
              <a:gd name="connsiteY5" fmla="*/ 274674 h 1648046"/>
              <a:gd name="connsiteX6" fmla="*/ 6885423 w 6885423"/>
              <a:gd name="connsiteY6" fmla="*/ 274674 h 1648046"/>
              <a:gd name="connsiteX7" fmla="*/ 6885423 w 6885423"/>
              <a:gd name="connsiteY7" fmla="*/ 686686 h 1648046"/>
              <a:gd name="connsiteX8" fmla="*/ 6885423 w 6885423"/>
              <a:gd name="connsiteY8" fmla="*/ 1648046 h 1648046"/>
              <a:gd name="connsiteX9" fmla="*/ 2868926 w 6885423"/>
              <a:gd name="connsiteY9" fmla="*/ 1648046 h 1648046"/>
              <a:gd name="connsiteX10" fmla="*/ 1147571 w 6885423"/>
              <a:gd name="connsiteY10" fmla="*/ 1648046 h 1648046"/>
              <a:gd name="connsiteX11" fmla="*/ 1147571 w 6885423"/>
              <a:gd name="connsiteY11" fmla="*/ 1648046 h 1648046"/>
              <a:gd name="connsiteX12" fmla="*/ 0 w 6885423"/>
              <a:gd name="connsiteY12" fmla="*/ 1648046 h 1648046"/>
              <a:gd name="connsiteX13" fmla="*/ 0 w 6885423"/>
              <a:gd name="connsiteY13" fmla="*/ 686686 h 1648046"/>
              <a:gd name="connsiteX14" fmla="*/ 0 w 6885423"/>
              <a:gd name="connsiteY14" fmla="*/ 274674 h 1648046"/>
              <a:gd name="connsiteX15" fmla="*/ 0 w 6885423"/>
              <a:gd name="connsiteY15" fmla="*/ 274674 h 1648046"/>
              <a:gd name="connsiteX16" fmla="*/ 0 w 6885423"/>
              <a:gd name="connsiteY16" fmla="*/ 0 h 1648046"/>
              <a:gd name="connsiteX0" fmla="*/ 0 w 6885423"/>
              <a:gd name="connsiteY0" fmla="*/ 240565 h 1888611"/>
              <a:gd name="connsiteX1" fmla="*/ 2497906 w 6885423"/>
              <a:gd name="connsiteY1" fmla="*/ 229932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240565 h 1888611"/>
              <a:gd name="connsiteX1" fmla="*/ 2518378 w 6885423"/>
              <a:gd name="connsiteY1" fmla="*/ 236001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331595 h 1979641"/>
              <a:gd name="connsiteX1" fmla="*/ 2518378 w 6885423"/>
              <a:gd name="connsiteY1" fmla="*/ 327031 h 1979641"/>
              <a:gd name="connsiteX2" fmla="*/ 2785381 w 6885423"/>
              <a:gd name="connsiteY2" fmla="*/ 0 h 1979641"/>
              <a:gd name="connsiteX3" fmla="*/ 2868926 w 6885423"/>
              <a:gd name="connsiteY3" fmla="*/ 331595 h 1979641"/>
              <a:gd name="connsiteX4" fmla="*/ 6885423 w 6885423"/>
              <a:gd name="connsiteY4" fmla="*/ 331595 h 1979641"/>
              <a:gd name="connsiteX5" fmla="*/ 6885423 w 6885423"/>
              <a:gd name="connsiteY5" fmla="*/ 606269 h 1979641"/>
              <a:gd name="connsiteX6" fmla="*/ 6885423 w 6885423"/>
              <a:gd name="connsiteY6" fmla="*/ 606269 h 1979641"/>
              <a:gd name="connsiteX7" fmla="*/ 6885423 w 6885423"/>
              <a:gd name="connsiteY7" fmla="*/ 1018281 h 1979641"/>
              <a:gd name="connsiteX8" fmla="*/ 6885423 w 6885423"/>
              <a:gd name="connsiteY8" fmla="*/ 1979641 h 1979641"/>
              <a:gd name="connsiteX9" fmla="*/ 2868926 w 6885423"/>
              <a:gd name="connsiteY9" fmla="*/ 1979641 h 1979641"/>
              <a:gd name="connsiteX10" fmla="*/ 1147571 w 6885423"/>
              <a:gd name="connsiteY10" fmla="*/ 1979641 h 1979641"/>
              <a:gd name="connsiteX11" fmla="*/ 1147571 w 6885423"/>
              <a:gd name="connsiteY11" fmla="*/ 1979641 h 1979641"/>
              <a:gd name="connsiteX12" fmla="*/ 0 w 6885423"/>
              <a:gd name="connsiteY12" fmla="*/ 1979641 h 1979641"/>
              <a:gd name="connsiteX13" fmla="*/ 0 w 6885423"/>
              <a:gd name="connsiteY13" fmla="*/ 1018281 h 1979641"/>
              <a:gd name="connsiteX14" fmla="*/ 0 w 6885423"/>
              <a:gd name="connsiteY14" fmla="*/ 606269 h 1979641"/>
              <a:gd name="connsiteX15" fmla="*/ 0 w 6885423"/>
              <a:gd name="connsiteY15" fmla="*/ 606269 h 1979641"/>
              <a:gd name="connsiteX16" fmla="*/ 0 w 6885423"/>
              <a:gd name="connsiteY16" fmla="*/ 331595 h 19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5423" h="1979641">
                <a:moveTo>
                  <a:pt x="0" y="331595"/>
                </a:moveTo>
                <a:lnTo>
                  <a:pt x="2518378" y="327031"/>
                </a:lnTo>
                <a:lnTo>
                  <a:pt x="2785381" y="0"/>
                </a:lnTo>
                <a:lnTo>
                  <a:pt x="2868926" y="331595"/>
                </a:lnTo>
                <a:lnTo>
                  <a:pt x="6885423" y="331595"/>
                </a:lnTo>
                <a:lnTo>
                  <a:pt x="6885423" y="606269"/>
                </a:lnTo>
                <a:lnTo>
                  <a:pt x="6885423" y="606269"/>
                </a:lnTo>
                <a:lnTo>
                  <a:pt x="6885423" y="1018281"/>
                </a:lnTo>
                <a:lnTo>
                  <a:pt x="6885423" y="1979641"/>
                </a:lnTo>
                <a:lnTo>
                  <a:pt x="2868926" y="1979641"/>
                </a:lnTo>
                <a:lnTo>
                  <a:pt x="1147571" y="1979641"/>
                </a:lnTo>
                <a:lnTo>
                  <a:pt x="1147571" y="1979641"/>
                </a:lnTo>
                <a:lnTo>
                  <a:pt x="0" y="1979641"/>
                </a:lnTo>
                <a:lnTo>
                  <a:pt x="0" y="1018281"/>
                </a:lnTo>
                <a:lnTo>
                  <a:pt x="0" y="606269"/>
                </a:lnTo>
                <a:lnTo>
                  <a:pt x="0" y="606269"/>
                </a:lnTo>
                <a:lnTo>
                  <a:pt x="0" y="33159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7" tIns="40079" rIns="80157" bIns="40079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888" y="6853027"/>
            <a:ext cx="4819282" cy="1446530"/>
          </a:xfrm>
          <a:prstGeom prst="rect">
            <a:avLst/>
          </a:prstGeom>
          <a:noFill/>
          <a:ln>
            <a:noFill/>
          </a:ln>
        </p:spPr>
        <p:txBody>
          <a:bodyPr wrap="square" lIns="91419" tIns="45710" rIns="91419" bIns="45710" rtlCol="0" anchor="t">
            <a:spAutoFit/>
          </a:bodyPr>
          <a:lstStyle/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＊利用可能なメールアドレスは大学指定の「●●●＠●●●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.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.</a:t>
            </a:r>
            <a:r>
              <a:rPr lang="en-US" altLang="ja-JP" sz="11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jp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」のみです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それ以外のメールアドレスではアクセスできません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＊メールを受信できない場合は右記ご確認の上再度お試しください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＊送付されたリンクの有効期限は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24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時間です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＊初回ログインから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90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日経過すると再度メールドメイン認証が必要です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</a:t>
            </a:r>
            <a:r>
              <a:rPr lang="en-US" altLang="ja-JP" sz="11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bReader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 Cloud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アプリへも同様の手順でログインできます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＊不明な点がございましたら、ヘルプページの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FAQ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をご参照頂くか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図書館へお問合せください</a:t>
            </a:r>
            <a:endParaRPr lang="en-US" altLang="ja-JP" sz="11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4552597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221956" y="84927"/>
            <a:ext cx="1584176" cy="565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ja-JP" altLang="en-US"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メールドメイン</a:t>
            </a:r>
            <a:endParaRPr kumimoji="1" lang="ja-JP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認証</a:t>
            </a:r>
            <a:endParaRPr lang="ja-JP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80728" y="1329889"/>
            <a:ext cx="864096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kumimoji="1" lang="en-US" altLang="ja-JP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pic>
        <p:nvPicPr>
          <p:cNvPr id="3074" name="Picture 2" descr="C:\Users\admin\Pictures\スクリーンショット (435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1582"/>
          <a:stretch/>
        </p:blipFill>
        <p:spPr bwMode="auto">
          <a:xfrm>
            <a:off x="128181" y="4843818"/>
            <a:ext cx="2002078" cy="115347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Pictures\メールドメイ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9" y="4280592"/>
            <a:ext cx="1752256" cy="187058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Pictures\メールドメイン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4" b="26318"/>
          <a:stretch/>
        </p:blipFill>
        <p:spPr bwMode="auto">
          <a:xfrm>
            <a:off x="2904987" y="5592946"/>
            <a:ext cx="1452201" cy="80869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888152" y="5323219"/>
            <a:ext cx="956672" cy="2734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5" name="Picture 3" descr="C:\Users\admin\Pictures\メールドメイン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15" y="4596988"/>
            <a:ext cx="1987668" cy="94107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Pictures\メールドメイン5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4" t="-3" r="-5" b="78370"/>
          <a:stretch/>
        </p:blipFill>
        <p:spPr bwMode="auto">
          <a:xfrm>
            <a:off x="5304560" y="5481682"/>
            <a:ext cx="1356534" cy="66949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2699388" y="5311078"/>
            <a:ext cx="1340258" cy="2734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673786" y="5050088"/>
            <a:ext cx="670129" cy="2734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704582" y="6151178"/>
            <a:ext cx="670129" cy="2734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704014" y="6185050"/>
            <a:ext cx="2282158" cy="525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79" tIns="40079" rIns="40079" bIns="40079" numCol="1" spcCol="1113" anchor="t" anchorCtr="0">
            <a:noAutofit/>
          </a:bodyPr>
          <a:lstStyle/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90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※</a:t>
            </a:r>
            <a:r>
              <a:rPr lang="ja-JP" altLang="en-US" sz="90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「</a:t>
            </a:r>
            <a:r>
              <a:rPr lang="en-US" altLang="ja-JP" sz="90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  <a:hlinkClick r:id="rId4"/>
              </a:rPr>
              <a:t>@</a:t>
            </a:r>
            <a:r>
              <a:rPr lang="en-US" altLang="ja-JP" sz="900" err="1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  <a:hlinkClick r:id="rId4"/>
              </a:rPr>
              <a:t>breader.cloud</a:t>
            </a:r>
            <a:r>
              <a:rPr lang="ja-JP" altLang="en-US" sz="90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」からの</a:t>
            </a:r>
            <a:endParaRPr lang="en-US" altLang="ja-JP" sz="90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90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メールの受信許可をご設定ください</a:t>
            </a:r>
            <a:endParaRPr lang="en-US" altLang="ja-JP" sz="90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5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90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pic>
        <p:nvPicPr>
          <p:cNvPr id="3077" name="Picture 5" descr="C:\Users\admin\Pictures\IMG_4896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799" r="4537" b="41308"/>
          <a:stretch/>
        </p:blipFill>
        <p:spPr bwMode="auto">
          <a:xfrm>
            <a:off x="5066583" y="6895892"/>
            <a:ext cx="1661553" cy="118493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115D3476-3D02-1B8A-D490-4629CA9FD7D0}"/>
              </a:ext>
            </a:extLst>
          </p:cNvPr>
          <p:cNvSpPr txBox="1"/>
          <p:nvPr/>
        </p:nvSpPr>
        <p:spPr>
          <a:xfrm>
            <a:off x="2063472" y="1886497"/>
            <a:ext cx="4247743" cy="2964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75" tIns="40087" rIns="80175" bIns="4008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40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大学指定アドレス　●●●＠●●●.●●.jp</a:t>
            </a:r>
            <a:endParaRPr lang="ja-JP" altLang="en-US" sz="140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12776" y="8913178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2024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　</a:t>
            </a:r>
          </a:p>
        </p:txBody>
      </p:sp>
    </p:spTree>
    <p:extLst>
      <p:ext uri="{BB962C8B-B14F-4D97-AF65-F5344CB8AC3E}">
        <p14:creationId xmlns:p14="http://schemas.microsoft.com/office/powerpoint/2010/main" val="20990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8542" y="2367136"/>
            <a:ext cx="6875085" cy="521351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559" y="127695"/>
            <a:ext cx="6518096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12776" y="8913178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2024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8543" y="2464332"/>
            <a:ext cx="6875085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560" y="765319"/>
            <a:ext cx="6823997" cy="3077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以下の手順で自宅・外出先などから</a:t>
            </a:r>
            <a:r>
              <a:rPr lang="en-US" altLang="ja-JP" sz="14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の電子書籍を読むことができます。</a:t>
            </a:r>
            <a:endParaRPr lang="en-US" altLang="ja-JP" sz="1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9541" y="1403648"/>
            <a:ext cx="473742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/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" y="8561554"/>
            <a:ext cx="1973085" cy="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62756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081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サイトへアクセス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72725" y="3703757"/>
            <a:ext cx="1997723" cy="10861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学内ネットワーク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に接続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した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端末で初回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アクセス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・画面右上の本のマークから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「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ログイン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選択</a:t>
            </a:r>
            <a:endParaRPr lang="ja-JP" altLang="en-US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1088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アカウントの作成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526747" y="3652665"/>
            <a:ext cx="1847963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ご希望のログイン方法で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アカウントを作成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02179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学外からアクセス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813132" y="3703757"/>
            <a:ext cx="1847963" cy="1363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2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回目以降は、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登録されたアカウントで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学外からアクセスできます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・ログイン有効期限は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最大</a:t>
            </a: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90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日間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です。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期限を過ぎたら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再度学内からブラウザで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アクセスしてください。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0" y="5472607"/>
            <a:ext cx="1801475" cy="979427"/>
          </a:xfrm>
          <a:prstGeom prst="rect">
            <a:avLst/>
          </a:prstGeom>
          <a:noFill/>
          <a:ln w="9525">
            <a:solidFill>
              <a:srgbClr val="7FCC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四角形吹き出し 2050"/>
          <p:cNvSpPr/>
          <p:nvPr/>
        </p:nvSpPr>
        <p:spPr>
          <a:xfrm>
            <a:off x="306870" y="6455170"/>
            <a:ext cx="6246331" cy="1096508"/>
          </a:xfrm>
          <a:custGeom>
            <a:avLst/>
            <a:gdLst>
              <a:gd name="connsiteX0" fmla="*/ 0 w 6885423"/>
              <a:gd name="connsiteY0" fmla="*/ 0 h 1648046"/>
              <a:gd name="connsiteX1" fmla="*/ 1147571 w 6885423"/>
              <a:gd name="connsiteY1" fmla="*/ 0 h 1648046"/>
              <a:gd name="connsiteX2" fmla="*/ 2444187 w 6885423"/>
              <a:gd name="connsiteY2" fmla="*/ -240565 h 1648046"/>
              <a:gd name="connsiteX3" fmla="*/ 2868926 w 6885423"/>
              <a:gd name="connsiteY3" fmla="*/ 0 h 1648046"/>
              <a:gd name="connsiteX4" fmla="*/ 6885423 w 6885423"/>
              <a:gd name="connsiteY4" fmla="*/ 0 h 1648046"/>
              <a:gd name="connsiteX5" fmla="*/ 6885423 w 6885423"/>
              <a:gd name="connsiteY5" fmla="*/ 274674 h 1648046"/>
              <a:gd name="connsiteX6" fmla="*/ 6885423 w 6885423"/>
              <a:gd name="connsiteY6" fmla="*/ 274674 h 1648046"/>
              <a:gd name="connsiteX7" fmla="*/ 6885423 w 6885423"/>
              <a:gd name="connsiteY7" fmla="*/ 686686 h 1648046"/>
              <a:gd name="connsiteX8" fmla="*/ 6885423 w 6885423"/>
              <a:gd name="connsiteY8" fmla="*/ 1648046 h 1648046"/>
              <a:gd name="connsiteX9" fmla="*/ 2868926 w 6885423"/>
              <a:gd name="connsiteY9" fmla="*/ 1648046 h 1648046"/>
              <a:gd name="connsiteX10" fmla="*/ 1147571 w 6885423"/>
              <a:gd name="connsiteY10" fmla="*/ 1648046 h 1648046"/>
              <a:gd name="connsiteX11" fmla="*/ 1147571 w 6885423"/>
              <a:gd name="connsiteY11" fmla="*/ 1648046 h 1648046"/>
              <a:gd name="connsiteX12" fmla="*/ 0 w 6885423"/>
              <a:gd name="connsiteY12" fmla="*/ 1648046 h 1648046"/>
              <a:gd name="connsiteX13" fmla="*/ 0 w 6885423"/>
              <a:gd name="connsiteY13" fmla="*/ 686686 h 1648046"/>
              <a:gd name="connsiteX14" fmla="*/ 0 w 6885423"/>
              <a:gd name="connsiteY14" fmla="*/ 274674 h 1648046"/>
              <a:gd name="connsiteX15" fmla="*/ 0 w 6885423"/>
              <a:gd name="connsiteY15" fmla="*/ 274674 h 1648046"/>
              <a:gd name="connsiteX16" fmla="*/ 0 w 6885423"/>
              <a:gd name="connsiteY16" fmla="*/ 0 h 1648046"/>
              <a:gd name="connsiteX0" fmla="*/ 0 w 6885423"/>
              <a:gd name="connsiteY0" fmla="*/ 240565 h 1888611"/>
              <a:gd name="connsiteX1" fmla="*/ 2497906 w 6885423"/>
              <a:gd name="connsiteY1" fmla="*/ 229932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240565 h 1888611"/>
              <a:gd name="connsiteX1" fmla="*/ 2518378 w 6885423"/>
              <a:gd name="connsiteY1" fmla="*/ 236001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331595 h 1979641"/>
              <a:gd name="connsiteX1" fmla="*/ 2518378 w 6885423"/>
              <a:gd name="connsiteY1" fmla="*/ 327031 h 1979641"/>
              <a:gd name="connsiteX2" fmla="*/ 2785381 w 6885423"/>
              <a:gd name="connsiteY2" fmla="*/ 0 h 1979641"/>
              <a:gd name="connsiteX3" fmla="*/ 2868926 w 6885423"/>
              <a:gd name="connsiteY3" fmla="*/ 331595 h 1979641"/>
              <a:gd name="connsiteX4" fmla="*/ 6885423 w 6885423"/>
              <a:gd name="connsiteY4" fmla="*/ 331595 h 1979641"/>
              <a:gd name="connsiteX5" fmla="*/ 6885423 w 6885423"/>
              <a:gd name="connsiteY5" fmla="*/ 606269 h 1979641"/>
              <a:gd name="connsiteX6" fmla="*/ 6885423 w 6885423"/>
              <a:gd name="connsiteY6" fmla="*/ 606269 h 1979641"/>
              <a:gd name="connsiteX7" fmla="*/ 6885423 w 6885423"/>
              <a:gd name="connsiteY7" fmla="*/ 1018281 h 1979641"/>
              <a:gd name="connsiteX8" fmla="*/ 6885423 w 6885423"/>
              <a:gd name="connsiteY8" fmla="*/ 1979641 h 1979641"/>
              <a:gd name="connsiteX9" fmla="*/ 2868926 w 6885423"/>
              <a:gd name="connsiteY9" fmla="*/ 1979641 h 1979641"/>
              <a:gd name="connsiteX10" fmla="*/ 1147571 w 6885423"/>
              <a:gd name="connsiteY10" fmla="*/ 1979641 h 1979641"/>
              <a:gd name="connsiteX11" fmla="*/ 1147571 w 6885423"/>
              <a:gd name="connsiteY11" fmla="*/ 1979641 h 1979641"/>
              <a:gd name="connsiteX12" fmla="*/ 0 w 6885423"/>
              <a:gd name="connsiteY12" fmla="*/ 1979641 h 1979641"/>
              <a:gd name="connsiteX13" fmla="*/ 0 w 6885423"/>
              <a:gd name="connsiteY13" fmla="*/ 1018281 h 1979641"/>
              <a:gd name="connsiteX14" fmla="*/ 0 w 6885423"/>
              <a:gd name="connsiteY14" fmla="*/ 606269 h 1979641"/>
              <a:gd name="connsiteX15" fmla="*/ 0 w 6885423"/>
              <a:gd name="connsiteY15" fmla="*/ 606269 h 1979641"/>
              <a:gd name="connsiteX16" fmla="*/ 0 w 6885423"/>
              <a:gd name="connsiteY16" fmla="*/ 331595 h 19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5423" h="1979641">
                <a:moveTo>
                  <a:pt x="0" y="331595"/>
                </a:moveTo>
                <a:lnTo>
                  <a:pt x="2518378" y="327031"/>
                </a:lnTo>
                <a:lnTo>
                  <a:pt x="2785381" y="0"/>
                </a:lnTo>
                <a:lnTo>
                  <a:pt x="2868926" y="331595"/>
                </a:lnTo>
                <a:lnTo>
                  <a:pt x="6885423" y="331595"/>
                </a:lnTo>
                <a:lnTo>
                  <a:pt x="6885423" y="606269"/>
                </a:lnTo>
                <a:lnTo>
                  <a:pt x="6885423" y="606269"/>
                </a:lnTo>
                <a:lnTo>
                  <a:pt x="6885423" y="1018281"/>
                </a:lnTo>
                <a:lnTo>
                  <a:pt x="6885423" y="1979641"/>
                </a:lnTo>
                <a:lnTo>
                  <a:pt x="2868926" y="1979641"/>
                </a:lnTo>
                <a:lnTo>
                  <a:pt x="1147571" y="1979641"/>
                </a:lnTo>
                <a:lnTo>
                  <a:pt x="1147571" y="1979641"/>
                </a:lnTo>
                <a:lnTo>
                  <a:pt x="0" y="1979641"/>
                </a:lnTo>
                <a:lnTo>
                  <a:pt x="0" y="1018281"/>
                </a:lnTo>
                <a:lnTo>
                  <a:pt x="0" y="606269"/>
                </a:lnTo>
                <a:lnTo>
                  <a:pt x="0" y="606269"/>
                </a:lnTo>
                <a:lnTo>
                  <a:pt x="0" y="331595"/>
                </a:lnTo>
                <a:close/>
              </a:path>
            </a:pathLst>
          </a:custGeom>
          <a:solidFill>
            <a:srgbClr val="36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212" y="6782246"/>
            <a:ext cx="5681574" cy="769431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学認でログインする場合 </a:t>
            </a:r>
            <a:endParaRPr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7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・ステップ②で「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学認でログイン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」を選択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・パスワード </a:t>
            </a: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を入力してログイン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　学認の場合はステップ①を省略し、学認ログイン画面から開始することができます</a:t>
            </a:r>
            <a:endParaRPr lang="en-US" altLang="ja-JP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cxnSp>
        <p:nvCxnSpPr>
          <p:cNvPr id="2053" name="直線コネクタ 2052"/>
          <p:cNvCxnSpPr/>
          <p:nvPr/>
        </p:nvCxnSpPr>
        <p:spPr>
          <a:xfrm>
            <a:off x="620687" y="7061756"/>
            <a:ext cx="22800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552597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221956" y="84927"/>
            <a:ext cx="1584176" cy="565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学認</a:t>
            </a:r>
            <a:r>
              <a:rPr kumimoji="1"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+</a:t>
            </a:r>
            <a:r>
              <a:rPr kumimoji="1" lang="en-US" altLang="ja-JP" sz="12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bReader</a:t>
            </a:r>
            <a:r>
              <a:rPr kumimoji="1"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 Cloud</a:t>
            </a:r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認証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80728" y="1329889"/>
            <a:ext cx="864096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6870" y="7668344"/>
            <a:ext cx="6354224" cy="8002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※</a:t>
            </a: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学認でログインする場合の注意</a:t>
            </a:r>
            <a:r>
              <a:rPr lang="en-US" altLang="ja-JP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※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「学認でログイン」を選択すると、初回に学内ネットワーク内でアクセスしなくても</a:t>
            </a:r>
            <a:r>
              <a:rPr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を利用できますが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アプリの利用（お気に入り書籍の本棚登録、しおり、マーカーなど）が出来なくなりますのでご注意ください。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・アプリでより便利に読書、学習を行いたい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…</a:t>
            </a:r>
            <a:r>
              <a:rPr lang="en-US" altLang="ja-JP" sz="9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Google</a:t>
            </a:r>
            <a:r>
              <a:rPr lang="ja-JP" altLang="en-US" sz="900" b="1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などの個人アカウントでログイン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・ブラウザで読むだけで良いので、今すぐ学外から使いたい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…</a:t>
            </a:r>
            <a:r>
              <a:rPr lang="ja-JP" altLang="en-US" sz="900" b="1" u="sng" dirty="0">
                <a:solidFill>
                  <a:srgbClr val="007E3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学認でログイン</a:t>
            </a:r>
            <a:r>
              <a:rPr lang="ja-JP" altLang="en-US" sz="900" b="1" dirty="0">
                <a:solidFill>
                  <a:srgbClr val="007E3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　　　　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がお勧めです。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pic>
        <p:nvPicPr>
          <p:cNvPr id="13" name="図 12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DA31826A-630D-8438-9FF4-C9AF2FB35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4810625"/>
            <a:ext cx="1952496" cy="143657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="" xmlns:a16="http://schemas.microsoft.com/office/drawing/2014/main" id="{83E7BC41-338B-D2F6-C32B-66C775EE9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22" y="4056481"/>
            <a:ext cx="1431433" cy="233270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414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C:\Users\admin\Pictures\メールドメイ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81" y="4246832"/>
            <a:ext cx="1930727" cy="218754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8542" y="2367136"/>
            <a:ext cx="6875085" cy="521351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559" y="127695"/>
            <a:ext cx="6518096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8543" y="2464332"/>
            <a:ext cx="6875085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560" y="765319"/>
            <a:ext cx="6823997" cy="3077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以下の手順で自宅・外出先などから</a:t>
            </a:r>
            <a:r>
              <a:rPr lang="en-US" altLang="ja-JP" sz="14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の電子書籍を読むことができます。</a:t>
            </a:r>
            <a:endParaRPr lang="en-US" altLang="ja-JP" sz="1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1169" y="8824060"/>
            <a:ext cx="1847151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●●大学図書館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9541" y="1403648"/>
            <a:ext cx="473742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/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" y="8561554"/>
            <a:ext cx="1973085" cy="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62756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081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サイトへアクセス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72725" y="3703757"/>
            <a:ext cx="1997723" cy="10861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学内ネットワーク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に接続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した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端末にて初回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アクセス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・画面右上の本のマークから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「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ログイン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」を選択</a:t>
            </a: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1088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アカウントの作成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526747" y="3652665"/>
            <a:ext cx="1847963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ご希望のログイン方法で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アカウントを作成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02179" y="3004364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学外からアクセス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717622" y="3564947"/>
            <a:ext cx="2360284" cy="1363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2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回目以降は、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登録されたアカウントで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学外からアクセスできます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・ログイン有効期限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は</a:t>
            </a:r>
            <a:r>
              <a:rPr lang="ja-JP" altLang="en-US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最大</a:t>
            </a: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90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日間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です。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期限を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過ぎたら再度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学内からブラウザで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アクセスしてください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。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・異なるブラウザ、端末で利用する場合は</a:t>
            </a:r>
            <a:endParaRPr lang="en-US" altLang="ja-JP" sz="1000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</a:t>
            </a:r>
            <a:r>
              <a:rPr lang="ja-JP" altLang="en-US" sz="1000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再度認証が必要です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0" y="5472607"/>
            <a:ext cx="1801475" cy="979427"/>
          </a:xfrm>
          <a:prstGeom prst="rect">
            <a:avLst/>
          </a:prstGeom>
          <a:noFill/>
          <a:ln w="9525">
            <a:solidFill>
              <a:srgbClr val="7FCC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直線コネクタ 57"/>
          <p:cNvCxnSpPr/>
          <p:nvPr/>
        </p:nvCxnSpPr>
        <p:spPr>
          <a:xfrm>
            <a:off x="4552597" y="3038799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221956" y="84927"/>
            <a:ext cx="1584176" cy="565978"/>
          </a:xfrm>
          <a:prstGeom prst="rect">
            <a:avLst/>
          </a:prstGeom>
          <a:solidFill>
            <a:srgbClr val="FCF3D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bReader</a:t>
            </a:r>
            <a:r>
              <a:rPr kumimoji="1"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 Cloud</a:t>
            </a:r>
          </a:p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認証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80728" y="1329889"/>
            <a:ext cx="864096" cy="720080"/>
          </a:xfrm>
          <a:prstGeom prst="rect">
            <a:avLst/>
          </a:prstGeom>
          <a:solidFill>
            <a:srgbClr val="FCF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708920" y="4716016"/>
            <a:ext cx="1440160" cy="1037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960D960C-01D7-61A6-5C0A-B204A836B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4810625"/>
            <a:ext cx="1952496" cy="143657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0" name="四角形吹き出し 2050"/>
          <p:cNvSpPr/>
          <p:nvPr/>
        </p:nvSpPr>
        <p:spPr>
          <a:xfrm>
            <a:off x="221441" y="6588224"/>
            <a:ext cx="6246331" cy="1305126"/>
          </a:xfrm>
          <a:custGeom>
            <a:avLst/>
            <a:gdLst>
              <a:gd name="connsiteX0" fmla="*/ 0 w 6885423"/>
              <a:gd name="connsiteY0" fmla="*/ 0 h 1648046"/>
              <a:gd name="connsiteX1" fmla="*/ 1147571 w 6885423"/>
              <a:gd name="connsiteY1" fmla="*/ 0 h 1648046"/>
              <a:gd name="connsiteX2" fmla="*/ 2444187 w 6885423"/>
              <a:gd name="connsiteY2" fmla="*/ -240565 h 1648046"/>
              <a:gd name="connsiteX3" fmla="*/ 2868926 w 6885423"/>
              <a:gd name="connsiteY3" fmla="*/ 0 h 1648046"/>
              <a:gd name="connsiteX4" fmla="*/ 6885423 w 6885423"/>
              <a:gd name="connsiteY4" fmla="*/ 0 h 1648046"/>
              <a:gd name="connsiteX5" fmla="*/ 6885423 w 6885423"/>
              <a:gd name="connsiteY5" fmla="*/ 274674 h 1648046"/>
              <a:gd name="connsiteX6" fmla="*/ 6885423 w 6885423"/>
              <a:gd name="connsiteY6" fmla="*/ 274674 h 1648046"/>
              <a:gd name="connsiteX7" fmla="*/ 6885423 w 6885423"/>
              <a:gd name="connsiteY7" fmla="*/ 686686 h 1648046"/>
              <a:gd name="connsiteX8" fmla="*/ 6885423 w 6885423"/>
              <a:gd name="connsiteY8" fmla="*/ 1648046 h 1648046"/>
              <a:gd name="connsiteX9" fmla="*/ 2868926 w 6885423"/>
              <a:gd name="connsiteY9" fmla="*/ 1648046 h 1648046"/>
              <a:gd name="connsiteX10" fmla="*/ 1147571 w 6885423"/>
              <a:gd name="connsiteY10" fmla="*/ 1648046 h 1648046"/>
              <a:gd name="connsiteX11" fmla="*/ 1147571 w 6885423"/>
              <a:gd name="connsiteY11" fmla="*/ 1648046 h 1648046"/>
              <a:gd name="connsiteX12" fmla="*/ 0 w 6885423"/>
              <a:gd name="connsiteY12" fmla="*/ 1648046 h 1648046"/>
              <a:gd name="connsiteX13" fmla="*/ 0 w 6885423"/>
              <a:gd name="connsiteY13" fmla="*/ 686686 h 1648046"/>
              <a:gd name="connsiteX14" fmla="*/ 0 w 6885423"/>
              <a:gd name="connsiteY14" fmla="*/ 274674 h 1648046"/>
              <a:gd name="connsiteX15" fmla="*/ 0 w 6885423"/>
              <a:gd name="connsiteY15" fmla="*/ 274674 h 1648046"/>
              <a:gd name="connsiteX16" fmla="*/ 0 w 6885423"/>
              <a:gd name="connsiteY16" fmla="*/ 0 h 1648046"/>
              <a:gd name="connsiteX0" fmla="*/ 0 w 6885423"/>
              <a:gd name="connsiteY0" fmla="*/ 240565 h 1888611"/>
              <a:gd name="connsiteX1" fmla="*/ 2497906 w 6885423"/>
              <a:gd name="connsiteY1" fmla="*/ 229932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240565 h 1888611"/>
              <a:gd name="connsiteX1" fmla="*/ 2518378 w 6885423"/>
              <a:gd name="connsiteY1" fmla="*/ 236001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331595 h 1979641"/>
              <a:gd name="connsiteX1" fmla="*/ 2518378 w 6885423"/>
              <a:gd name="connsiteY1" fmla="*/ 327031 h 1979641"/>
              <a:gd name="connsiteX2" fmla="*/ 2785381 w 6885423"/>
              <a:gd name="connsiteY2" fmla="*/ 0 h 1979641"/>
              <a:gd name="connsiteX3" fmla="*/ 2868926 w 6885423"/>
              <a:gd name="connsiteY3" fmla="*/ 331595 h 1979641"/>
              <a:gd name="connsiteX4" fmla="*/ 6885423 w 6885423"/>
              <a:gd name="connsiteY4" fmla="*/ 331595 h 1979641"/>
              <a:gd name="connsiteX5" fmla="*/ 6885423 w 6885423"/>
              <a:gd name="connsiteY5" fmla="*/ 606269 h 1979641"/>
              <a:gd name="connsiteX6" fmla="*/ 6885423 w 6885423"/>
              <a:gd name="connsiteY6" fmla="*/ 606269 h 1979641"/>
              <a:gd name="connsiteX7" fmla="*/ 6885423 w 6885423"/>
              <a:gd name="connsiteY7" fmla="*/ 1018281 h 1979641"/>
              <a:gd name="connsiteX8" fmla="*/ 6885423 w 6885423"/>
              <a:gd name="connsiteY8" fmla="*/ 1979641 h 1979641"/>
              <a:gd name="connsiteX9" fmla="*/ 2868926 w 6885423"/>
              <a:gd name="connsiteY9" fmla="*/ 1979641 h 1979641"/>
              <a:gd name="connsiteX10" fmla="*/ 1147571 w 6885423"/>
              <a:gd name="connsiteY10" fmla="*/ 1979641 h 1979641"/>
              <a:gd name="connsiteX11" fmla="*/ 1147571 w 6885423"/>
              <a:gd name="connsiteY11" fmla="*/ 1979641 h 1979641"/>
              <a:gd name="connsiteX12" fmla="*/ 0 w 6885423"/>
              <a:gd name="connsiteY12" fmla="*/ 1979641 h 1979641"/>
              <a:gd name="connsiteX13" fmla="*/ 0 w 6885423"/>
              <a:gd name="connsiteY13" fmla="*/ 1018281 h 1979641"/>
              <a:gd name="connsiteX14" fmla="*/ 0 w 6885423"/>
              <a:gd name="connsiteY14" fmla="*/ 606269 h 1979641"/>
              <a:gd name="connsiteX15" fmla="*/ 0 w 6885423"/>
              <a:gd name="connsiteY15" fmla="*/ 606269 h 1979641"/>
              <a:gd name="connsiteX16" fmla="*/ 0 w 6885423"/>
              <a:gd name="connsiteY16" fmla="*/ 331595 h 19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5423" h="1979641">
                <a:moveTo>
                  <a:pt x="0" y="331595"/>
                </a:moveTo>
                <a:lnTo>
                  <a:pt x="2518378" y="327031"/>
                </a:lnTo>
                <a:lnTo>
                  <a:pt x="2785381" y="0"/>
                </a:lnTo>
                <a:lnTo>
                  <a:pt x="2868926" y="331595"/>
                </a:lnTo>
                <a:lnTo>
                  <a:pt x="6885423" y="331595"/>
                </a:lnTo>
                <a:lnTo>
                  <a:pt x="6885423" y="606269"/>
                </a:lnTo>
                <a:lnTo>
                  <a:pt x="6885423" y="606269"/>
                </a:lnTo>
                <a:lnTo>
                  <a:pt x="6885423" y="1018281"/>
                </a:lnTo>
                <a:lnTo>
                  <a:pt x="6885423" y="1979641"/>
                </a:lnTo>
                <a:lnTo>
                  <a:pt x="2868926" y="1979641"/>
                </a:lnTo>
                <a:lnTo>
                  <a:pt x="1147571" y="1979641"/>
                </a:lnTo>
                <a:lnTo>
                  <a:pt x="1147571" y="1979641"/>
                </a:lnTo>
                <a:lnTo>
                  <a:pt x="0" y="1979641"/>
                </a:lnTo>
                <a:lnTo>
                  <a:pt x="0" y="1018281"/>
                </a:lnTo>
                <a:lnTo>
                  <a:pt x="0" y="606269"/>
                </a:lnTo>
                <a:lnTo>
                  <a:pt x="0" y="606269"/>
                </a:lnTo>
                <a:lnTo>
                  <a:pt x="0" y="331595"/>
                </a:lnTo>
                <a:close/>
              </a:path>
            </a:pathLst>
          </a:custGeom>
          <a:solidFill>
            <a:srgbClr val="36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endParaRPr kumimoji="1"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「メールリンクでサインイン」を選択した場合は以下の手順で認証を行ってください。</a:t>
            </a:r>
            <a:endParaRPr kumimoji="1" lang="en-US" altLang="ja-JP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①メールアドレスを入力→メールを送信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②送付されたメールに記載のリンクを選択する（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時間以内）</a:t>
            </a:r>
            <a:endParaRPr kumimoji="1"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③該当のメールアドレスでアカウント登録が完了しました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AutoShape 2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AutoShape 4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AutoShape 6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AutoShape 8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6762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AutoShape 10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8286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AutoShape 12" descr="C:\Users\admin\Pictures\メールドメイン.png"/>
          <p:cNvSpPr>
            <a:spLocks noChangeAspect="1" noChangeArrowheads="1"/>
          </p:cNvSpPr>
          <p:nvPr/>
        </p:nvSpPr>
        <p:spPr bwMode="auto">
          <a:xfrm>
            <a:off x="9810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12776" y="8913178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2024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　</a:t>
            </a:r>
          </a:p>
        </p:txBody>
      </p:sp>
    </p:spTree>
    <p:extLst>
      <p:ext uri="{BB962C8B-B14F-4D97-AF65-F5344CB8AC3E}">
        <p14:creationId xmlns:p14="http://schemas.microsoft.com/office/powerpoint/2010/main" val="158332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Users\admin\Pictures\メールドメイ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4" y="4016333"/>
            <a:ext cx="1930727" cy="218754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8542" y="1835696"/>
            <a:ext cx="6875085" cy="504056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287" y="127695"/>
            <a:ext cx="6518096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92" y="1903027"/>
            <a:ext cx="6875085" cy="400099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092" y="650905"/>
            <a:ext cx="6823997" cy="3077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以下の手順で自宅・外出先などから</a:t>
            </a:r>
            <a:r>
              <a:rPr lang="en-US" altLang="ja-JP" sz="14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の電子書籍を読むことができます。</a:t>
            </a:r>
            <a:endParaRPr lang="en-US" altLang="ja-JP" sz="1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1169" y="8824060"/>
            <a:ext cx="1847151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●●大学図書館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36955" y="1117367"/>
            <a:ext cx="473742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/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5" y="8745278"/>
            <a:ext cx="1276141" cy="33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75382" y="2575145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59707" y="2527537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サイトへアクセス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85351" y="3093104"/>
            <a:ext cx="1997723" cy="815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のサイトにアクセス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7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・ご希望のログイン方法で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アカウントを作成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83714" y="2527537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シリアルコードの入力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531102" y="3093104"/>
            <a:ext cx="1613551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・シリアルコードを入力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67531" y="2527536"/>
            <a:ext cx="2064364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で電子書籍が読めます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2" y="3835826"/>
            <a:ext cx="1801475" cy="979427"/>
          </a:xfrm>
          <a:prstGeom prst="rect">
            <a:avLst/>
          </a:prstGeom>
          <a:noFill/>
          <a:ln w="9525">
            <a:solidFill>
              <a:srgbClr val="7FCC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直線コネクタ 57"/>
          <p:cNvCxnSpPr/>
          <p:nvPr/>
        </p:nvCxnSpPr>
        <p:spPr>
          <a:xfrm>
            <a:off x="4565223" y="2563569"/>
            <a:ext cx="0" cy="3587050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072656" y="120677"/>
            <a:ext cx="1584176" cy="515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シリアルコード認証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77748" y="1043608"/>
            <a:ext cx="86409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7573" y="4463810"/>
            <a:ext cx="1462007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91" y="3463623"/>
            <a:ext cx="1915606" cy="1604861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2505174" y="5159229"/>
            <a:ext cx="1944564" cy="8292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＊入力後</a:t>
            </a:r>
            <a:r>
              <a:rPr lang="en-US" altLang="ja-JP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30</a:t>
            </a:r>
            <a:r>
              <a:rPr lang="ja-JP" altLang="en-US" sz="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日間</a:t>
            </a: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は再入力不要。</a:t>
            </a:r>
            <a:endParaRPr lang="en-US" altLang="ja-JP" sz="9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初回入力から</a:t>
            </a:r>
            <a:r>
              <a:rPr lang="en-US" altLang="ja-JP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30</a:t>
            </a: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日経過すると　</a:t>
            </a:r>
            <a:endParaRPr lang="en-US" altLang="ja-JP" sz="9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新たにシリアルコードの入力　　</a:t>
            </a:r>
            <a:endParaRPr lang="en-US" altLang="ja-JP" sz="9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9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が求められます</a:t>
            </a:r>
            <a:endParaRPr lang="en-US" altLang="ja-JP" sz="9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644749" y="4211960"/>
            <a:ext cx="1410122" cy="25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887942" y="3193677"/>
            <a:ext cx="1613551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・キーワードや書名</a:t>
            </a:r>
            <a:r>
              <a:rPr lang="ja-JP" altLang="en-US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で検索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し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、読みたい本を見つけてください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14805" y="5110947"/>
            <a:ext cx="1944564" cy="8292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＊アプリ「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bReaderCloud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」をダウンロードし、よく読む本を「</a:t>
            </a: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My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本棚に登録」すると、より快適に読書することができます。詳しくは「アプリスタートガイド」をご覧ください。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871" y="6732240"/>
            <a:ext cx="4257394" cy="276989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アカウントは以下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4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通りの方法で作成できます！</a:t>
            </a:r>
            <a:endParaRPr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98461" y="8336827"/>
            <a:ext cx="142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Twitter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616607" y="8324565"/>
            <a:ext cx="142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Facebook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6635" y="8360063"/>
            <a:ext cx="1426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Google</a:t>
            </a:r>
            <a:endParaRPr kumimoji="1" lang="ja-JP" alt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08215" y="8229196"/>
            <a:ext cx="1941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・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任意のメールアドレス＆</a:t>
            </a:r>
            <a:endParaRPr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パスワード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283845" y="7092280"/>
            <a:ext cx="1665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吹き出し 2050"/>
          <p:cNvSpPr/>
          <p:nvPr/>
        </p:nvSpPr>
        <p:spPr>
          <a:xfrm>
            <a:off x="226644" y="6551578"/>
            <a:ext cx="6246331" cy="1305126"/>
          </a:xfrm>
          <a:custGeom>
            <a:avLst/>
            <a:gdLst>
              <a:gd name="connsiteX0" fmla="*/ 0 w 6885423"/>
              <a:gd name="connsiteY0" fmla="*/ 0 h 1648046"/>
              <a:gd name="connsiteX1" fmla="*/ 1147571 w 6885423"/>
              <a:gd name="connsiteY1" fmla="*/ 0 h 1648046"/>
              <a:gd name="connsiteX2" fmla="*/ 2444187 w 6885423"/>
              <a:gd name="connsiteY2" fmla="*/ -240565 h 1648046"/>
              <a:gd name="connsiteX3" fmla="*/ 2868926 w 6885423"/>
              <a:gd name="connsiteY3" fmla="*/ 0 h 1648046"/>
              <a:gd name="connsiteX4" fmla="*/ 6885423 w 6885423"/>
              <a:gd name="connsiteY4" fmla="*/ 0 h 1648046"/>
              <a:gd name="connsiteX5" fmla="*/ 6885423 w 6885423"/>
              <a:gd name="connsiteY5" fmla="*/ 274674 h 1648046"/>
              <a:gd name="connsiteX6" fmla="*/ 6885423 w 6885423"/>
              <a:gd name="connsiteY6" fmla="*/ 274674 h 1648046"/>
              <a:gd name="connsiteX7" fmla="*/ 6885423 w 6885423"/>
              <a:gd name="connsiteY7" fmla="*/ 686686 h 1648046"/>
              <a:gd name="connsiteX8" fmla="*/ 6885423 w 6885423"/>
              <a:gd name="connsiteY8" fmla="*/ 1648046 h 1648046"/>
              <a:gd name="connsiteX9" fmla="*/ 2868926 w 6885423"/>
              <a:gd name="connsiteY9" fmla="*/ 1648046 h 1648046"/>
              <a:gd name="connsiteX10" fmla="*/ 1147571 w 6885423"/>
              <a:gd name="connsiteY10" fmla="*/ 1648046 h 1648046"/>
              <a:gd name="connsiteX11" fmla="*/ 1147571 w 6885423"/>
              <a:gd name="connsiteY11" fmla="*/ 1648046 h 1648046"/>
              <a:gd name="connsiteX12" fmla="*/ 0 w 6885423"/>
              <a:gd name="connsiteY12" fmla="*/ 1648046 h 1648046"/>
              <a:gd name="connsiteX13" fmla="*/ 0 w 6885423"/>
              <a:gd name="connsiteY13" fmla="*/ 686686 h 1648046"/>
              <a:gd name="connsiteX14" fmla="*/ 0 w 6885423"/>
              <a:gd name="connsiteY14" fmla="*/ 274674 h 1648046"/>
              <a:gd name="connsiteX15" fmla="*/ 0 w 6885423"/>
              <a:gd name="connsiteY15" fmla="*/ 274674 h 1648046"/>
              <a:gd name="connsiteX16" fmla="*/ 0 w 6885423"/>
              <a:gd name="connsiteY16" fmla="*/ 0 h 1648046"/>
              <a:gd name="connsiteX0" fmla="*/ 0 w 6885423"/>
              <a:gd name="connsiteY0" fmla="*/ 240565 h 1888611"/>
              <a:gd name="connsiteX1" fmla="*/ 2497906 w 6885423"/>
              <a:gd name="connsiteY1" fmla="*/ 229932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240565 h 1888611"/>
              <a:gd name="connsiteX1" fmla="*/ 2518378 w 6885423"/>
              <a:gd name="connsiteY1" fmla="*/ 236001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331595 h 1979641"/>
              <a:gd name="connsiteX1" fmla="*/ 2518378 w 6885423"/>
              <a:gd name="connsiteY1" fmla="*/ 327031 h 1979641"/>
              <a:gd name="connsiteX2" fmla="*/ 2785381 w 6885423"/>
              <a:gd name="connsiteY2" fmla="*/ 0 h 1979641"/>
              <a:gd name="connsiteX3" fmla="*/ 2868926 w 6885423"/>
              <a:gd name="connsiteY3" fmla="*/ 331595 h 1979641"/>
              <a:gd name="connsiteX4" fmla="*/ 6885423 w 6885423"/>
              <a:gd name="connsiteY4" fmla="*/ 331595 h 1979641"/>
              <a:gd name="connsiteX5" fmla="*/ 6885423 w 6885423"/>
              <a:gd name="connsiteY5" fmla="*/ 606269 h 1979641"/>
              <a:gd name="connsiteX6" fmla="*/ 6885423 w 6885423"/>
              <a:gd name="connsiteY6" fmla="*/ 606269 h 1979641"/>
              <a:gd name="connsiteX7" fmla="*/ 6885423 w 6885423"/>
              <a:gd name="connsiteY7" fmla="*/ 1018281 h 1979641"/>
              <a:gd name="connsiteX8" fmla="*/ 6885423 w 6885423"/>
              <a:gd name="connsiteY8" fmla="*/ 1979641 h 1979641"/>
              <a:gd name="connsiteX9" fmla="*/ 2868926 w 6885423"/>
              <a:gd name="connsiteY9" fmla="*/ 1979641 h 1979641"/>
              <a:gd name="connsiteX10" fmla="*/ 1147571 w 6885423"/>
              <a:gd name="connsiteY10" fmla="*/ 1979641 h 1979641"/>
              <a:gd name="connsiteX11" fmla="*/ 1147571 w 6885423"/>
              <a:gd name="connsiteY11" fmla="*/ 1979641 h 1979641"/>
              <a:gd name="connsiteX12" fmla="*/ 0 w 6885423"/>
              <a:gd name="connsiteY12" fmla="*/ 1979641 h 1979641"/>
              <a:gd name="connsiteX13" fmla="*/ 0 w 6885423"/>
              <a:gd name="connsiteY13" fmla="*/ 1018281 h 1979641"/>
              <a:gd name="connsiteX14" fmla="*/ 0 w 6885423"/>
              <a:gd name="connsiteY14" fmla="*/ 606269 h 1979641"/>
              <a:gd name="connsiteX15" fmla="*/ 0 w 6885423"/>
              <a:gd name="connsiteY15" fmla="*/ 606269 h 1979641"/>
              <a:gd name="connsiteX16" fmla="*/ 0 w 6885423"/>
              <a:gd name="connsiteY16" fmla="*/ 331595 h 19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5423" h="1979641">
                <a:moveTo>
                  <a:pt x="0" y="331595"/>
                </a:moveTo>
                <a:lnTo>
                  <a:pt x="2518378" y="327031"/>
                </a:lnTo>
                <a:lnTo>
                  <a:pt x="2785381" y="0"/>
                </a:lnTo>
                <a:lnTo>
                  <a:pt x="2868926" y="331595"/>
                </a:lnTo>
                <a:lnTo>
                  <a:pt x="6885423" y="331595"/>
                </a:lnTo>
                <a:lnTo>
                  <a:pt x="6885423" y="606269"/>
                </a:lnTo>
                <a:lnTo>
                  <a:pt x="6885423" y="606269"/>
                </a:lnTo>
                <a:lnTo>
                  <a:pt x="6885423" y="1018281"/>
                </a:lnTo>
                <a:lnTo>
                  <a:pt x="6885423" y="1979641"/>
                </a:lnTo>
                <a:lnTo>
                  <a:pt x="2868926" y="1979641"/>
                </a:lnTo>
                <a:lnTo>
                  <a:pt x="1147571" y="1979641"/>
                </a:lnTo>
                <a:lnTo>
                  <a:pt x="1147571" y="1979641"/>
                </a:lnTo>
                <a:lnTo>
                  <a:pt x="0" y="1979641"/>
                </a:lnTo>
                <a:lnTo>
                  <a:pt x="0" y="1018281"/>
                </a:lnTo>
                <a:lnTo>
                  <a:pt x="0" y="606269"/>
                </a:lnTo>
                <a:lnTo>
                  <a:pt x="0" y="606269"/>
                </a:lnTo>
                <a:lnTo>
                  <a:pt x="0" y="331595"/>
                </a:lnTo>
                <a:close/>
              </a:path>
            </a:pathLst>
          </a:custGeom>
          <a:solidFill>
            <a:srgbClr val="36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endParaRPr kumimoji="1"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「メールリンクでサインイン」を選択した場合は以下の手順で認証を行ってください。</a:t>
            </a:r>
            <a:endParaRPr kumimoji="1" lang="en-US" altLang="ja-JP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①メールアドレスを入力→メールを送信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②送付されたメールに記載のリンクを選択する（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時間以内）</a:t>
            </a:r>
            <a:endParaRPr kumimoji="1"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③ステップ②の画面に遷移するため、シリアルコードを入力してください。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異なるブラウザ、端末で</a:t>
            </a:r>
            <a:r>
              <a:rPr lang="en-US" altLang="ja-JP" sz="1200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KinoDen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を利用したい場合は再度、上記①～③を行ってください。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12776" y="8913178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2024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　</a:t>
            </a:r>
          </a:p>
        </p:txBody>
      </p:sp>
    </p:spTree>
    <p:extLst>
      <p:ext uri="{BB962C8B-B14F-4D97-AF65-F5344CB8AC3E}">
        <p14:creationId xmlns:p14="http://schemas.microsoft.com/office/powerpoint/2010/main" val="357418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8542" y="2155689"/>
            <a:ext cx="6875085" cy="521351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559" y="127695"/>
            <a:ext cx="6518096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8543" y="2252885"/>
            <a:ext cx="6875085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560" y="765319"/>
            <a:ext cx="6823997" cy="3077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以下の手順で自宅・外出先などから</a:t>
            </a:r>
            <a:r>
              <a:rPr lang="en-US" altLang="ja-JP" sz="14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の電子書籍を読むことができます。</a:t>
            </a:r>
            <a:endParaRPr lang="en-US" altLang="ja-JP" sz="1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1169" y="8824060"/>
            <a:ext cx="1847151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●●大学図書館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356" y="1259632"/>
            <a:ext cx="473742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/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" y="8561554"/>
            <a:ext cx="1973085" cy="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62756" y="2827352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081" y="2792917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サイトへアクセス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1088" y="2792917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アカウントの作成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526747" y="3441218"/>
            <a:ext cx="1847963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・学認の</a:t>
            </a: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ID</a:t>
            </a:r>
            <a:r>
              <a:rPr lang="ja-JP" altLang="en-US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、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パスワードを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入力　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59954" y="2792917"/>
            <a:ext cx="2107378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で電子書籍が読めます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99" y="4345179"/>
            <a:ext cx="2001688" cy="1088279"/>
          </a:xfrm>
          <a:prstGeom prst="rect">
            <a:avLst/>
          </a:prstGeom>
          <a:noFill/>
          <a:ln w="9525">
            <a:solidFill>
              <a:srgbClr val="7FCC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53" name="直線コネクタ 2052"/>
          <p:cNvCxnSpPr/>
          <p:nvPr/>
        </p:nvCxnSpPr>
        <p:spPr>
          <a:xfrm>
            <a:off x="562238" y="7317339"/>
            <a:ext cx="22800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552597" y="2827352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221956" y="84927"/>
            <a:ext cx="1584176" cy="565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学認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のみ</a:t>
            </a:r>
            <a:endParaRPr kumimoji="1" lang="ja-JP" altLang="en-US" sz="12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20543" y="1185873"/>
            <a:ext cx="86409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31393" y="3494011"/>
            <a:ext cx="1847963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サイトへ</a:t>
            </a:r>
            <a:r>
              <a:rPr lang="ja-JP" altLang="en-US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アクセス</a:t>
            </a:r>
            <a:endParaRPr lang="en-US" altLang="ja-JP" sz="10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（学内ネットワークに接続されていない状態で</a:t>
            </a:r>
            <a:r>
              <a:rPr lang="en-US" altLang="ja-JP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OK</a:t>
            </a:r>
            <a:r>
              <a:rPr lang="ja-JP" altLang="en-US" sz="10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）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・「学認でログイン」を選択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32" y="4373981"/>
            <a:ext cx="1673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4813132" y="3429927"/>
            <a:ext cx="1613551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・キーワードや書名で検索し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、読みたい本を見つけてください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83845" y="7092280"/>
            <a:ext cx="1665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グラフィカル ユーザー インターフェイス, アプリケーション, Web サイト&#10;&#10;自動的に生成された説明">
            <a:extLst>
              <a:ext uri="{FF2B5EF4-FFF2-40B4-BE49-F238E27FC236}">
                <a16:creationId xmlns="" xmlns:a16="http://schemas.microsoft.com/office/drawing/2014/main" id="{73FCDE6F-2845-39DA-8012-44E036846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" y="4561132"/>
            <a:ext cx="2063773" cy="1744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506996" y="4163797"/>
            <a:ext cx="1981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大学シングルサインオンシステム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53434" y="4107789"/>
            <a:ext cx="1921276" cy="136815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30" y="5106566"/>
            <a:ext cx="1118240" cy="24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092523" y="5674001"/>
            <a:ext cx="13420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画面はイメージです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四角形吹き出し 2050"/>
          <p:cNvSpPr/>
          <p:nvPr/>
        </p:nvSpPr>
        <p:spPr>
          <a:xfrm>
            <a:off x="81684" y="6237219"/>
            <a:ext cx="6632801" cy="2160240"/>
          </a:xfrm>
          <a:custGeom>
            <a:avLst/>
            <a:gdLst>
              <a:gd name="connsiteX0" fmla="*/ 0 w 6885423"/>
              <a:gd name="connsiteY0" fmla="*/ 0 h 1648046"/>
              <a:gd name="connsiteX1" fmla="*/ 1147571 w 6885423"/>
              <a:gd name="connsiteY1" fmla="*/ 0 h 1648046"/>
              <a:gd name="connsiteX2" fmla="*/ 2444187 w 6885423"/>
              <a:gd name="connsiteY2" fmla="*/ -240565 h 1648046"/>
              <a:gd name="connsiteX3" fmla="*/ 2868926 w 6885423"/>
              <a:gd name="connsiteY3" fmla="*/ 0 h 1648046"/>
              <a:gd name="connsiteX4" fmla="*/ 6885423 w 6885423"/>
              <a:gd name="connsiteY4" fmla="*/ 0 h 1648046"/>
              <a:gd name="connsiteX5" fmla="*/ 6885423 w 6885423"/>
              <a:gd name="connsiteY5" fmla="*/ 274674 h 1648046"/>
              <a:gd name="connsiteX6" fmla="*/ 6885423 w 6885423"/>
              <a:gd name="connsiteY6" fmla="*/ 274674 h 1648046"/>
              <a:gd name="connsiteX7" fmla="*/ 6885423 w 6885423"/>
              <a:gd name="connsiteY7" fmla="*/ 686686 h 1648046"/>
              <a:gd name="connsiteX8" fmla="*/ 6885423 w 6885423"/>
              <a:gd name="connsiteY8" fmla="*/ 1648046 h 1648046"/>
              <a:gd name="connsiteX9" fmla="*/ 2868926 w 6885423"/>
              <a:gd name="connsiteY9" fmla="*/ 1648046 h 1648046"/>
              <a:gd name="connsiteX10" fmla="*/ 1147571 w 6885423"/>
              <a:gd name="connsiteY10" fmla="*/ 1648046 h 1648046"/>
              <a:gd name="connsiteX11" fmla="*/ 1147571 w 6885423"/>
              <a:gd name="connsiteY11" fmla="*/ 1648046 h 1648046"/>
              <a:gd name="connsiteX12" fmla="*/ 0 w 6885423"/>
              <a:gd name="connsiteY12" fmla="*/ 1648046 h 1648046"/>
              <a:gd name="connsiteX13" fmla="*/ 0 w 6885423"/>
              <a:gd name="connsiteY13" fmla="*/ 686686 h 1648046"/>
              <a:gd name="connsiteX14" fmla="*/ 0 w 6885423"/>
              <a:gd name="connsiteY14" fmla="*/ 274674 h 1648046"/>
              <a:gd name="connsiteX15" fmla="*/ 0 w 6885423"/>
              <a:gd name="connsiteY15" fmla="*/ 274674 h 1648046"/>
              <a:gd name="connsiteX16" fmla="*/ 0 w 6885423"/>
              <a:gd name="connsiteY16" fmla="*/ 0 h 1648046"/>
              <a:gd name="connsiteX0" fmla="*/ 0 w 6885423"/>
              <a:gd name="connsiteY0" fmla="*/ 240565 h 1888611"/>
              <a:gd name="connsiteX1" fmla="*/ 2497906 w 6885423"/>
              <a:gd name="connsiteY1" fmla="*/ 229932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240565 h 1888611"/>
              <a:gd name="connsiteX1" fmla="*/ 2518378 w 6885423"/>
              <a:gd name="connsiteY1" fmla="*/ 236001 h 1888611"/>
              <a:gd name="connsiteX2" fmla="*/ 2444187 w 6885423"/>
              <a:gd name="connsiteY2" fmla="*/ 0 h 1888611"/>
              <a:gd name="connsiteX3" fmla="*/ 2868926 w 6885423"/>
              <a:gd name="connsiteY3" fmla="*/ 240565 h 1888611"/>
              <a:gd name="connsiteX4" fmla="*/ 6885423 w 6885423"/>
              <a:gd name="connsiteY4" fmla="*/ 240565 h 1888611"/>
              <a:gd name="connsiteX5" fmla="*/ 6885423 w 6885423"/>
              <a:gd name="connsiteY5" fmla="*/ 515239 h 1888611"/>
              <a:gd name="connsiteX6" fmla="*/ 6885423 w 6885423"/>
              <a:gd name="connsiteY6" fmla="*/ 515239 h 1888611"/>
              <a:gd name="connsiteX7" fmla="*/ 6885423 w 6885423"/>
              <a:gd name="connsiteY7" fmla="*/ 927251 h 1888611"/>
              <a:gd name="connsiteX8" fmla="*/ 6885423 w 6885423"/>
              <a:gd name="connsiteY8" fmla="*/ 1888611 h 1888611"/>
              <a:gd name="connsiteX9" fmla="*/ 2868926 w 6885423"/>
              <a:gd name="connsiteY9" fmla="*/ 1888611 h 1888611"/>
              <a:gd name="connsiteX10" fmla="*/ 1147571 w 6885423"/>
              <a:gd name="connsiteY10" fmla="*/ 1888611 h 1888611"/>
              <a:gd name="connsiteX11" fmla="*/ 1147571 w 6885423"/>
              <a:gd name="connsiteY11" fmla="*/ 1888611 h 1888611"/>
              <a:gd name="connsiteX12" fmla="*/ 0 w 6885423"/>
              <a:gd name="connsiteY12" fmla="*/ 1888611 h 1888611"/>
              <a:gd name="connsiteX13" fmla="*/ 0 w 6885423"/>
              <a:gd name="connsiteY13" fmla="*/ 927251 h 1888611"/>
              <a:gd name="connsiteX14" fmla="*/ 0 w 6885423"/>
              <a:gd name="connsiteY14" fmla="*/ 515239 h 1888611"/>
              <a:gd name="connsiteX15" fmla="*/ 0 w 6885423"/>
              <a:gd name="connsiteY15" fmla="*/ 515239 h 1888611"/>
              <a:gd name="connsiteX16" fmla="*/ 0 w 6885423"/>
              <a:gd name="connsiteY16" fmla="*/ 240565 h 1888611"/>
              <a:gd name="connsiteX0" fmla="*/ 0 w 6885423"/>
              <a:gd name="connsiteY0" fmla="*/ 331595 h 1979641"/>
              <a:gd name="connsiteX1" fmla="*/ 2518378 w 6885423"/>
              <a:gd name="connsiteY1" fmla="*/ 327031 h 1979641"/>
              <a:gd name="connsiteX2" fmla="*/ 2785381 w 6885423"/>
              <a:gd name="connsiteY2" fmla="*/ 0 h 1979641"/>
              <a:gd name="connsiteX3" fmla="*/ 2868926 w 6885423"/>
              <a:gd name="connsiteY3" fmla="*/ 331595 h 1979641"/>
              <a:gd name="connsiteX4" fmla="*/ 6885423 w 6885423"/>
              <a:gd name="connsiteY4" fmla="*/ 331595 h 1979641"/>
              <a:gd name="connsiteX5" fmla="*/ 6885423 w 6885423"/>
              <a:gd name="connsiteY5" fmla="*/ 606269 h 1979641"/>
              <a:gd name="connsiteX6" fmla="*/ 6885423 w 6885423"/>
              <a:gd name="connsiteY6" fmla="*/ 606269 h 1979641"/>
              <a:gd name="connsiteX7" fmla="*/ 6885423 w 6885423"/>
              <a:gd name="connsiteY7" fmla="*/ 1018281 h 1979641"/>
              <a:gd name="connsiteX8" fmla="*/ 6885423 w 6885423"/>
              <a:gd name="connsiteY8" fmla="*/ 1979641 h 1979641"/>
              <a:gd name="connsiteX9" fmla="*/ 2868926 w 6885423"/>
              <a:gd name="connsiteY9" fmla="*/ 1979641 h 1979641"/>
              <a:gd name="connsiteX10" fmla="*/ 1147571 w 6885423"/>
              <a:gd name="connsiteY10" fmla="*/ 1979641 h 1979641"/>
              <a:gd name="connsiteX11" fmla="*/ 1147571 w 6885423"/>
              <a:gd name="connsiteY11" fmla="*/ 1979641 h 1979641"/>
              <a:gd name="connsiteX12" fmla="*/ 0 w 6885423"/>
              <a:gd name="connsiteY12" fmla="*/ 1979641 h 1979641"/>
              <a:gd name="connsiteX13" fmla="*/ 0 w 6885423"/>
              <a:gd name="connsiteY13" fmla="*/ 1018281 h 1979641"/>
              <a:gd name="connsiteX14" fmla="*/ 0 w 6885423"/>
              <a:gd name="connsiteY14" fmla="*/ 606269 h 1979641"/>
              <a:gd name="connsiteX15" fmla="*/ 0 w 6885423"/>
              <a:gd name="connsiteY15" fmla="*/ 606269 h 1979641"/>
              <a:gd name="connsiteX16" fmla="*/ 0 w 6885423"/>
              <a:gd name="connsiteY16" fmla="*/ 331595 h 19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85423" h="1979641">
                <a:moveTo>
                  <a:pt x="0" y="331595"/>
                </a:moveTo>
                <a:lnTo>
                  <a:pt x="2518378" y="327031"/>
                </a:lnTo>
                <a:lnTo>
                  <a:pt x="2785381" y="0"/>
                </a:lnTo>
                <a:lnTo>
                  <a:pt x="2868926" y="331595"/>
                </a:lnTo>
                <a:lnTo>
                  <a:pt x="6885423" y="331595"/>
                </a:lnTo>
                <a:lnTo>
                  <a:pt x="6885423" y="606269"/>
                </a:lnTo>
                <a:lnTo>
                  <a:pt x="6885423" y="606269"/>
                </a:lnTo>
                <a:lnTo>
                  <a:pt x="6885423" y="1018281"/>
                </a:lnTo>
                <a:lnTo>
                  <a:pt x="6885423" y="1979641"/>
                </a:lnTo>
                <a:lnTo>
                  <a:pt x="2868926" y="1979641"/>
                </a:lnTo>
                <a:lnTo>
                  <a:pt x="1147571" y="1979641"/>
                </a:lnTo>
                <a:lnTo>
                  <a:pt x="1147571" y="1979641"/>
                </a:lnTo>
                <a:lnTo>
                  <a:pt x="0" y="1979641"/>
                </a:lnTo>
                <a:lnTo>
                  <a:pt x="0" y="1018281"/>
                </a:lnTo>
                <a:lnTo>
                  <a:pt x="0" y="606269"/>
                </a:lnTo>
                <a:lnTo>
                  <a:pt x="0" y="606269"/>
                </a:lnTo>
                <a:lnTo>
                  <a:pt x="0" y="331595"/>
                </a:lnTo>
                <a:close/>
              </a:path>
            </a:pathLst>
          </a:custGeom>
          <a:solidFill>
            <a:srgbClr val="364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学認でサインインしている場合、「</a:t>
            </a:r>
            <a:r>
              <a:rPr lang="en-US" altLang="ja-JP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本棚に登録」ボタンが表示されず、コンテンツをアプリに登録することが出来ません。</a:t>
            </a:r>
            <a:r>
              <a:rPr lang="en-US" altLang="ja-JP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本棚にコンテンツを登録し、アプリで本を読みたい場合は以下の手順を行ってください。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①学内ネットワークに接続している状態で</a:t>
            </a:r>
            <a:r>
              <a:rPr lang="en-US" altLang="ja-JP" sz="1200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KinoDen</a:t>
            </a:r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にアクセス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②画面右上の本のマークを選択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③ご希望の方法でアカウントを作成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④端末にアプリをダウンロード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→③で作成したアカウントでサインイン</a:t>
            </a:r>
            <a:endParaRPr lang="en-US" altLang="ja-JP" sz="1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Picture 3" descr="C:\Users\admin\Pictures\メールドメイ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01" y="7317339"/>
            <a:ext cx="1230789" cy="1394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図 39" descr="テキスト が含まれている画像&#10;&#10;自動的に生成された説明">
            <a:extLst>
              <a:ext uri="{FF2B5EF4-FFF2-40B4-BE49-F238E27FC236}">
                <a16:creationId xmlns="" xmlns:a16="http://schemas.microsoft.com/office/drawing/2014/main" id="{960D960C-01D7-61A6-5C0A-B204A836B6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74" y="7556700"/>
            <a:ext cx="1244666" cy="91578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1" name="Picture 4" descr="N:\10部署専用\05ICT営業本部\01電子書籍営業部\04KinoDen\007ロゴ・パンフ・ポスター\ロゴ\breader-android.png">
            <a:extLst>
              <a:ext uri="{FF2B5EF4-FFF2-40B4-BE49-F238E27FC236}">
                <a16:creationId xmlns:a16="http://schemas.microsoft.com/office/drawing/2014/main" xmlns="" id="{E8BBA135-F37A-5420-957F-5D68166F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07" y="7663128"/>
            <a:ext cx="898832" cy="89883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1412776" y="8913178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2024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900" dirty="0" smtClean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作成　</a:t>
            </a:r>
          </a:p>
        </p:txBody>
      </p:sp>
    </p:spTree>
    <p:extLst>
      <p:ext uri="{BB962C8B-B14F-4D97-AF65-F5344CB8AC3E}">
        <p14:creationId xmlns:p14="http://schemas.microsoft.com/office/powerpoint/2010/main" val="345041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119721"/>
            <a:ext cx="6875085" cy="521351"/>
          </a:xfrm>
          <a:prstGeom prst="rect">
            <a:avLst/>
          </a:prstGeom>
          <a:solidFill>
            <a:srgbClr val="7F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spcCol="0"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287" y="127695"/>
            <a:ext cx="6518096" cy="52321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itchFamily="50" charset="-128"/>
              </a:rPr>
              <a:t>▶▶学外から電子書籍を読む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57691" y="8870226"/>
            <a:ext cx="3644488" cy="2308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altLang="ja-JP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©KINOKUNIYA COMPANY LTD</a:t>
            </a:r>
            <a:r>
              <a:rPr lang="ja-JP" altLang="en-US" sz="900" dirty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月作成　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18093" y="2190304"/>
            <a:ext cx="6875085" cy="369322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学外から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利用する３ステップ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546" y="759532"/>
            <a:ext cx="6823997" cy="3077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以下の手順で自宅・外出先などから</a:t>
            </a:r>
            <a:r>
              <a:rPr lang="en-US" altLang="ja-JP" sz="14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の電子書籍を読むことができます。</a:t>
            </a:r>
            <a:endParaRPr lang="en-US" altLang="ja-JP" sz="1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1169" y="8824060"/>
            <a:ext cx="1847151" cy="27699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●●大学図書館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95525" y="1261383"/>
            <a:ext cx="4737428" cy="646321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●●大学　</a:t>
            </a:r>
            <a:r>
              <a:rPr lang="en-US" altLang="ja-JP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endParaRPr lang="en-US" altLang="ja-JP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endParaRPr lang="en-US" altLang="ja-JP" sz="4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https://kinoden.kinokuniya.co.jp/</a:t>
            </a:r>
            <a:r>
              <a:rPr lang="ja-JP" altLang="en-US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●●●</a:t>
            </a:r>
            <a:r>
              <a:rPr lang="en-US" altLang="ja-JP" sz="1400" u="sng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/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5" y="8604448"/>
            <a:ext cx="1810370" cy="47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2262756" y="2770203"/>
            <a:ext cx="0" cy="3616856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7081" y="2735768"/>
            <a:ext cx="1858915" cy="651416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ステップ①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100" b="1" dirty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マイライブラリ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に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アクセス→ログイン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5879" y="3496014"/>
            <a:ext cx="1997723" cy="578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・図書館の</a:t>
            </a:r>
            <a:r>
              <a:rPr lang="ja-JP" altLang="en-US" sz="1000" dirty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マイライブラリ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に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アクセスし、ログインします。</a:t>
            </a:r>
            <a:endParaRPr lang="en-US" altLang="ja-JP" sz="1000" dirty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71088" y="2735768"/>
            <a:ext cx="1858915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ステップ②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への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リンクを選択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463521" y="3384069"/>
            <a:ext cx="1613551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KinoDen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のリンクを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　選択します。</a:t>
            </a:r>
            <a:endParaRPr lang="en-US" altLang="ja-JP" sz="10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54905" y="2735767"/>
            <a:ext cx="2064364" cy="515209"/>
          </a:xfrm>
          <a:prstGeom prst="roundRect">
            <a:avLst/>
          </a:prstGeom>
          <a:solidFill>
            <a:srgbClr val="7FCCD8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ステップ③</a:t>
            </a:r>
            <a:endParaRPr lang="en-US" altLang="ja-JP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pPr algn="ctr"/>
            <a:r>
              <a:rPr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で電子書籍が読めます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16" y="4044057"/>
            <a:ext cx="1801475" cy="979427"/>
          </a:xfrm>
          <a:prstGeom prst="rect">
            <a:avLst/>
          </a:prstGeom>
          <a:noFill/>
          <a:ln w="9525">
            <a:solidFill>
              <a:srgbClr val="7FCC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直線コネクタ 57"/>
          <p:cNvCxnSpPr/>
          <p:nvPr/>
        </p:nvCxnSpPr>
        <p:spPr>
          <a:xfrm>
            <a:off x="4552597" y="2771800"/>
            <a:ext cx="0" cy="3587050"/>
          </a:xfrm>
          <a:prstGeom prst="line">
            <a:avLst/>
          </a:prstGeom>
          <a:ln w="76200">
            <a:solidFill>
              <a:srgbClr val="7FCCD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072656" y="120677"/>
            <a:ext cx="1584176" cy="51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リファラ認証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36712" y="1187624"/>
            <a:ext cx="864096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QR</a:t>
            </a:r>
            <a:endParaRPr kumimoji="1" lang="ja-JP" altLang="en-US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875316" y="3401908"/>
            <a:ext cx="1613551" cy="4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・キーワードや書名で検索し</a:t>
            </a:r>
            <a:r>
              <a:rPr lang="ja-JP" altLang="en-US" sz="10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、読みたい本を見つけてください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802179" y="5319178"/>
            <a:ext cx="1944564" cy="8292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83" tIns="40083" rIns="40083" bIns="40083" numCol="1" spcCol="1113" anchor="t" anchorCtr="0">
            <a:noAutofit/>
          </a:bodyPr>
          <a:lstStyle/>
          <a:p>
            <a:pPr defTabSz="4676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＊アプリ「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bReaderCloud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」をダウンロードし、よく読む本を「</a:t>
            </a: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My</a:t>
            </a:r>
            <a:r>
              <a:rPr lang="ja-JP" altLang="en-US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Medium" panose="020B0402020203020207" pitchFamily="50" charset="-128"/>
              </a:rPr>
              <a:t>本棚に登録」すると、より快適に読書することができます。詳しくは「アプリスタートガイド」をご覧ください。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-1571624" y="2119720"/>
            <a:ext cx="1368152" cy="1282187"/>
          </a:xfrm>
          <a:prstGeom prst="wedgeRectCallout">
            <a:avLst>
              <a:gd name="adj1" fmla="val 61782"/>
              <a:gd name="adj2" fmla="val 8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ピンク字部分は、</a:t>
            </a:r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図書館様のリファラ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設定先に応じて変更ください（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LMS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内、学内ポータル内等）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210871" y="4112210"/>
            <a:ext cx="1584176" cy="1788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リファラ</a:t>
            </a:r>
            <a:r>
              <a:rPr kumimoji="1"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URL</a:t>
            </a:r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設定先システム（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マイライブラリ、</a:t>
            </a:r>
            <a:r>
              <a:rPr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LMS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等）のキャプチャ</a:t>
            </a:r>
            <a:endParaRPr kumimoji="1" lang="en-US" altLang="ja-JP" sz="12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608457" y="4074914"/>
            <a:ext cx="1584176" cy="1788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リファラ</a:t>
            </a:r>
            <a:r>
              <a:rPr kumimoji="1"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URL</a:t>
            </a:r>
            <a:r>
              <a:rPr kumimoji="1"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設定先システム（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マイライブラリ、</a:t>
            </a:r>
            <a:r>
              <a:rPr lang="en-US" altLang="ja-JP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LMS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等）内</a:t>
            </a:r>
            <a:r>
              <a:rPr lang="en-US" altLang="ja-JP" sz="1200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KinoDen</a:t>
            </a:r>
            <a:r>
              <a:rPr lang="ja-JP" altLang="en-US" sz="12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リンクが貼ってある画面のキャプチャ</a:t>
            </a:r>
            <a:endParaRPr kumimoji="1" lang="en-US" altLang="ja-JP" sz="12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52" name="四角形吹き出し 51"/>
          <p:cNvSpPr/>
          <p:nvPr/>
        </p:nvSpPr>
        <p:spPr>
          <a:xfrm>
            <a:off x="312884" y="6588224"/>
            <a:ext cx="6343948" cy="1606272"/>
          </a:xfrm>
          <a:prstGeom prst="wedgeRectCallout">
            <a:avLst>
              <a:gd name="adj1" fmla="val 31363"/>
              <a:gd name="adj2" fmla="val -5018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図書館様自由記入欄</a:t>
            </a:r>
            <a:endParaRPr kumimoji="1"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endParaRPr kumimoji="1"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＊購入済の書影を貼り読めるコンテンツの一例を表示する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＊リクエストのルールを記入する　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　　　　　　　　　　　　　　　　　　　　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  <a:p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源柔ゴシック Bold" panose="020B0602020203020207" pitchFamily="50" charset="-128"/>
              </a:rPr>
              <a:t>　　　　　　　　　　　　　　　　　　　等にご利用くださいませ。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源柔ゴシック Bold" panose="020B0602020203020207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427968" y="6876256"/>
            <a:ext cx="166563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95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f47499-7696-47ba-bc43-817411a723f8">
      <Terms xmlns="http://schemas.microsoft.com/office/infopath/2007/PartnerControls"/>
    </lcf76f155ced4ddcb4097134ff3c332f>
    <TaxCatchAll xmlns="ac7b0b2c-9346-494c-b544-35ef119734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5BC1A1F00BC84289EFCB87AA049199" ma:contentTypeVersion="16" ma:contentTypeDescription="新しいドキュメントを作成します。" ma:contentTypeScope="" ma:versionID="0836d1270d67bf3197ea3b1e095b049a">
  <xsd:schema xmlns:xsd="http://www.w3.org/2001/XMLSchema" xmlns:xs="http://www.w3.org/2001/XMLSchema" xmlns:p="http://schemas.microsoft.com/office/2006/metadata/properties" xmlns:ns2="98f47499-7696-47ba-bc43-817411a723f8" xmlns:ns3="ac7b0b2c-9346-494c-b544-35ef119734c1" targetNamespace="http://schemas.microsoft.com/office/2006/metadata/properties" ma:root="true" ma:fieldsID="8af5c569424e992afb18b94bca1e68eb" ns2:_="" ns3:_="">
    <xsd:import namespace="98f47499-7696-47ba-bc43-817411a723f8"/>
    <xsd:import namespace="ac7b0b2c-9346-494c-b544-35ef11973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47499-7696-47ba-bc43-817411a72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357eb41-599d-489e-9563-8ac08e42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b0b2c-9346-494c-b544-35ef119734c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ff092f6-d31c-4f2c-8573-cc9246591a56}" ma:internalName="TaxCatchAll" ma:showField="CatchAllData" ma:web="ac7b0b2c-9346-494c-b544-35ef11973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F9CF6-7DDF-47D2-B12B-7D1008182DEA}">
  <ds:schemaRefs>
    <ds:schemaRef ds:uri="http://schemas.microsoft.com/office/2006/metadata/properties"/>
    <ds:schemaRef ds:uri="http://schemas.microsoft.com/office/2006/documentManagement/types"/>
    <ds:schemaRef ds:uri="ac7b0b2c-9346-494c-b544-35ef119734c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8f47499-7696-47ba-bc43-817411a723f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FF32DB-CA04-4A66-9B67-1A65FF7B5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2B701-E329-47C6-A9E7-C331D54AF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f47499-7696-47ba-bc43-817411a723f8"/>
    <ds:schemaRef ds:uri="ac7b0b2c-9346-494c-b544-35ef11973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949</Words>
  <Application>Microsoft Office PowerPoint</Application>
  <PresentationFormat>画面に合わせる (4:3)</PresentationFormat>
  <Paragraphs>241</Paragraphs>
  <Slides>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 Customer</dc:creator>
  <cp:lastModifiedBy>Windows User</cp:lastModifiedBy>
  <cp:revision>124</cp:revision>
  <cp:lastPrinted>2019-03-25T06:53:10Z</cp:lastPrinted>
  <dcterms:created xsi:type="dcterms:W3CDTF">2018-11-30T10:29:13Z</dcterms:created>
  <dcterms:modified xsi:type="dcterms:W3CDTF">2025-07-31T02:35:12Z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0x010100DA5BC1A1F00BC84289EFCB87AA049199</vt:lpwstr>
  </property>
</Properties>
</file>