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66" r:id="rId5"/>
    <p:sldId id="257" r:id="rId6"/>
    <p:sldId id="263" r:id="rId7"/>
    <p:sldId id="259" r:id="rId8"/>
    <p:sldId id="265" r:id="rId9"/>
    <p:sldId id="258" r:id="rId10"/>
    <p:sldId id="264" r:id="rId11"/>
    <p:sldId id="267"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964"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801F1D-A3BF-469A-9B8C-29FAB3CB2F1A}" type="datetimeFigureOut">
              <a:rPr kumimoji="1" lang="ja-JP" altLang="en-US" smtClean="0"/>
              <a:t>2026/9/1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6CF011-F342-451B-8419-229E037B2BC2}" type="slidenum">
              <a:rPr kumimoji="1" lang="ja-JP" altLang="en-US" smtClean="0"/>
              <a:t>‹#›</a:t>
            </a:fld>
            <a:endParaRPr kumimoji="1" lang="ja-JP" altLang="en-US"/>
          </a:p>
        </p:txBody>
      </p:sp>
    </p:spTree>
    <p:extLst>
      <p:ext uri="{BB962C8B-B14F-4D97-AF65-F5344CB8AC3E}">
        <p14:creationId xmlns:p14="http://schemas.microsoft.com/office/powerpoint/2010/main" val="42033162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en-US" altLang="ja-JP"/>
          </a:p>
          <a:p>
            <a:endParaRPr lang="en-US" altLang="ja-JP"/>
          </a:p>
        </p:txBody>
      </p:sp>
      <p:sp>
        <p:nvSpPr>
          <p:cNvPr id="4" name="スライド番号プレースホルダ 3"/>
          <p:cNvSpPr>
            <a:spLocks noGrp="1"/>
          </p:cNvSpPr>
          <p:nvPr>
            <p:ph type="sldNum" sz="quarter" idx="10"/>
          </p:nvPr>
        </p:nvSpPr>
        <p:spPr/>
        <p:txBody>
          <a:bodyPr/>
          <a:lstStyle/>
          <a:p>
            <a:pPr>
              <a:defRPr/>
            </a:pPr>
            <a:fld id="{D8026D3C-D294-4623-8C44-E20A4CA01A59}" type="slidenum">
              <a:rPr lang="ja-JP" altLang="en-US" smtClean="0"/>
              <a:pPr>
                <a:defRPr/>
              </a:pPr>
              <a:t>2</a:t>
            </a:fld>
            <a:endParaRPr lang="ja-JP" altLang="en-US"/>
          </a:p>
        </p:txBody>
      </p:sp>
      <p:sp>
        <p:nvSpPr>
          <p:cNvPr id="6" name="日付プレースホルダ 5"/>
          <p:cNvSpPr>
            <a:spLocks noGrp="1"/>
          </p:cNvSpPr>
          <p:nvPr>
            <p:ph type="dt" idx="12"/>
          </p:nvPr>
        </p:nvSpPr>
        <p:spPr/>
        <p:txBody>
          <a:bodyPr/>
          <a:lstStyle/>
          <a:p>
            <a:pPr>
              <a:defRPr/>
            </a:pPr>
            <a:endParaRPr lang="ja-JP" altLang="en-US"/>
          </a:p>
        </p:txBody>
      </p:sp>
      <p:sp>
        <p:nvSpPr>
          <p:cNvPr id="7" name="ノート プレースホルダー 2"/>
          <p:cNvSpPr txBox="1">
            <a:spLocks/>
          </p:cNvSpPr>
          <p:nvPr/>
        </p:nvSpPr>
        <p:spPr>
          <a:xfrm>
            <a:off x="839337" y="4483607"/>
            <a:ext cx="5486400" cy="4114800"/>
          </a:xfrm>
          <a:prstGeom prst="rect">
            <a:avLst/>
          </a:prstGeom>
        </p:spPr>
        <p:txBody>
          <a:bodyPr vert="horz" lIns="91420" tIns="45708" rIns="91420" bIns="45708" rtlCol="0">
            <a:normAutofit/>
          </a:bodyPr>
          <a:lst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a:lstStyle>
          <a:p>
            <a:endParaRPr lang="en-US" altLang="ja-JP"/>
          </a:p>
          <a:p>
            <a:endParaRPr lang="en-US" altLang="ja-JP"/>
          </a:p>
          <a:p>
            <a:endParaRPr lang="ja-JP" altLang="en-US"/>
          </a:p>
        </p:txBody>
      </p:sp>
      <p:sp>
        <p:nvSpPr>
          <p:cNvPr id="5" name="フッター プレースホルダー 4"/>
          <p:cNvSpPr>
            <a:spLocks noGrp="1"/>
          </p:cNvSpPr>
          <p:nvPr>
            <p:ph type="ftr" sz="quarter" idx="13"/>
          </p:nvPr>
        </p:nvSpPr>
        <p:spPr/>
        <p:txBody>
          <a:bodyPr/>
          <a:lstStyle/>
          <a:p>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996643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367893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901293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3900345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947195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2701127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2202930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2540640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1449274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4234651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DD4CFC2E-2D0F-4070-9005-A6B814617A7B}" type="datetimeFigureOut">
              <a:rPr kumimoji="1" lang="ja-JP" altLang="en-US" smtClean="0"/>
              <a:t>2026/9/1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1702741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CFC2E-2D0F-4070-9005-A6B814617A7B}" type="datetimeFigureOut">
              <a:rPr kumimoji="1" lang="ja-JP" altLang="en-US" smtClean="0"/>
              <a:t>2026/9/1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E35248-2AEC-4DE3-8C3F-EB2F65034602}" type="slidenum">
              <a:rPr kumimoji="1" lang="ja-JP" altLang="en-US" smtClean="0"/>
              <a:t>‹#›</a:t>
            </a:fld>
            <a:endParaRPr kumimoji="1" lang="ja-JP" altLang="en-US"/>
          </a:p>
        </p:txBody>
      </p:sp>
    </p:spTree>
    <p:extLst>
      <p:ext uri="{BB962C8B-B14F-4D97-AF65-F5344CB8AC3E}">
        <p14:creationId xmlns:p14="http://schemas.microsoft.com/office/powerpoint/2010/main" val="2755470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www.kinokuniya.co.jp/03f/oclc/netlibrary" TargetMode="External"/><Relationship Id="rId4" Type="http://schemas.openxmlformats.org/officeDocument/2006/relationships/image" Target="../media/image2.wmf"/><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hyperlink" Target="https://kinoden.kinokuniya.co.jp/KansaiUeee/" TargetMode="External"/><Relationship Id="rId7" Type="http://schemas.openxmlformats.org/officeDocument/2006/relationships/image" Target="../media/image24.png"/><Relationship Id="rId2" Type="http://schemas.openxmlformats.org/officeDocument/2006/relationships/hyperlink" Target="https://www.gakunin.jp/" TargetMode="Externa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www.gakunin.jp/participant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7C445510-34B8-1A18-88F9-4AC69D1040BE}"/>
              </a:ext>
            </a:extLst>
          </p:cNvPr>
          <p:cNvGraphicFramePr>
            <a:graphicFrameLocks noGrp="1"/>
          </p:cNvGraphicFramePr>
          <p:nvPr>
            <p:extLst>
              <p:ext uri="{D42A27DB-BD31-4B8C-83A1-F6EECF244321}">
                <p14:modId xmlns:p14="http://schemas.microsoft.com/office/powerpoint/2010/main" val="2658767132"/>
              </p:ext>
            </p:extLst>
          </p:nvPr>
        </p:nvGraphicFramePr>
        <p:xfrm>
          <a:off x="548986" y="1224475"/>
          <a:ext cx="7914532" cy="5601693"/>
        </p:xfrm>
        <a:graphic>
          <a:graphicData uri="http://schemas.openxmlformats.org/drawingml/2006/table">
            <a:tbl>
              <a:tblPr firstRow="1" bandRow="1">
                <a:tableStyleId>{69CF1AB2-1976-4502-BF36-3FF5EA218861}</a:tableStyleId>
              </a:tblPr>
              <a:tblGrid>
                <a:gridCol w="1076153">
                  <a:extLst>
                    <a:ext uri="{9D8B030D-6E8A-4147-A177-3AD203B41FA5}">
                      <a16:colId xmlns:a16="http://schemas.microsoft.com/office/drawing/2014/main" val="4293239145"/>
                    </a:ext>
                  </a:extLst>
                </a:gridCol>
                <a:gridCol w="851046">
                  <a:extLst>
                    <a:ext uri="{9D8B030D-6E8A-4147-A177-3AD203B41FA5}">
                      <a16:colId xmlns:a16="http://schemas.microsoft.com/office/drawing/2014/main" val="3993606269"/>
                    </a:ext>
                  </a:extLst>
                </a:gridCol>
                <a:gridCol w="1797642">
                  <a:extLst>
                    <a:ext uri="{9D8B030D-6E8A-4147-A177-3AD203B41FA5}">
                      <a16:colId xmlns:a16="http://schemas.microsoft.com/office/drawing/2014/main" val="1755602605"/>
                    </a:ext>
                  </a:extLst>
                </a:gridCol>
                <a:gridCol w="1326001">
                  <a:extLst>
                    <a:ext uri="{9D8B030D-6E8A-4147-A177-3AD203B41FA5}">
                      <a16:colId xmlns:a16="http://schemas.microsoft.com/office/drawing/2014/main" val="3588934580"/>
                    </a:ext>
                  </a:extLst>
                </a:gridCol>
                <a:gridCol w="1017635">
                  <a:extLst>
                    <a:ext uri="{9D8B030D-6E8A-4147-A177-3AD203B41FA5}">
                      <a16:colId xmlns:a16="http://schemas.microsoft.com/office/drawing/2014/main" val="469064321"/>
                    </a:ext>
                  </a:extLst>
                </a:gridCol>
                <a:gridCol w="833284">
                  <a:extLst>
                    <a:ext uri="{9D8B030D-6E8A-4147-A177-3AD203B41FA5}">
                      <a16:colId xmlns:a16="http://schemas.microsoft.com/office/drawing/2014/main" val="2548155418"/>
                    </a:ext>
                  </a:extLst>
                </a:gridCol>
                <a:gridCol w="1012771">
                  <a:extLst>
                    <a:ext uri="{9D8B030D-6E8A-4147-A177-3AD203B41FA5}">
                      <a16:colId xmlns:a16="http://schemas.microsoft.com/office/drawing/2014/main" val="1402965581"/>
                    </a:ext>
                  </a:extLst>
                </a:gridCol>
              </a:tblGrid>
              <a:tr h="0">
                <a:tc rowSpan="2">
                  <a:txBody>
                    <a:bodyPr/>
                    <a:lstStyle/>
                    <a:p>
                      <a:endParaRPr kumimoji="1" lang="ja-JP" altLang="en-US" sz="1200" dirty="0">
                        <a:latin typeface="Meiryo UI" panose="020B0604030504040204" pitchFamily="50" charset="-128"/>
                        <a:ea typeface="Meiryo UI" panose="020B0604030504040204" pitchFamily="50" charset="-128"/>
                      </a:endParaRPr>
                    </a:p>
                  </a:txBody>
                  <a:tcPr/>
                </a:tc>
                <a:tc gridSpan="3">
                  <a:txBody>
                    <a:bodyPr/>
                    <a:lstStyle/>
                    <a:p>
                      <a:r>
                        <a:rPr kumimoji="1" lang="en-US" altLang="ja-JP" sz="1200" err="1">
                          <a:latin typeface="Meiryo UI"/>
                          <a:ea typeface="Meiryo UI"/>
                        </a:rPr>
                        <a:t>bREADER</a:t>
                      </a:r>
                      <a:r>
                        <a:rPr kumimoji="1" lang="en-US" altLang="ja-JP" sz="1200">
                          <a:latin typeface="Meiryo UI"/>
                          <a:ea typeface="Meiryo UI"/>
                        </a:rPr>
                        <a:t> Cloud</a:t>
                      </a:r>
                      <a:r>
                        <a:rPr kumimoji="1" lang="ja-JP" altLang="en-US" sz="1200">
                          <a:latin typeface="Meiryo UI"/>
                          <a:ea typeface="Meiryo UI"/>
                        </a:rPr>
                        <a:t>認証</a:t>
                      </a:r>
                      <a:r>
                        <a:rPr kumimoji="1" lang="en-US" altLang="ja-JP" sz="1200">
                          <a:latin typeface="Meiryo UI"/>
                          <a:ea typeface="Meiryo UI"/>
                        </a:rPr>
                        <a:t>(</a:t>
                      </a:r>
                      <a:r>
                        <a:rPr kumimoji="1" lang="en-US" altLang="ja-JP" sz="1200" err="1">
                          <a:latin typeface="Meiryo UI"/>
                          <a:ea typeface="Meiryo UI"/>
                        </a:rPr>
                        <a:t>KinoDen</a:t>
                      </a:r>
                      <a:r>
                        <a:rPr kumimoji="1" lang="ja-JP" altLang="en-US" sz="1200">
                          <a:latin typeface="Meiryo UI"/>
                          <a:ea typeface="Meiryo UI"/>
                        </a:rPr>
                        <a:t>独自</a:t>
                      </a:r>
                      <a:r>
                        <a:rPr kumimoji="1" lang="en-US" altLang="ja-JP" sz="1200">
                          <a:latin typeface="Meiryo UI"/>
                          <a:ea typeface="Meiryo UI"/>
                        </a:rPr>
                        <a:t>)</a:t>
                      </a:r>
                      <a:endParaRPr kumimoji="1" lang="ja-JP" altLang="en-US" sz="1200">
                        <a:latin typeface="Meiryo UI"/>
                        <a:ea typeface="Meiryo UI"/>
                      </a:endParaRPr>
                    </a:p>
                  </a:txBody>
                  <a:tcPr>
                    <a:solidFill>
                      <a:schemeClr val="accent2">
                        <a:lumMod val="40000"/>
                        <a:lumOff val="60000"/>
                      </a:schemeClr>
                    </a:solidFill>
                  </a:tcPr>
                </a:tc>
                <a:tc hMerge="1">
                  <a:txBody>
                    <a:bodyPr/>
                    <a:lstStyle/>
                    <a:p>
                      <a:endParaRPr kumimoji="1" lang="ja-JP" altLang="en-US" sz="1200"/>
                    </a:p>
                  </a:txBody>
                  <a:tcPr/>
                </a:tc>
                <a:tc hMerge="1">
                  <a:txBody>
                    <a:bodyPr/>
                    <a:lstStyle/>
                    <a:p>
                      <a:endParaRPr kumimoji="1" lang="ja-JP" altLang="en-US" sz="1200"/>
                    </a:p>
                  </a:txBody>
                  <a:tcPr/>
                </a:tc>
                <a:tc rowSpan="2">
                  <a:txBody>
                    <a:bodyPr/>
                    <a:lstStyle/>
                    <a:p>
                      <a:pPr algn="ctr"/>
                      <a:r>
                        <a:rPr kumimoji="1" lang="ja-JP" altLang="en-US" sz="1200">
                          <a:latin typeface="Meiryo UI" panose="020B0604030504040204" pitchFamily="50" charset="-128"/>
                          <a:ea typeface="Meiryo UI" panose="020B0604030504040204" pitchFamily="50" charset="-128"/>
                        </a:rPr>
                        <a:t>学認</a:t>
                      </a:r>
                    </a:p>
                  </a:txBody>
                  <a:tcPr anchor="ctr" anchorCtr="1">
                    <a:solidFill>
                      <a:schemeClr val="accent5">
                        <a:lumMod val="60000"/>
                        <a:lumOff val="40000"/>
                      </a:schemeClr>
                    </a:solidFill>
                  </a:tcPr>
                </a:tc>
                <a:tc rowSpan="2">
                  <a:txBody>
                    <a:bodyPr/>
                    <a:lstStyle/>
                    <a:p>
                      <a:r>
                        <a:rPr kumimoji="1" lang="en-US" altLang="ja-JP" sz="1200">
                          <a:latin typeface="Meiryo UI" panose="020B0604030504040204" pitchFamily="50" charset="-128"/>
                          <a:ea typeface="Meiryo UI" panose="020B0604030504040204" pitchFamily="50" charset="-128"/>
                        </a:rPr>
                        <a:t>VPN</a:t>
                      </a:r>
                      <a:r>
                        <a:rPr kumimoji="1" lang="ja-JP" altLang="en-US" sz="1200">
                          <a:latin typeface="Meiryo UI" panose="020B0604030504040204" pitchFamily="50" charset="-128"/>
                          <a:ea typeface="Meiryo UI" panose="020B0604030504040204" pitchFamily="50" charset="-128"/>
                        </a:rPr>
                        <a:t>接続</a:t>
                      </a:r>
                    </a:p>
                  </a:txBody>
                  <a:tcPr anchor="ctr" anchorCtr="1">
                    <a:solidFill>
                      <a:schemeClr val="accent5">
                        <a:lumMod val="60000"/>
                        <a:lumOff val="40000"/>
                      </a:schemeClr>
                    </a:solidFill>
                  </a:tcPr>
                </a:tc>
                <a:tc rowSpan="2">
                  <a:txBody>
                    <a:bodyPr/>
                    <a:lstStyle/>
                    <a:p>
                      <a:r>
                        <a:rPr lang="en-US" altLang="ja-JP" sz="1200" dirty="0" err="1">
                          <a:latin typeface="Meiryo UI"/>
                          <a:ea typeface="Meiryo UI"/>
                        </a:rPr>
                        <a:t>EZproxy</a:t>
                      </a:r>
                      <a:r>
                        <a:rPr kumimoji="1" lang="en-US" altLang="ja-JP" sz="1200" dirty="0">
                          <a:latin typeface="Meiryo UI"/>
                          <a:ea typeface="Meiryo UI"/>
                        </a:rPr>
                        <a:t>/</a:t>
                      </a:r>
                      <a:br>
                        <a:rPr kumimoji="1" lang="en-US" altLang="ja-JP" sz="1200" dirty="0">
                          <a:latin typeface="Meiryo UI"/>
                          <a:ea typeface="Meiryo UI"/>
                        </a:rPr>
                      </a:br>
                      <a:r>
                        <a:rPr lang="en-US" altLang="ja-JP" sz="1200" dirty="0">
                          <a:latin typeface="Meiryo UI"/>
                          <a:ea typeface="Meiryo UI"/>
                        </a:rPr>
                        <a:t>Open Athens</a:t>
                      </a:r>
                      <a:endParaRPr kumimoji="1" lang="ja-JP" altLang="en-US" sz="1200" dirty="0">
                        <a:latin typeface="Meiryo UI"/>
                        <a:ea typeface="Meiryo UI"/>
                      </a:endParaRPr>
                    </a:p>
                  </a:txBody>
                  <a:tcPr anchor="ctr" anchorCtr="1">
                    <a:solidFill>
                      <a:schemeClr val="accent5">
                        <a:lumMod val="60000"/>
                        <a:lumOff val="40000"/>
                      </a:schemeClr>
                    </a:solidFill>
                  </a:tcPr>
                </a:tc>
                <a:extLst>
                  <a:ext uri="{0D108BD9-81ED-4DB2-BD59-A6C34878D82A}">
                    <a16:rowId xmlns:a16="http://schemas.microsoft.com/office/drawing/2014/main" val="1715666349"/>
                  </a:ext>
                </a:extLst>
              </a:tr>
              <a:tr h="481053">
                <a:tc vMerge="1">
                  <a:txBody>
                    <a:bodyPr/>
                    <a:lstStyle/>
                    <a:p>
                      <a:endParaRPr kumimoji="1" lang="ja-JP" altLang="en-US" sz="1200"/>
                    </a:p>
                  </a:txBody>
                  <a:tcPr/>
                </a:tc>
                <a:tc>
                  <a:txBody>
                    <a:bodyPr/>
                    <a:lstStyle/>
                    <a:p>
                      <a:r>
                        <a:rPr kumimoji="1" lang="ja-JP" altLang="en-US" sz="1200">
                          <a:latin typeface="Meiryo UI" panose="020B0604030504040204" pitchFamily="50" charset="-128"/>
                          <a:ea typeface="Meiryo UI" panose="020B0604030504040204" pitchFamily="50" charset="-128"/>
                        </a:rPr>
                        <a:t>基本機能</a:t>
                      </a:r>
                    </a:p>
                  </a:txBody>
                  <a:tcPr>
                    <a:solidFill>
                      <a:schemeClr val="accent2">
                        <a:lumMod val="40000"/>
                        <a:lumOff val="60000"/>
                      </a:schemeClr>
                    </a:solidFill>
                  </a:tcPr>
                </a:tc>
                <a:tc>
                  <a:txBody>
                    <a:bodyPr/>
                    <a:lstStyle/>
                    <a:p>
                      <a:r>
                        <a:rPr kumimoji="1" lang="en-US" altLang="ja-JP" sz="1200">
                          <a:latin typeface="Meiryo UI" panose="020B0604030504040204" pitchFamily="50" charset="-128"/>
                          <a:ea typeface="Meiryo UI" panose="020B0604030504040204" pitchFamily="50" charset="-128"/>
                        </a:rPr>
                        <a:t>+ </a:t>
                      </a:r>
                      <a:r>
                        <a:rPr kumimoji="1" lang="ja-JP" altLang="en-US" sz="1200">
                          <a:latin typeface="Meiryo UI" panose="020B0604030504040204" pitchFamily="50" charset="-128"/>
                          <a:ea typeface="Meiryo UI" panose="020B0604030504040204" pitchFamily="50" charset="-128"/>
                        </a:rPr>
                        <a:t>シリアルコード認証</a:t>
                      </a:r>
                    </a:p>
                  </a:txBody>
                  <a:tcPr>
                    <a:solidFill>
                      <a:schemeClr val="accent2">
                        <a:lumMod val="40000"/>
                        <a:lumOff val="60000"/>
                      </a:schemeClr>
                    </a:solidFill>
                  </a:tcPr>
                </a:tc>
                <a:tc>
                  <a:txBody>
                    <a:bodyPr/>
                    <a:lstStyle/>
                    <a:p>
                      <a:r>
                        <a:rPr kumimoji="1" lang="en-US" altLang="ja-JP" sz="1200">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メールドメイン認証</a:t>
                      </a:r>
                    </a:p>
                  </a:txBody>
                  <a:tcPr>
                    <a:solidFill>
                      <a:schemeClr val="accent2">
                        <a:lumMod val="40000"/>
                        <a:lumOff val="60000"/>
                      </a:schemeClr>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859410583"/>
                  </a:ext>
                </a:extLst>
              </a:tr>
              <a:tr h="1765216">
                <a:tc>
                  <a:txBody>
                    <a:bodyPr/>
                    <a:lstStyle/>
                    <a:p>
                      <a:r>
                        <a:rPr kumimoji="1" lang="ja-JP" altLang="en-US" sz="1050" dirty="0">
                          <a:latin typeface="Meiryo UI" panose="020B0604030504040204" pitchFamily="50" charset="-128"/>
                          <a:ea typeface="Meiryo UI" panose="020B0604030504040204" pitchFamily="50" charset="-128"/>
                        </a:rPr>
                        <a:t>概要</a:t>
                      </a:r>
                    </a:p>
                  </a:txBody>
                  <a:tcPr anchor="ctr" anchorCtr="1">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b="0" u="none" strike="noStrike">
                          <a:solidFill>
                            <a:srgbClr val="000000"/>
                          </a:solidFill>
                          <a:effectLst/>
                          <a:latin typeface="Meiryo UI" panose="020B0604030504040204" pitchFamily="50" charset="-128"/>
                          <a:ea typeface="Meiryo UI" panose="020B0604030504040204" pitchFamily="50" charset="-128"/>
                        </a:rPr>
                        <a:t>機関ネットワーク内でアカウントを作成→</a:t>
                      </a:r>
                      <a:r>
                        <a:rPr lang="en-US" altLang="ja-JP" sz="1050" b="0" u="none" strike="noStrike">
                          <a:solidFill>
                            <a:srgbClr val="000000"/>
                          </a:solidFill>
                          <a:effectLst/>
                          <a:latin typeface="Meiryo UI" panose="020B0604030504040204" pitchFamily="50" charset="-128"/>
                          <a:ea typeface="Meiryo UI" panose="020B0604030504040204" pitchFamily="50" charset="-128"/>
                        </a:rPr>
                        <a:t>90</a:t>
                      </a:r>
                      <a:r>
                        <a:rPr lang="ja-JP" altLang="en-US" sz="1050" b="0" u="none" strike="noStrike">
                          <a:solidFill>
                            <a:srgbClr val="000000"/>
                          </a:solidFill>
                          <a:effectLst/>
                          <a:latin typeface="Meiryo UI" panose="020B0604030504040204" pitchFamily="50" charset="-128"/>
                          <a:ea typeface="Meiryo UI" panose="020B0604030504040204" pitchFamily="50" charset="-128"/>
                        </a:rPr>
                        <a:t>日間外部アクセス可能に</a:t>
                      </a:r>
                    </a:p>
                    <a:p>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r>
                        <a:rPr kumimoji="1" lang="ja-JP" altLang="en-US" sz="1050">
                          <a:latin typeface="Meiryo UI" panose="020B0604030504040204" pitchFamily="50" charset="-128"/>
                          <a:ea typeface="Meiryo UI" panose="020B0604030504040204" pitchFamily="50" charset="-128"/>
                        </a:rPr>
                        <a:t>←の基本機能に加え</a:t>
                      </a:r>
                      <a:endParaRPr kumimoji="1" lang="en-US" altLang="ja-JP" sz="1050">
                        <a:latin typeface="Meiryo UI" panose="020B0604030504040204" pitchFamily="50" charset="-128"/>
                        <a:ea typeface="Meiryo UI" panose="020B0604030504040204" pitchFamily="50" charset="-128"/>
                      </a:endParaRPr>
                    </a:p>
                    <a:p>
                      <a:endParaRPr kumimoji="1" lang="en-US" altLang="ja-JP" sz="105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b="0" u="none" strike="noStrike">
                          <a:solidFill>
                            <a:srgbClr val="000000"/>
                          </a:solidFill>
                          <a:effectLst/>
                          <a:latin typeface="Meiryo UI" panose="020B0604030504040204" pitchFamily="50" charset="-128"/>
                          <a:ea typeface="Meiryo UI" panose="020B0604030504040204" pitchFamily="50" charset="-128"/>
                        </a:rPr>
                        <a:t>管理者が発効する共通コード</a:t>
                      </a:r>
                      <a:r>
                        <a:rPr lang="en-US" altLang="ja-JP" sz="1050" b="0" u="none" strike="noStrike">
                          <a:solidFill>
                            <a:srgbClr val="000000"/>
                          </a:solidFill>
                          <a:effectLst/>
                          <a:latin typeface="Meiryo UI" panose="020B0604030504040204" pitchFamily="50" charset="-128"/>
                          <a:ea typeface="Meiryo UI" panose="020B0604030504040204" pitchFamily="50" charset="-128"/>
                        </a:rPr>
                        <a:t>(</a:t>
                      </a:r>
                      <a:r>
                        <a:rPr lang="ja-JP" altLang="en-US" sz="1050" b="0" u="none" strike="noStrike">
                          <a:solidFill>
                            <a:srgbClr val="000000"/>
                          </a:solidFill>
                          <a:effectLst/>
                          <a:latin typeface="Meiryo UI" panose="020B0604030504040204" pitchFamily="50" charset="-128"/>
                          <a:ea typeface="Meiryo UI" panose="020B0604030504040204" pitchFamily="50" charset="-128"/>
                        </a:rPr>
                        <a:t>有効期間最長</a:t>
                      </a:r>
                      <a:r>
                        <a:rPr lang="en-US" altLang="ja-JP" sz="1050" b="0" u="none" strike="noStrike">
                          <a:solidFill>
                            <a:srgbClr val="000000"/>
                          </a:solidFill>
                          <a:effectLst/>
                          <a:latin typeface="Meiryo UI" panose="020B0604030504040204" pitchFamily="50" charset="-128"/>
                          <a:ea typeface="Meiryo UI" panose="020B0604030504040204" pitchFamily="50" charset="-128"/>
                        </a:rPr>
                        <a:t>90</a:t>
                      </a:r>
                      <a:r>
                        <a:rPr lang="ja-JP" altLang="en-US" sz="1050" b="0" u="none" strike="noStrike">
                          <a:solidFill>
                            <a:srgbClr val="000000"/>
                          </a:solidFill>
                          <a:effectLst/>
                          <a:latin typeface="Meiryo UI" panose="020B0604030504040204" pitchFamily="50" charset="-128"/>
                          <a:ea typeface="Meiryo UI" panose="020B0604030504040204" pitchFamily="50" charset="-128"/>
                        </a:rPr>
                        <a:t>日</a:t>
                      </a:r>
                      <a:r>
                        <a:rPr lang="en-US" altLang="ja-JP" sz="1050" b="0" u="none" strike="noStrike">
                          <a:solidFill>
                            <a:srgbClr val="000000"/>
                          </a:solidFill>
                          <a:effectLst/>
                          <a:latin typeface="Meiryo UI" panose="020B0604030504040204" pitchFamily="50" charset="-128"/>
                          <a:ea typeface="Meiryo UI" panose="020B0604030504040204" pitchFamily="50" charset="-128"/>
                        </a:rPr>
                        <a:t>)</a:t>
                      </a:r>
                      <a:r>
                        <a:rPr lang="ja-JP" altLang="en-US" sz="1050" b="0" u="none" strike="noStrike">
                          <a:solidFill>
                            <a:srgbClr val="000000"/>
                          </a:solidFill>
                          <a:effectLst/>
                          <a:latin typeface="Meiryo UI" panose="020B0604030504040204" pitchFamily="50" charset="-128"/>
                          <a:ea typeface="Meiryo UI" panose="020B0604030504040204" pitchFamily="50" charset="-128"/>
                        </a:rPr>
                        <a:t>を用いれば機関ネットワーク外で作成したアカウントでもアクセス可能に</a:t>
                      </a:r>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r>
                        <a:rPr kumimoji="1" lang="ja-JP" altLang="en-US" sz="1050">
                          <a:latin typeface="Meiryo UI" panose="020B0604030504040204" pitchFamily="50" charset="-128"/>
                          <a:ea typeface="Meiryo UI" panose="020B0604030504040204" pitchFamily="50" charset="-128"/>
                        </a:rPr>
                        <a:t>←の基本機能に加え</a:t>
                      </a:r>
                      <a:endParaRPr kumimoji="1" lang="en-US" altLang="ja-JP" sz="1050">
                        <a:latin typeface="Meiryo UI" panose="020B0604030504040204" pitchFamily="50" charset="-128"/>
                        <a:ea typeface="Meiryo UI" panose="020B0604030504040204" pitchFamily="50" charset="-128"/>
                      </a:endParaRPr>
                    </a:p>
                    <a:p>
                      <a:endParaRPr kumimoji="1" lang="en-US" altLang="ja-JP" sz="1050">
                        <a:latin typeface="Meiryo UI" panose="020B0604030504040204" pitchFamily="50" charset="-128"/>
                        <a:ea typeface="Meiryo UI" panose="020B0604030504040204" pitchFamily="50" charset="-128"/>
                      </a:endParaRPr>
                    </a:p>
                    <a:p>
                      <a:r>
                        <a:rPr kumimoji="1" lang="ja-JP" altLang="en-US" sz="1050">
                          <a:latin typeface="Meiryo UI"/>
                          <a:ea typeface="Meiryo UI"/>
                        </a:rPr>
                        <a:t>アカウントのメールアドレスが登録したドメインと一致していれば、</a:t>
                      </a:r>
                      <a:r>
                        <a:rPr kumimoji="1" lang="ja-JP" altLang="en-US" sz="1050" b="0" u="none" strike="noStrike">
                          <a:solidFill>
                            <a:srgbClr val="000000"/>
                          </a:solidFill>
                          <a:effectLst/>
                          <a:latin typeface="Meiryo UI"/>
                          <a:ea typeface="Meiryo UI"/>
                        </a:rPr>
                        <a:t>機関</a:t>
                      </a:r>
                      <a:r>
                        <a:rPr lang="ja-JP" altLang="en-US" sz="1050" b="0" u="none" strike="noStrike">
                          <a:solidFill>
                            <a:srgbClr val="000000"/>
                          </a:solidFill>
                          <a:effectLst/>
                          <a:latin typeface="Meiryo UI"/>
                          <a:ea typeface="Meiryo UI"/>
                        </a:rPr>
                        <a:t>ネットワーク外で作成したアカウントでもアクセス可能に　</a:t>
                      </a:r>
                      <a:r>
                        <a:rPr lang="en-US" altLang="ja-JP" sz="1050" b="0" i="0" u="none" strike="noStrike" noProof="0">
                          <a:solidFill>
                            <a:srgbClr val="000000"/>
                          </a:solidFill>
                          <a:effectLst/>
                          <a:latin typeface="Meiryo UI"/>
                        </a:rPr>
                        <a:t>※</a:t>
                      </a:r>
                      <a:r>
                        <a:rPr lang="ja-JP" sz="1050" b="0" i="0" u="none" strike="noStrike" noProof="0">
                          <a:solidFill>
                            <a:srgbClr val="000000"/>
                          </a:solidFill>
                          <a:effectLst/>
                          <a:latin typeface="Meiryo UI"/>
                          <a:ea typeface="Meiryo UI"/>
                        </a:rPr>
                        <a:t>90日間アクセス可、</a:t>
                      </a:r>
                      <a:r>
                        <a:rPr lang="en-US" altLang="ja-JP" sz="1050" b="0" i="0" u="none" strike="noStrike" noProof="0">
                          <a:solidFill>
                            <a:srgbClr val="000000"/>
                          </a:solidFill>
                          <a:effectLst/>
                          <a:latin typeface="Meiryo UI"/>
                        </a:rPr>
                        <a:t>90</a:t>
                      </a:r>
                      <a:r>
                        <a:rPr lang="ja-JP" sz="1050" b="0" i="0" u="none" strike="noStrike" noProof="0">
                          <a:solidFill>
                            <a:srgbClr val="000000"/>
                          </a:solidFill>
                          <a:effectLst/>
                          <a:latin typeface="Meiryo UI"/>
                          <a:ea typeface="Meiryo UI"/>
                        </a:rPr>
                        <a:t>日経過後は再度リンク認証</a:t>
                      </a:r>
                    </a:p>
                    <a:p>
                      <a:pPr lvl="0">
                        <a:buNone/>
                      </a:pPr>
                      <a:endParaRPr kumimoji="1" lang="ja-JP" altLang="en-US" sz="1050" b="0" u="none" strike="noStrike">
                        <a:solidFill>
                          <a:srgbClr val="000000"/>
                        </a:solidFill>
                        <a:effectLst/>
                        <a:latin typeface="Meiryo UI"/>
                        <a:ea typeface="Meiryo UI"/>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b="0" u="none" strike="noStrike">
                          <a:solidFill>
                            <a:srgbClr val="000000"/>
                          </a:solidFill>
                          <a:effectLst/>
                          <a:latin typeface="Meiryo UI" panose="020B0604030504040204" pitchFamily="50" charset="-128"/>
                          <a:ea typeface="Meiryo UI" panose="020B0604030504040204" pitchFamily="50" charset="-128"/>
                        </a:rPr>
                        <a:t>学認の</a:t>
                      </a:r>
                      <a:r>
                        <a:rPr lang="en-US" altLang="ja-JP" sz="1050" b="0" u="none" strike="noStrike">
                          <a:solidFill>
                            <a:srgbClr val="000000"/>
                          </a:solidFill>
                          <a:effectLst/>
                          <a:latin typeface="Meiryo UI" panose="020B0604030504040204" pitchFamily="50" charset="-128"/>
                          <a:ea typeface="Meiryo UI" panose="020B0604030504040204" pitchFamily="50" charset="-128"/>
                        </a:rPr>
                        <a:t>ID/PW</a:t>
                      </a:r>
                      <a:r>
                        <a:rPr lang="ja-JP" altLang="en-US" sz="1050" b="0" u="none" strike="noStrike">
                          <a:solidFill>
                            <a:srgbClr val="000000"/>
                          </a:solidFill>
                          <a:effectLst/>
                          <a:latin typeface="Meiryo UI" panose="020B0604030504040204" pitchFamily="50" charset="-128"/>
                          <a:ea typeface="Meiryo UI" panose="020B0604030504040204" pitchFamily="50" charset="-128"/>
                        </a:rPr>
                        <a:t>でログイン可能</a:t>
                      </a:r>
                    </a:p>
                    <a:p>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50" b="0" u="none" strike="noStrike">
                          <a:solidFill>
                            <a:srgbClr val="000000"/>
                          </a:solidFill>
                          <a:effectLst/>
                          <a:latin typeface="Meiryo UI" panose="020B0604030504040204" pitchFamily="50" charset="-128"/>
                          <a:ea typeface="Meiryo UI" panose="020B0604030504040204" pitchFamily="50" charset="-128"/>
                        </a:rPr>
                        <a:t>VPN</a:t>
                      </a:r>
                      <a:r>
                        <a:rPr lang="ja-JP" altLang="en-US" sz="1050" b="0" u="none" strike="noStrike">
                          <a:solidFill>
                            <a:srgbClr val="000000"/>
                          </a:solidFill>
                          <a:effectLst/>
                          <a:latin typeface="Meiryo UI" panose="020B0604030504040204" pitchFamily="50" charset="-128"/>
                          <a:ea typeface="Meiryo UI" panose="020B0604030504040204" pitchFamily="50" charset="-128"/>
                        </a:rPr>
                        <a:t>接続が可能</a:t>
                      </a:r>
                    </a:p>
                    <a:p>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50" b="0" u="none" strike="noStrike" dirty="0" err="1">
                          <a:solidFill>
                            <a:srgbClr val="000000"/>
                          </a:solidFill>
                          <a:effectLst/>
                          <a:latin typeface="Meiryo UI"/>
                          <a:ea typeface="Meiryo UI"/>
                        </a:rPr>
                        <a:t>EZProxy</a:t>
                      </a:r>
                      <a:r>
                        <a:rPr kumimoji="1" lang="en-US" altLang="ja-JP" sz="1050" dirty="0">
                          <a:latin typeface="Meiryo UI"/>
                          <a:ea typeface="Meiryo UI"/>
                        </a:rPr>
                        <a:t>/</a:t>
                      </a:r>
                      <a:br>
                        <a:rPr kumimoji="1" lang="en-US" altLang="ja-JP" sz="1050" dirty="0">
                          <a:latin typeface="Meiryo UI"/>
                          <a:ea typeface="Meiryo UI"/>
                        </a:rPr>
                      </a:br>
                      <a:r>
                        <a:rPr kumimoji="1" lang="en-US" altLang="ja-JP" sz="1050" dirty="0" err="1">
                          <a:latin typeface="Meiryo UI"/>
                          <a:ea typeface="Meiryo UI"/>
                        </a:rPr>
                        <a:t>OpenAthens</a:t>
                      </a:r>
                      <a:endParaRPr kumimoji="1" lang="ja-JP" altLang="en-US" sz="1050" dirty="0">
                        <a:latin typeface="Meiryo UI"/>
                        <a:ea typeface="Meiryo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b="0" u="none" strike="noStrike" dirty="0">
                          <a:solidFill>
                            <a:srgbClr val="000000"/>
                          </a:solidFill>
                          <a:effectLst/>
                          <a:latin typeface="Meiryo UI"/>
                          <a:ea typeface="Meiryo UI"/>
                        </a:rPr>
                        <a:t>でログイン可能</a:t>
                      </a:r>
                    </a:p>
                    <a:p>
                      <a:endParaRPr kumimoji="1" lang="ja-JP" altLang="en-US" sz="1050" dirty="0">
                        <a:latin typeface="Meiryo UI" panose="020B0604030504040204" pitchFamily="50" charset="-128"/>
                        <a:ea typeface="Meiryo UI" panose="020B0604030504040204" pitchFamily="50" charset="-128"/>
                      </a:endParaRPr>
                    </a:p>
                  </a:txBody>
                  <a:tcPr anchor="ctr" anchorCtr="1"/>
                </a:tc>
                <a:extLst>
                  <a:ext uri="{0D108BD9-81ED-4DB2-BD59-A6C34878D82A}">
                    <a16:rowId xmlns:a16="http://schemas.microsoft.com/office/drawing/2014/main" val="3601570198"/>
                  </a:ext>
                </a:extLst>
              </a:tr>
              <a:tr h="540715">
                <a:tc>
                  <a:txBody>
                    <a:bodyPr/>
                    <a:lstStyle/>
                    <a:p>
                      <a:pPr algn="ctr" fontAlgn="ctr"/>
                      <a:r>
                        <a:rPr lang="ja-JP" altLang="en-US" sz="1050" u="none" strike="noStrike" dirty="0">
                          <a:effectLst/>
                          <a:latin typeface="Meiryo UI" panose="020B0604030504040204" pitchFamily="50" charset="-128"/>
                          <a:ea typeface="Meiryo UI" panose="020B0604030504040204" pitchFamily="50" charset="-128"/>
                        </a:rPr>
                        <a:t>ご導入機関様側で認証サービスの契約不要</a:t>
                      </a:r>
                      <a:r>
                        <a:rPr lang="en-US" altLang="ja-JP" sz="1050" u="none" strike="noStrike" dirty="0">
                          <a:effectLst/>
                          <a:latin typeface="Meiryo UI" panose="020B0604030504040204" pitchFamily="50" charset="-128"/>
                          <a:ea typeface="Meiryo UI" panose="020B0604030504040204" pitchFamily="50" charset="-128"/>
                        </a:rPr>
                        <a:t>/</a:t>
                      </a:r>
                      <a:r>
                        <a:rPr lang="ja-JP" altLang="en-US" sz="1050" u="none" strike="noStrike" dirty="0">
                          <a:effectLst/>
                          <a:latin typeface="Meiryo UI" panose="020B0604030504040204" pitchFamily="50" charset="-128"/>
                          <a:ea typeface="Meiryo UI" panose="020B0604030504040204" pitchFamily="50" charset="-128"/>
                        </a:rPr>
                        <a:t>必要</a:t>
                      </a:r>
                      <a:endParaRPr lang="ja-JP" altLang="en-US" sz="1050" b="0" u="none" strike="noStrike" dirty="0">
                        <a:solidFill>
                          <a:srgbClr val="000000"/>
                        </a:solidFill>
                        <a:effectLst/>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a:txBody>
                  <a:tcPr anchor="ctr" anchorCtr="1">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dirty="0">
                          <a:effectLst/>
                          <a:latin typeface="Meiryo UI" panose="020B0604030504040204" pitchFamily="50" charset="-128"/>
                          <a:ea typeface="Meiryo UI" panose="020B0604030504040204" pitchFamily="50" charset="-128"/>
                        </a:rPr>
                        <a:t>不要</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anchor="ctr" anchorCtr="1"/>
                </a:tc>
                <a:tc>
                  <a:txBody>
                    <a:bodyPr/>
                    <a:lstStyle/>
                    <a:p>
                      <a:r>
                        <a:rPr lang="ja-JP" altLang="en-US" sz="1050" u="none" strike="noStrike">
                          <a:effectLst/>
                          <a:latin typeface="Meiryo UI" panose="020B0604030504040204" pitchFamily="50" charset="-128"/>
                          <a:ea typeface="Meiryo UI" panose="020B0604030504040204" pitchFamily="50" charset="-128"/>
                        </a:rPr>
                        <a:t>不要</a:t>
                      </a:r>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r>
                        <a:rPr lang="ja-JP" altLang="en-US" sz="1050" u="none" strike="noStrike" dirty="0">
                          <a:effectLst/>
                          <a:latin typeface="Meiryo UI" panose="020B0604030504040204" pitchFamily="50" charset="-128"/>
                          <a:ea typeface="Meiryo UI" panose="020B0604030504040204" pitchFamily="50" charset="-128"/>
                        </a:rPr>
                        <a:t>不要</a:t>
                      </a:r>
                      <a:endParaRPr kumimoji="1" lang="ja-JP" altLang="en-US" sz="1050" dirty="0">
                        <a:latin typeface="Meiryo UI" panose="020B0604030504040204" pitchFamily="50" charset="-128"/>
                        <a:ea typeface="Meiryo UI" panose="020B0604030504040204" pitchFamily="50" charset="-128"/>
                      </a:endParaRPr>
                    </a:p>
                  </a:txBody>
                  <a:tcPr anchor="ctr" anchorCtr="1"/>
                </a:tc>
                <a:tc>
                  <a:txBody>
                    <a:bodyPr/>
                    <a:lstStyle/>
                    <a:p>
                      <a:r>
                        <a:rPr kumimoji="1" lang="ja-JP" altLang="en-US" sz="1050" dirty="0">
                          <a:latin typeface="Meiryo UI" panose="020B0604030504040204" pitchFamily="50" charset="-128"/>
                          <a:ea typeface="Meiryo UI" panose="020B0604030504040204" pitchFamily="50" charset="-128"/>
                        </a:rPr>
                        <a:t>必要</a:t>
                      </a:r>
                    </a:p>
                  </a:txBody>
                  <a:tcPr anchor="ctr" anchorCtr="1"/>
                </a:tc>
                <a:tc>
                  <a:txBody>
                    <a:bodyPr/>
                    <a:lstStyle/>
                    <a:p>
                      <a:r>
                        <a:rPr kumimoji="1" lang="ja-JP" altLang="en-US" sz="1050">
                          <a:latin typeface="Meiryo UI" panose="020B0604030504040204" pitchFamily="50" charset="-128"/>
                          <a:ea typeface="Meiryo UI" panose="020B0604030504040204" pitchFamily="50" charset="-128"/>
                        </a:rPr>
                        <a:t>必要</a:t>
                      </a:r>
                    </a:p>
                  </a:txBody>
                  <a:tcPr anchor="ctr" anchorCtr="1"/>
                </a:tc>
                <a:tc>
                  <a:txBody>
                    <a:bodyPr/>
                    <a:lstStyle/>
                    <a:p>
                      <a:r>
                        <a:rPr kumimoji="1" lang="ja-JP" altLang="en-US" sz="1050" dirty="0">
                          <a:latin typeface="Meiryo UI" panose="020B0604030504040204" pitchFamily="50" charset="-128"/>
                          <a:ea typeface="Meiryo UI" panose="020B0604030504040204" pitchFamily="50" charset="-128"/>
                        </a:rPr>
                        <a:t>必要</a:t>
                      </a:r>
                    </a:p>
                  </a:txBody>
                  <a:tcPr anchor="ctr" anchorCtr="1"/>
                </a:tc>
                <a:extLst>
                  <a:ext uri="{0D108BD9-81ED-4DB2-BD59-A6C34878D82A}">
                    <a16:rowId xmlns:a16="http://schemas.microsoft.com/office/drawing/2014/main" val="1891918809"/>
                  </a:ext>
                </a:extLst>
              </a:tr>
              <a:tr h="428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いきなり機関外</a:t>
                      </a:r>
                      <a:endParaRPr lang="en-US" altLang="ja-JP" sz="1050" u="none" strike="noStrike">
                        <a:effectLst/>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から使える</a:t>
                      </a:r>
                      <a:endParaRPr lang="ja-JP" altLang="en-US" sz="1050" b="0" u="none" strike="noStrike">
                        <a:solidFill>
                          <a:srgbClr val="000000"/>
                        </a:solidFill>
                        <a:effectLst/>
                        <a:latin typeface="Meiryo UI" panose="020B0604030504040204" pitchFamily="50" charset="-128"/>
                        <a:ea typeface="Meiryo UI" panose="020B0604030504040204" pitchFamily="50" charset="-128"/>
                      </a:endParaRPr>
                    </a:p>
                    <a:p>
                      <a:endParaRPr kumimoji="1" lang="ja-JP" altLang="en-US" sz="1050">
                        <a:latin typeface="Meiryo UI" panose="020B0604030504040204" pitchFamily="50" charset="-128"/>
                        <a:ea typeface="Meiryo UI" panose="020B0604030504040204" pitchFamily="50" charset="-128"/>
                      </a:endParaRPr>
                    </a:p>
                  </a:txBody>
                  <a:tcPr anchor="ctr" anchorCtr="1">
                    <a:solidFill>
                      <a:schemeClr val="accent3">
                        <a:lumMod val="60000"/>
                        <a:lumOff val="40000"/>
                      </a:schemeClr>
                    </a:solidFill>
                  </a:tcPr>
                </a:tc>
                <a:tc>
                  <a:txBody>
                    <a:bodyPr/>
                    <a:lstStyle/>
                    <a:p>
                      <a:r>
                        <a:rPr kumimoji="1" lang="en-US" altLang="ja-JP" sz="1050">
                          <a:latin typeface="Meiryo UI" panose="020B0604030504040204" pitchFamily="50" charset="-128"/>
                          <a:ea typeface="Meiryo UI" panose="020B0604030504040204" pitchFamily="50" charset="-128"/>
                        </a:rPr>
                        <a:t>×</a:t>
                      </a:r>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a:t>
                      </a:r>
                      <a:endParaRPr lang="ja-JP" altLang="en-US" sz="1050" b="0" i="0" u="none" strike="noStrike">
                        <a:solidFill>
                          <a:srgbClr val="000000"/>
                        </a:solidFill>
                        <a:effectLst/>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dirty="0">
                          <a:effectLst/>
                          <a:latin typeface="Meiryo UI" panose="020B0604030504040204" pitchFamily="50" charset="-128"/>
                          <a:ea typeface="Meiryo UI" panose="020B0604030504040204" pitchFamily="50" charset="-128"/>
                        </a:rPr>
                        <a:t>○</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dirty="0">
                          <a:effectLst/>
                          <a:latin typeface="Meiryo UI" panose="020B0604030504040204" pitchFamily="50" charset="-128"/>
                          <a:ea typeface="Meiryo UI" panose="020B0604030504040204" pitchFamily="50" charset="-128"/>
                        </a:rPr>
                        <a:t>○</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機関による</a:t>
                      </a:r>
                      <a:endParaRPr lang="ja-JP" altLang="en-US" sz="1050" b="0" i="0" u="none" strike="noStrike">
                        <a:solidFill>
                          <a:srgbClr val="000000"/>
                        </a:solidFill>
                        <a:effectLst/>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dirty="0">
                          <a:effectLst/>
                          <a:latin typeface="Meiryo UI" panose="020B0604030504040204" pitchFamily="50" charset="-128"/>
                          <a:ea typeface="Meiryo UI" panose="020B0604030504040204" pitchFamily="50" charset="-128"/>
                        </a:rPr>
                        <a:t>○</a:t>
                      </a:r>
                      <a:endParaRPr lang="ja-JP" altLang="en-US" sz="1050" b="0" i="0" u="none" strike="noStrike" dirty="0">
                        <a:solidFill>
                          <a:srgbClr val="000000"/>
                        </a:solidFill>
                        <a:effectLst/>
                        <a:latin typeface="Meiryo UI" panose="020B0604030504040204" pitchFamily="50" charset="-128"/>
                        <a:ea typeface="Meiryo UI" panose="020B0604030504040204" pitchFamily="50" charset="-128"/>
                      </a:endParaRPr>
                    </a:p>
                  </a:txBody>
                  <a:tcPr anchor="ctr" anchorCtr="1"/>
                </a:tc>
                <a:extLst>
                  <a:ext uri="{0D108BD9-81ED-4DB2-BD59-A6C34878D82A}">
                    <a16:rowId xmlns:a16="http://schemas.microsoft.com/office/drawing/2014/main" val="4156583"/>
                  </a:ext>
                </a:extLst>
              </a:tr>
              <a:tr h="1205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その他備考・注意事項</a:t>
                      </a:r>
                      <a:endParaRPr lang="ja-JP" altLang="en-US" sz="1050" b="0" u="none" strike="noStrike">
                        <a:solidFill>
                          <a:srgbClr val="000000"/>
                        </a:solidFill>
                        <a:effectLst/>
                        <a:latin typeface="Meiryo UI" panose="020B0604030504040204" pitchFamily="50" charset="-128"/>
                        <a:ea typeface="Meiryo UI" panose="020B0604030504040204" pitchFamily="50" charset="-128"/>
                      </a:endParaRPr>
                    </a:p>
                    <a:p>
                      <a:endParaRPr kumimoji="1" lang="ja-JP" altLang="en-US" sz="1050">
                        <a:latin typeface="Meiryo UI" panose="020B0604030504040204" pitchFamily="50" charset="-128"/>
                        <a:ea typeface="Meiryo UI" panose="020B0604030504040204" pitchFamily="50" charset="-128"/>
                      </a:endParaRPr>
                    </a:p>
                  </a:txBody>
                  <a:tcPr anchor="ctr" anchorCtr="1">
                    <a:solidFill>
                      <a:schemeClr val="accent3">
                        <a:lumMod val="60000"/>
                        <a:lumOff val="40000"/>
                      </a:schemeClr>
                    </a:solidFill>
                  </a:tcPr>
                </a:tc>
                <a:tc>
                  <a:txBody>
                    <a:bodyPr/>
                    <a:lstStyle/>
                    <a:p>
                      <a:endParaRPr kumimoji="1" lang="ja-JP" altLang="en-US" sz="1050">
                        <a:latin typeface="Meiryo UI" panose="020B0604030504040204" pitchFamily="50" charset="-128"/>
                        <a:ea typeface="Meiryo UI" panose="020B0604030504040204" pitchFamily="50" charset="-128"/>
                      </a:endParaRPr>
                    </a:p>
                  </a:txBody>
                  <a:tcPr anchor="ctr" anchorCtr="1"/>
                </a:tc>
                <a:tc>
                  <a:txBody>
                    <a:bodyPr/>
                    <a:lstStyle/>
                    <a:p>
                      <a:pPr algn="l" fontAlgn="ctr"/>
                      <a:r>
                        <a:rPr lang="ja-JP" altLang="en-US" sz="1050" u="none" strike="noStrike" dirty="0">
                          <a:effectLst/>
                          <a:latin typeface="Meiryo UI" panose="020B0604030504040204" pitchFamily="50" charset="-128"/>
                          <a:ea typeface="Meiryo UI" panose="020B0604030504040204" pitchFamily="50" charset="-128"/>
                        </a:rPr>
                        <a:t>・シリアルコードが解れば誰でも認証できてしまうため、コードの管理には注意が必要です。</a:t>
                      </a:r>
                      <a:endParaRPr lang="en-US" altLang="ja-JP" sz="1050" u="none" strike="noStrike" dirty="0">
                        <a:effectLst/>
                        <a:latin typeface="Meiryo UI" panose="020B0604030504040204" pitchFamily="50" charset="-128"/>
                        <a:ea typeface="Meiryo UI" panose="020B0604030504040204" pitchFamily="50" charset="-128"/>
                      </a:endParaRPr>
                    </a:p>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・定期的なコードの変更が必要になります。</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・設定ご希望の場合はご相談ください。</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・事前に機関ネットワーク内でアカウントを作成しなくても認証ができる便利な機能です。</a:t>
                      </a:r>
                      <a:endParaRPr lang="en-US" altLang="ja-JP" sz="1050" u="none" strike="noStrike">
                        <a:effectLst/>
                        <a:latin typeface="Meiryo UI" panose="020B0604030504040204" pitchFamily="50" charset="-128"/>
                        <a:ea typeface="Meiryo UI" panose="020B0604030504040204" pitchFamily="50" charset="-128"/>
                      </a:endParaRPr>
                    </a:p>
                  </a:txBody>
                  <a:tcPr anchor="ctr" anchorCtr="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u="none" strike="noStrike">
                          <a:effectLst/>
                          <a:latin typeface="Meiryo UI" panose="020B0604030504040204" pitchFamily="50" charset="-128"/>
                          <a:ea typeface="Meiryo UI" panose="020B0604030504040204" pitchFamily="50" charset="-128"/>
                        </a:rPr>
                        <a:t>・学認でログインするとアプリを利用することが出来ません（</a:t>
                      </a:r>
                      <a:r>
                        <a:rPr lang="en-US" altLang="ja-JP" sz="1050" u="none" strike="noStrike">
                          <a:effectLst/>
                          <a:latin typeface="Meiryo UI" panose="020B0604030504040204" pitchFamily="50" charset="-128"/>
                          <a:ea typeface="Meiryo UI" panose="020B0604030504040204" pitchFamily="50" charset="-128"/>
                        </a:rPr>
                        <a:t>My</a:t>
                      </a:r>
                      <a:r>
                        <a:rPr lang="ja-JP" altLang="en-US" sz="1050" u="none" strike="noStrike">
                          <a:effectLst/>
                          <a:latin typeface="Meiryo UI" panose="020B0604030504040204" pitchFamily="50" charset="-128"/>
                          <a:ea typeface="Meiryo UI" panose="020B0604030504040204" pitchFamily="50" charset="-128"/>
                        </a:rPr>
                        <a:t>本棚に登録ボタンが表示されない）</a:t>
                      </a:r>
                      <a:endParaRPr lang="ja-JP" altLang="en-US" sz="1050" b="0" i="0" u="none" strike="noStrike">
                        <a:solidFill>
                          <a:srgbClr val="000000"/>
                        </a:solidFill>
                        <a:effectLst/>
                        <a:latin typeface="Meiryo UI" panose="020B0604030504040204" pitchFamily="50" charset="-128"/>
                        <a:ea typeface="Meiryo UI" panose="020B0604030504040204" pitchFamily="50" charset="-128"/>
                      </a:endParaRPr>
                    </a:p>
                    <a:p>
                      <a:endParaRPr kumimoji="1" lang="ja-JP" altLang="en-US" sz="1050">
                        <a:latin typeface="Meiryo UI" panose="020B0604030504040204" pitchFamily="50" charset="-128"/>
                        <a:ea typeface="Meiryo UI" panose="020B0604030504040204" pitchFamily="50" charset="-128"/>
                      </a:endParaRPr>
                    </a:p>
                  </a:txBody>
                  <a:tcPr anchor="ctr" anchorCtr="1"/>
                </a:tc>
                <a:tc gridSpan="2">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・アプリ等で利用する個人アカウントは「メールでサインイン」に限定され、</a:t>
                      </a:r>
                      <a:r>
                        <a:rPr kumimoji="1" lang="en-US" altLang="ja-JP" sz="1050" dirty="0">
                          <a:solidFill>
                            <a:schemeClr val="tx1"/>
                          </a:solidFill>
                          <a:latin typeface="Meiryo UI" panose="020B0604030504040204" pitchFamily="50" charset="-128"/>
                          <a:ea typeface="Meiryo UI" panose="020B0604030504040204" pitchFamily="50" charset="-128"/>
                        </a:rPr>
                        <a:t>Google</a:t>
                      </a:r>
                      <a:r>
                        <a:rPr kumimoji="1" lang="ja-JP" altLang="en-US" sz="1050" dirty="0" err="1">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Microsoft</a:t>
                      </a:r>
                      <a:r>
                        <a:rPr kumimoji="1" lang="ja-JP" altLang="en-US" sz="1050" dirty="0" err="1">
                          <a:solidFill>
                            <a:schemeClr val="tx1"/>
                          </a:solidFill>
                          <a:latin typeface="Meiryo UI" panose="020B0604030504040204" pitchFamily="50" charset="-128"/>
                          <a:ea typeface="Meiryo UI" panose="020B0604030504040204" pitchFamily="50" charset="-128"/>
                        </a:rPr>
                        <a:t>、</a:t>
                      </a:r>
                      <a:r>
                        <a:rPr kumimoji="1" lang="en-US" altLang="ja-JP" sz="1050" dirty="0">
                          <a:solidFill>
                            <a:schemeClr val="tx1"/>
                          </a:solidFill>
                          <a:latin typeface="Meiryo UI" panose="020B0604030504040204" pitchFamily="50" charset="-128"/>
                          <a:ea typeface="Meiryo UI" panose="020B0604030504040204" pitchFamily="50" charset="-128"/>
                        </a:rPr>
                        <a:t>Apple</a:t>
                      </a:r>
                      <a:r>
                        <a:rPr kumimoji="1" lang="ja-JP" altLang="en-US" sz="1050" dirty="0" err="1">
                          <a:solidFill>
                            <a:schemeClr val="tx1"/>
                          </a:solidFill>
                          <a:latin typeface="Meiryo UI" panose="020B0604030504040204" pitchFamily="50" charset="-128"/>
                          <a:ea typeface="Meiryo UI" panose="020B0604030504040204" pitchFamily="50" charset="-128"/>
                        </a:rPr>
                        <a:t>での</a:t>
                      </a:r>
                      <a:r>
                        <a:rPr kumimoji="1" lang="ja-JP" altLang="en-US" sz="1050" dirty="0">
                          <a:solidFill>
                            <a:schemeClr val="tx1"/>
                          </a:solidFill>
                          <a:latin typeface="Meiryo UI" panose="020B0604030504040204" pitchFamily="50" charset="-128"/>
                          <a:ea typeface="Meiryo UI" panose="020B0604030504040204" pitchFamily="50" charset="-128"/>
                        </a:rPr>
                        <a:t>アカウント認証は利用できません。</a:t>
                      </a:r>
                      <a:r>
                        <a:rPr kumimoji="1" lang="en-US" altLang="ja-JP" sz="1050" dirty="0">
                          <a:solidFill>
                            <a:schemeClr val="tx1"/>
                          </a:solidFill>
                          <a:latin typeface="Meiryo UI" panose="020B0604030504040204" pitchFamily="50" charset="-128"/>
                          <a:ea typeface="Meiryo UI" panose="020B0604030504040204" pitchFamily="50" charset="-128"/>
                        </a:rPr>
                        <a:t>※VPN</a:t>
                      </a:r>
                      <a:r>
                        <a:rPr kumimoji="1" lang="ja-JP" altLang="en-US" sz="1050" dirty="0">
                          <a:solidFill>
                            <a:schemeClr val="tx1"/>
                          </a:solidFill>
                          <a:latin typeface="Meiryo UI" panose="020B0604030504040204" pitchFamily="50" charset="-128"/>
                          <a:ea typeface="Meiryo UI" panose="020B0604030504040204" pitchFamily="50" charset="-128"/>
                        </a:rPr>
                        <a:t>は、仕様によっては利用できる場合があります。トライアルでお試し下さいませ。</a:t>
                      </a:r>
                    </a:p>
                  </a:txBody>
                  <a:tcPr anchor="ctr" anchorCtr="1"/>
                </a:tc>
                <a:tc hMerge="1">
                  <a:txBody>
                    <a:bodyPr/>
                    <a:lstStyle/>
                    <a:p>
                      <a:endParaRPr kumimoji="1" lang="ja-JP" altLang="en-US" sz="1000" dirty="0">
                        <a:solidFill>
                          <a:schemeClr val="tx1"/>
                        </a:solidFill>
                        <a:latin typeface="Meiryo UI" panose="020B0604030504040204" pitchFamily="50" charset="-128"/>
                        <a:ea typeface="Meiryo UI" panose="020B0604030504040204" pitchFamily="50" charset="-128"/>
                      </a:endParaRPr>
                    </a:p>
                  </a:txBody>
                  <a:tcPr anchor="ctr" anchorCtr="1"/>
                </a:tc>
                <a:extLst>
                  <a:ext uri="{0D108BD9-81ED-4DB2-BD59-A6C34878D82A}">
                    <a16:rowId xmlns:a16="http://schemas.microsoft.com/office/drawing/2014/main" val="3350687900"/>
                  </a:ext>
                </a:extLst>
              </a:tr>
            </a:tbl>
          </a:graphicData>
        </a:graphic>
      </p:graphicFrame>
      <p:sp>
        <p:nvSpPr>
          <p:cNvPr id="3" name="タイトル 1"/>
          <p:cNvSpPr txBox="1">
            <a:spLocks/>
          </p:cNvSpPr>
          <p:nvPr/>
        </p:nvSpPr>
        <p:spPr bwMode="auto">
          <a:xfrm>
            <a:off x="0" y="0"/>
            <a:ext cx="9144000" cy="701255"/>
          </a:xfrm>
          <a:prstGeom prst="rect">
            <a:avLst/>
          </a:prstGeom>
          <a:solidFill>
            <a:schemeClr val="accent5"/>
          </a:solidFill>
          <a:ln w="9525">
            <a:noFill/>
            <a:miter lim="800000"/>
            <a:headEnd/>
            <a:tailEnd/>
          </a:ln>
        </p:spPr>
        <p:txBody>
          <a:bodyPr anchor="ctr"/>
          <a:lstStyle/>
          <a:p>
            <a:pPr eaLnBrk="0" hangingPunct="0">
              <a:defRPr/>
            </a:pPr>
            <a:r>
              <a:rPr lang="ja-JP" altLang="en-US" sz="2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dirty="0" err="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KinoDen</a:t>
            </a:r>
            <a:r>
              <a:rPr lang="ja-JP" altLang="en-US" sz="28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の認証（アクセス方法）</a:t>
            </a:r>
            <a:endParaRPr lang="ja-JP" altLang="en-US"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スライド番号プレースホルダー 5"/>
          <p:cNvSpPr>
            <a:spLocks noGrp="1"/>
          </p:cNvSpPr>
          <p:nvPr>
            <p:ph type="sldNum" sz="quarter" idx="12"/>
          </p:nvPr>
        </p:nvSpPr>
        <p:spPr>
          <a:xfrm>
            <a:off x="7004247" y="6492875"/>
            <a:ext cx="2133600" cy="365125"/>
          </a:xfrm>
        </p:spPr>
        <p:txBody>
          <a:bodyPr/>
          <a:lstStyle/>
          <a:p>
            <a:pPr>
              <a:defRPr/>
            </a:pPr>
            <a:fld id="{C951FDE5-51CF-4AF4-AA66-BAE729B1DF3E}" type="slidenum">
              <a:rPr lang="ja-JP" altLang="en-US" smtClean="0"/>
              <a:pPr>
                <a:defRPr/>
              </a:pPr>
              <a:t>1</a:t>
            </a:fld>
            <a:endParaRPr lang="ja-JP" altLang="en-US"/>
          </a:p>
        </p:txBody>
      </p:sp>
      <p:sp>
        <p:nvSpPr>
          <p:cNvPr id="7" name="テキスト ボックス 6"/>
          <p:cNvSpPr txBox="1"/>
          <p:nvPr/>
        </p:nvSpPr>
        <p:spPr>
          <a:xfrm>
            <a:off x="48017" y="701255"/>
            <a:ext cx="8916471" cy="523220"/>
          </a:xfrm>
          <a:prstGeom prst="rect">
            <a:avLst/>
          </a:prstGeom>
          <a:noFill/>
        </p:spPr>
        <p:txBody>
          <a:bodyPr wrap="square" rtlCol="0">
            <a:spAutoFit/>
          </a:bodyPr>
          <a:lstStyle/>
          <a:p>
            <a:pPr marL="0" indent="0" eaLnBrk="1" hangingPunct="1">
              <a:buFont typeface="Arial" charset="0"/>
              <a:buNone/>
            </a:pPr>
            <a:r>
              <a:rPr lang="ja-JP" altLang="en-US" sz="1400">
                <a:latin typeface="Meiryo UI" panose="020B0604030504040204" pitchFamily="50" charset="-128"/>
                <a:ea typeface="Meiryo UI" panose="020B0604030504040204" pitchFamily="50" charset="-128"/>
                <a:cs typeface="メイリオ" pitchFamily="50" charset="-128"/>
              </a:rPr>
              <a:t>・機関内からは基本的に</a:t>
            </a:r>
            <a:r>
              <a:rPr lang="en-US" altLang="ja-JP" sz="1400" b="1">
                <a:solidFill>
                  <a:srgbClr val="FF0000"/>
                </a:solidFill>
                <a:latin typeface="Meiryo UI" panose="020B0604030504040204" pitchFamily="50" charset="-128"/>
                <a:ea typeface="Meiryo UI" panose="020B0604030504040204" pitchFamily="50" charset="-128"/>
                <a:cs typeface="メイリオ" pitchFamily="50" charset="-128"/>
              </a:rPr>
              <a:t>IP</a:t>
            </a:r>
            <a:r>
              <a:rPr lang="ja-JP" altLang="en-US" sz="1400" b="1">
                <a:solidFill>
                  <a:srgbClr val="FF0000"/>
                </a:solidFill>
                <a:latin typeface="Meiryo UI" panose="020B0604030504040204" pitchFamily="50" charset="-128"/>
                <a:ea typeface="Meiryo UI" panose="020B0604030504040204" pitchFamily="50" charset="-128"/>
                <a:cs typeface="メイリオ" pitchFamily="50" charset="-128"/>
              </a:rPr>
              <a:t>アドレス認証</a:t>
            </a:r>
            <a:r>
              <a:rPr lang="ja-JP" altLang="en-US" sz="1400">
                <a:latin typeface="Meiryo UI" panose="020B0604030504040204" pitchFamily="50" charset="-128"/>
                <a:ea typeface="Meiryo UI" panose="020B0604030504040204" pitchFamily="50" charset="-128"/>
                <a:cs typeface="メイリオ" pitchFamily="50" charset="-128"/>
              </a:rPr>
              <a:t>で利用頂きます。</a:t>
            </a:r>
            <a:endParaRPr lang="en-US" altLang="ja-JP" sz="1400">
              <a:latin typeface="Meiryo UI" panose="020B0604030504040204" pitchFamily="50" charset="-128"/>
              <a:ea typeface="Meiryo UI" panose="020B0604030504040204" pitchFamily="50" charset="-128"/>
              <a:cs typeface="メイリオ" pitchFamily="50" charset="-128"/>
            </a:endParaRPr>
          </a:p>
          <a:p>
            <a:pPr marL="0" indent="0" eaLnBrk="1" hangingPunct="1">
              <a:buFont typeface="Arial" charset="0"/>
              <a:buNone/>
            </a:pPr>
            <a:r>
              <a:rPr lang="ja-JP" altLang="en-US" sz="1400">
                <a:latin typeface="Meiryo UI" panose="020B0604030504040204" pitchFamily="50" charset="-128"/>
                <a:ea typeface="Meiryo UI" panose="020B0604030504040204" pitchFamily="50" charset="-128"/>
                <a:cs typeface="メイリオ" pitchFamily="50" charset="-128"/>
              </a:rPr>
              <a:t>・機関外からのアクセスはお客様のご利用環境に応じて様々な</a:t>
            </a:r>
            <a:r>
              <a:rPr lang="ja-JP" altLang="en-US" sz="1400" b="1">
                <a:latin typeface="Meiryo UI" panose="020B0604030504040204" pitchFamily="50" charset="-128"/>
                <a:ea typeface="Meiryo UI" panose="020B0604030504040204" pitchFamily="50" charset="-128"/>
                <a:cs typeface="メイリオ" pitchFamily="50" charset="-128"/>
              </a:rPr>
              <a:t>リモートアクセス</a:t>
            </a:r>
            <a:r>
              <a:rPr lang="ja-JP" altLang="en-US" sz="1400">
                <a:latin typeface="Meiryo UI" panose="020B0604030504040204" pitchFamily="50" charset="-128"/>
                <a:ea typeface="Meiryo UI" panose="020B0604030504040204" pitchFamily="50" charset="-128"/>
                <a:cs typeface="メイリオ" pitchFamily="50" charset="-128"/>
              </a:rPr>
              <a:t>の仕組みを利用いただけるようになっています。</a:t>
            </a:r>
            <a:endParaRPr lang="en-US" altLang="ja-JP" sz="1400">
              <a:latin typeface="Meiryo UI" panose="020B0604030504040204" pitchFamily="50" charset="-128"/>
              <a:ea typeface="Meiryo UI" panose="020B0604030504040204" pitchFamily="50" charset="-128"/>
              <a:cs typeface="メイリオ" pitchFamily="50" charset="-128"/>
            </a:endParaRPr>
          </a:p>
        </p:txBody>
      </p:sp>
      <p:sp>
        <p:nvSpPr>
          <p:cNvPr id="2" name="テキスト ボックス 1"/>
          <p:cNvSpPr txBox="1"/>
          <p:nvPr/>
        </p:nvSpPr>
        <p:spPr>
          <a:xfrm>
            <a:off x="7205504" y="350627"/>
            <a:ext cx="1856791" cy="307777"/>
          </a:xfrm>
          <a:prstGeom prst="rect">
            <a:avLst/>
          </a:prstGeom>
          <a:noFill/>
        </p:spPr>
        <p:txBody>
          <a:bodyPr wrap="square" rtlCol="0">
            <a:spAutoFit/>
          </a:bodyPr>
          <a:lstStyle/>
          <a:p>
            <a:r>
              <a:rPr kumimoji="1" lang="en-US" altLang="ja-JP" sz="1400" dirty="0">
                <a:solidFill>
                  <a:schemeClr val="bg1"/>
                </a:solidFill>
                <a:latin typeface="Meiryo UI" panose="020B0604030504040204" pitchFamily="50" charset="-128"/>
                <a:ea typeface="Meiryo UI" panose="020B0604030504040204" pitchFamily="50" charset="-128"/>
              </a:rPr>
              <a:t>2026</a:t>
            </a:r>
            <a:r>
              <a:rPr kumimoji="1" lang="ja-JP" altLang="en-US" sz="1400" dirty="0">
                <a:solidFill>
                  <a:schemeClr val="bg1"/>
                </a:solidFill>
                <a:latin typeface="Meiryo UI" panose="020B0604030504040204" pitchFamily="50" charset="-128"/>
                <a:ea typeface="Meiryo UI" panose="020B0604030504040204" pitchFamily="50" charset="-128"/>
              </a:rPr>
              <a:t>年</a:t>
            </a:r>
            <a:r>
              <a:rPr lang="en-US" altLang="ja-JP" sz="1400" dirty="0">
                <a:solidFill>
                  <a:schemeClr val="bg1"/>
                </a:solidFill>
                <a:latin typeface="Meiryo UI" panose="020B0604030504040204" pitchFamily="50" charset="-128"/>
                <a:ea typeface="Meiryo UI" panose="020B0604030504040204" pitchFamily="50" charset="-128"/>
              </a:rPr>
              <a:t>9</a:t>
            </a:r>
            <a:r>
              <a:rPr kumimoji="1" lang="ja-JP" altLang="en-US" sz="1400" dirty="0">
                <a:solidFill>
                  <a:schemeClr val="bg1"/>
                </a:solidFill>
                <a:latin typeface="Meiryo UI" panose="020B0604030504040204" pitchFamily="50" charset="-128"/>
                <a:ea typeface="Meiryo UI" panose="020B0604030504040204" pitchFamily="50" charset="-128"/>
              </a:rPr>
              <a:t>月</a:t>
            </a:r>
            <a:r>
              <a:rPr lang="en-US" altLang="ja-JP" sz="1400" dirty="0">
                <a:solidFill>
                  <a:schemeClr val="bg1"/>
                </a:solidFill>
                <a:latin typeface="Meiryo UI" panose="020B0604030504040204" pitchFamily="50" charset="-128"/>
                <a:ea typeface="Meiryo UI" panose="020B0604030504040204" pitchFamily="50" charset="-128"/>
              </a:rPr>
              <a:t>1</a:t>
            </a:r>
            <a:r>
              <a:rPr kumimoji="1" lang="ja-JP" altLang="en-US" sz="1400" dirty="0">
                <a:solidFill>
                  <a:schemeClr val="bg1"/>
                </a:solidFill>
                <a:latin typeface="Meiryo UI" panose="020B0604030504040204" pitchFamily="50" charset="-128"/>
                <a:ea typeface="Meiryo UI" panose="020B0604030504040204" pitchFamily="50" charset="-128"/>
              </a:rPr>
              <a:t>日更新</a:t>
            </a:r>
          </a:p>
        </p:txBody>
      </p:sp>
    </p:spTree>
    <p:extLst>
      <p:ext uri="{BB962C8B-B14F-4D97-AF65-F5344CB8AC3E}">
        <p14:creationId xmlns:p14="http://schemas.microsoft.com/office/powerpoint/2010/main" val="3281224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プレースホルダー 6" descr="aUnivLibrary - Kinokuniya Digital Library"/>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8774" y="944505"/>
            <a:ext cx="2283740" cy="1615990"/>
          </a:xfrm>
          <a:prstGeom prst="rect">
            <a:avLst/>
          </a:prstGeom>
          <a:noFill/>
          <a:ln w="9525">
            <a:solidFill>
              <a:schemeClr val="tx2">
                <a:lumMod val="20000"/>
                <a:lumOff val="80000"/>
              </a:schemeClr>
            </a:solidFill>
            <a:miter lim="800000"/>
            <a:headEnd/>
            <a:tailEnd/>
          </a:ln>
          <a:extLst>
            <a:ext uri="{909E8E84-426E-40DD-AFC4-6F175D3DCCD1}">
              <a14:hiddenFill xmlns:a14="http://schemas.microsoft.com/office/drawing/2010/main">
                <a:solidFill>
                  <a:srgbClr val="FFFFFF"/>
                </a:solidFill>
              </a14:hiddenFill>
            </a:ext>
          </a:extLst>
        </p:spPr>
      </p:pic>
      <p:cxnSp>
        <p:nvCxnSpPr>
          <p:cNvPr id="33" name="直線矢印コネクタ 32"/>
          <p:cNvCxnSpPr>
            <a:endCxn id="50" idx="1"/>
          </p:cNvCxnSpPr>
          <p:nvPr/>
        </p:nvCxnSpPr>
        <p:spPr>
          <a:xfrm>
            <a:off x="1808530" y="3899836"/>
            <a:ext cx="1567586" cy="8645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0" name="タイトル 1"/>
          <p:cNvSpPr txBox="1">
            <a:spLocks/>
          </p:cNvSpPr>
          <p:nvPr/>
        </p:nvSpPr>
        <p:spPr bwMode="auto">
          <a:xfrm>
            <a:off x="0" y="0"/>
            <a:ext cx="9144000" cy="701255"/>
          </a:xfrm>
          <a:prstGeom prst="rect">
            <a:avLst/>
          </a:prstGeom>
          <a:solidFill>
            <a:schemeClr val="accent5"/>
          </a:solidFill>
          <a:ln w="9525">
            <a:noFill/>
            <a:miter lim="800000"/>
            <a:headEnd/>
            <a:tailEnd/>
          </a:ln>
        </p:spPr>
        <p:txBody>
          <a:bodyPr anchor="ctr"/>
          <a:lstStyle/>
          <a:p>
            <a:pPr eaLnBrk="0" hangingPunct="0">
              <a:defRPr/>
            </a:pPr>
            <a:r>
              <a:rPr lang="ja-JP" altLang="en-US"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2800" err="1">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KinoDen</a:t>
            </a:r>
            <a:r>
              <a:rPr lang="ja-JP" altLang="en-US" sz="280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の認証イメージ</a:t>
            </a:r>
            <a:endParaRPr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Rectangle 3"/>
          <p:cNvSpPr txBox="1">
            <a:spLocks noChangeArrowheads="1"/>
          </p:cNvSpPr>
          <p:nvPr/>
        </p:nvSpPr>
        <p:spPr bwMode="auto">
          <a:xfrm>
            <a:off x="120449" y="2393523"/>
            <a:ext cx="3849111" cy="472012"/>
          </a:xfrm>
          <a:prstGeom prst="rect">
            <a:avLst/>
          </a:prstGeom>
          <a:noFill/>
          <a:ln w="9525">
            <a:noFill/>
            <a:miter lim="800000"/>
            <a:headEnd/>
            <a:tailEnd/>
          </a:ln>
        </p:spPr>
        <p:txBody>
          <a:bodyPr/>
          <a:lstStyle/>
          <a:p>
            <a:pPr marL="342900" indent="-342900">
              <a:spcBef>
                <a:spcPct val="20000"/>
              </a:spcBef>
              <a:defRPr/>
            </a:pPr>
            <a:r>
              <a:rPr lang="en-US" altLang="ja-JP" sz="24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①学内アクセス</a:t>
            </a:r>
            <a:r>
              <a:rPr lang="en-US" altLang="ja-JP" sz="24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2400" b="1">
              <a:solidFill>
                <a:schemeClr val="tx2"/>
              </a:solidFill>
            </a:endParaRPr>
          </a:p>
          <a:p>
            <a:pPr marL="342900" indent="-342900" algn="ctr">
              <a:spcBef>
                <a:spcPct val="20000"/>
              </a:spcBef>
              <a:defRPr/>
            </a:pPr>
            <a:endParaRPr lang="en-US" altLang="ja-JP" sz="2400" b="1">
              <a:solidFill>
                <a:schemeClr val="tx2"/>
              </a:solidFill>
            </a:endParaRPr>
          </a:p>
        </p:txBody>
      </p:sp>
      <p:pic>
        <p:nvPicPr>
          <p:cNvPr id="46" name="図 45" descr="MC900424770.WMF"/>
          <p:cNvPicPr>
            <a:picLocks noChangeAspect="1"/>
          </p:cNvPicPr>
          <p:nvPr/>
        </p:nvPicPr>
        <p:blipFill>
          <a:blip r:embed="rId4"/>
          <a:stretch>
            <a:fillRect/>
          </a:stretch>
        </p:blipFill>
        <p:spPr>
          <a:xfrm>
            <a:off x="4007507" y="2269417"/>
            <a:ext cx="667178" cy="861346"/>
          </a:xfrm>
          <a:prstGeom prst="rect">
            <a:avLst/>
          </a:prstGeom>
        </p:spPr>
      </p:pic>
      <p:sp>
        <p:nvSpPr>
          <p:cNvPr id="47" name="Rectangle 3"/>
          <p:cNvSpPr txBox="1">
            <a:spLocks noChangeArrowheads="1"/>
          </p:cNvSpPr>
          <p:nvPr/>
        </p:nvSpPr>
        <p:spPr bwMode="auto">
          <a:xfrm>
            <a:off x="3273185" y="1905803"/>
            <a:ext cx="2234919" cy="377728"/>
          </a:xfrm>
          <a:prstGeom prst="rect">
            <a:avLst/>
          </a:prstGeom>
          <a:solidFill>
            <a:schemeClr val="bg1"/>
          </a:solidFill>
          <a:ln w="9525">
            <a:solidFill>
              <a:schemeClr val="bg1">
                <a:lumMod val="65000"/>
              </a:schemeClr>
            </a:solidFill>
            <a:miter lim="800000"/>
            <a:headEnd/>
            <a:tailEnd/>
          </a:ln>
        </p:spPr>
        <p:txBody>
          <a:bodyPr/>
          <a:lstStyle/>
          <a:p>
            <a:pPr marL="342900" indent="-342900" algn="ctr">
              <a:spcBef>
                <a:spcPct val="20000"/>
              </a:spcBef>
              <a:defRPr/>
            </a:pPr>
            <a:r>
              <a:rPr lang="en-US" altLang="ja-JP" sz="2000" b="1" err="1">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KinoDen</a:t>
            </a:r>
            <a:r>
              <a:rPr lang="ja-JP" altLang="en-US" sz="20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サイト</a:t>
            </a:r>
            <a:endParaRPr lang="en-US" altLang="ja-JP" sz="20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Rectangle 3"/>
          <p:cNvSpPr txBox="1">
            <a:spLocks noChangeArrowheads="1"/>
          </p:cNvSpPr>
          <p:nvPr/>
        </p:nvSpPr>
        <p:spPr bwMode="auto">
          <a:xfrm>
            <a:off x="7034789" y="2582819"/>
            <a:ext cx="1224136" cy="432048"/>
          </a:xfrm>
          <a:prstGeom prst="rect">
            <a:avLst/>
          </a:prstGeom>
          <a:noFill/>
          <a:ln w="9525">
            <a:noFill/>
            <a:miter lim="800000"/>
            <a:headEnd/>
            <a:tailEnd/>
          </a:ln>
        </p:spPr>
        <p:txBody>
          <a:bodyPr/>
          <a:lstStyle/>
          <a:p>
            <a:pPr marL="342900" indent="-342900" algn="ctr">
              <a:spcBef>
                <a:spcPct val="20000"/>
              </a:spcBef>
              <a:defRPr/>
            </a:pPr>
            <a:endParaRPr lang="en-US" altLang="ja-JP" sz="24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14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b="1">
              <a:solidFill>
                <a:schemeClr val="tx2"/>
              </a:solidFill>
              <a:hlinkClick r:id="rId5"/>
            </a:endParaRPr>
          </a:p>
          <a:p>
            <a:pPr marL="342900" indent="-342900" algn="ctr">
              <a:spcBef>
                <a:spcPct val="20000"/>
              </a:spcBef>
              <a:defRPr/>
            </a:pPr>
            <a:endParaRPr lang="en-US" altLang="ja-JP" sz="20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b="1">
              <a:solidFill>
                <a:schemeClr val="tx2"/>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b="1">
              <a:solidFill>
                <a:schemeClr val="tx2"/>
              </a:solidFill>
            </a:endParaRPr>
          </a:p>
          <a:p>
            <a:pPr marL="342900" indent="-342900" algn="ctr">
              <a:spcBef>
                <a:spcPct val="20000"/>
              </a:spcBef>
              <a:defRPr/>
            </a:pPr>
            <a:endParaRPr lang="en-US" altLang="ja-JP" b="1">
              <a:solidFill>
                <a:schemeClr val="tx2"/>
              </a:solidFill>
            </a:endParaRPr>
          </a:p>
        </p:txBody>
      </p:sp>
      <p:cxnSp>
        <p:nvCxnSpPr>
          <p:cNvPr id="7" name="直線矢印コネクタ 6"/>
          <p:cNvCxnSpPr/>
          <p:nvPr/>
        </p:nvCxnSpPr>
        <p:spPr>
          <a:xfrm flipH="1" flipV="1">
            <a:off x="4788024" y="2872302"/>
            <a:ext cx="2736304" cy="1348786"/>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51" name="円/楕円 50"/>
          <p:cNvSpPr/>
          <p:nvPr/>
        </p:nvSpPr>
        <p:spPr>
          <a:xfrm>
            <a:off x="5235268" y="3349095"/>
            <a:ext cx="2721108" cy="442076"/>
          </a:xfrm>
          <a:prstGeom prst="ellipse">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４</a:t>
            </a:r>
            <a:r>
              <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リモートアクセス</a:t>
            </a:r>
            <a:endParaRPr kumimoji="1"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4" name="Rectangle 3"/>
          <p:cNvSpPr txBox="1">
            <a:spLocks noChangeArrowheads="1"/>
          </p:cNvSpPr>
          <p:nvPr/>
        </p:nvSpPr>
        <p:spPr bwMode="auto">
          <a:xfrm>
            <a:off x="11857" y="4697812"/>
            <a:ext cx="2784724" cy="1085818"/>
          </a:xfrm>
          <a:prstGeom prst="rect">
            <a:avLst/>
          </a:prstGeom>
          <a:noFill/>
          <a:ln w="9525">
            <a:noFill/>
            <a:miter lim="800000"/>
            <a:headEnd/>
            <a:tailEnd/>
          </a:ln>
        </p:spPr>
        <p:txBody>
          <a:bodyPr/>
          <a:lstStyle/>
          <a:p>
            <a:pPr marL="342900" indent="-342900" algn="ctr">
              <a:spcBef>
                <a:spcPct val="20000"/>
              </a:spcBef>
              <a:defRPr/>
            </a:pPr>
            <a:r>
              <a:rPr lang="en-US" altLang="ja-JP" sz="2400" b="1" u="sng">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IP</a:t>
            </a:r>
            <a:r>
              <a:rPr lang="ja-JP" altLang="en-US" sz="2400" b="1" u="sng">
                <a:solidFill>
                  <a:schemeClr val="tx2"/>
                </a:solidFill>
                <a:latin typeface="メイリオ" panose="020B0604030504040204" pitchFamily="50" charset="-128"/>
                <a:ea typeface="メイリオ" panose="020B0604030504040204" pitchFamily="50" charset="-128"/>
                <a:cs typeface="メイリオ" panose="020B0604030504040204" pitchFamily="50" charset="-128"/>
              </a:rPr>
              <a:t>アドレス認証</a:t>
            </a:r>
            <a:endParaRPr lang="en-US" altLang="ja-JP" sz="2400" b="1" u="sng">
              <a:solidFill>
                <a:schemeClr val="tx2"/>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・学内ネットワーク接続端末</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・学内専用無線</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LAN</a:t>
            </a:r>
          </a:p>
          <a:p>
            <a:pPr marL="342900" indent="-342900" algn="ctr">
              <a:spcBef>
                <a:spcPct val="20000"/>
              </a:spcBef>
              <a:defRPr/>
            </a:pP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a:latin typeface="+mn-lt"/>
              <a:ea typeface="+mn-ea"/>
              <a:hlinkClick r:id="rId5"/>
            </a:endParaRPr>
          </a:p>
          <a:p>
            <a:pPr marL="342900" indent="-342900" algn="ctr">
              <a:spcBef>
                <a:spcPct val="20000"/>
              </a:spcBef>
              <a:defRPr/>
            </a:pPr>
            <a:endParaRPr lang="en-US" altLang="ja-JP" sz="2000">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a:latin typeface="+mn-lt"/>
              <a:ea typeface="+mn-ea"/>
            </a:endParaRPr>
          </a:p>
          <a:p>
            <a:pPr marL="342900" indent="-342900" algn="ctr">
              <a:spcBef>
                <a:spcPct val="20000"/>
              </a:spcBef>
              <a:defRPr/>
            </a:pPr>
            <a:endParaRPr lang="en-US" altLang="ja-JP">
              <a:latin typeface="+mn-lt"/>
              <a:ea typeface="+mn-ea"/>
            </a:endParaRPr>
          </a:p>
        </p:txBody>
      </p:sp>
      <p:sp>
        <p:nvSpPr>
          <p:cNvPr id="25" name="Rectangle 3"/>
          <p:cNvSpPr txBox="1">
            <a:spLocks noChangeArrowheads="1"/>
          </p:cNvSpPr>
          <p:nvPr/>
        </p:nvSpPr>
        <p:spPr bwMode="auto">
          <a:xfrm>
            <a:off x="5672778" y="2393523"/>
            <a:ext cx="4423180" cy="458691"/>
          </a:xfrm>
          <a:prstGeom prst="rect">
            <a:avLst/>
          </a:prstGeom>
          <a:noFill/>
          <a:ln w="9525">
            <a:noFill/>
            <a:miter lim="800000"/>
            <a:headEnd/>
            <a:tailEnd/>
          </a:ln>
        </p:spPr>
        <p:txBody>
          <a:bodyPr/>
          <a:lstStyle/>
          <a:p>
            <a:pPr marL="342900" indent="-342900">
              <a:spcBef>
                <a:spcPct val="20000"/>
              </a:spcBef>
              <a:defRPr/>
            </a:pPr>
            <a:r>
              <a:rPr lang="en-US" altLang="ja-JP" sz="2400" b="1">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400" b="1">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②リモートアクセス</a:t>
            </a:r>
            <a:r>
              <a:rPr lang="en-US" altLang="ja-JP" sz="2400" b="1">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2400" b="1">
              <a:solidFill>
                <a:srgbClr val="FF0000"/>
              </a:solidFill>
            </a:endParaRPr>
          </a:p>
          <a:p>
            <a:pPr marL="342900" indent="-342900" algn="ctr">
              <a:spcBef>
                <a:spcPct val="20000"/>
              </a:spcBef>
              <a:defRPr/>
            </a:pPr>
            <a:endParaRPr lang="en-US" altLang="ja-JP" b="1">
              <a:solidFill>
                <a:schemeClr val="tx2"/>
              </a:solidFill>
            </a:endParaRPr>
          </a:p>
        </p:txBody>
      </p:sp>
      <p:cxnSp>
        <p:nvCxnSpPr>
          <p:cNvPr id="32" name="直線矢印コネクタ 31"/>
          <p:cNvCxnSpPr/>
          <p:nvPr/>
        </p:nvCxnSpPr>
        <p:spPr>
          <a:xfrm flipV="1">
            <a:off x="1808530" y="2872301"/>
            <a:ext cx="2020047" cy="102753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4" name="フッター プレースホルダー 6"/>
          <p:cNvSpPr txBox="1">
            <a:spLocks/>
          </p:cNvSpPr>
          <p:nvPr/>
        </p:nvSpPr>
        <p:spPr>
          <a:xfrm>
            <a:off x="3196208" y="6526884"/>
            <a:ext cx="2895600" cy="365125"/>
          </a:xfrm>
          <a:prstGeom prst="rect">
            <a:avLst/>
          </a:prstGeom>
        </p:spPr>
        <p:txBody>
          <a:bodyPr vert="horz" lIns="91440" tIns="45720" rIns="91440" bIns="45720" rtlCol="0" anchor="ctr"/>
          <a:lstStyle>
            <a:defPPr>
              <a:defRPr lang="ja-JP"/>
            </a:defPPr>
            <a:lvl1pPr marL="0" algn="ct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en-US" altLang="ja-JP"/>
              <a:t>©KINOKUNIYA COMPANY LTD</a:t>
            </a:r>
            <a:endParaRPr lang="ja-JP" altLang="en-US"/>
          </a:p>
        </p:txBody>
      </p:sp>
      <p:sp>
        <p:nvSpPr>
          <p:cNvPr id="50" name="円/楕円 49"/>
          <p:cNvSpPr/>
          <p:nvPr/>
        </p:nvSpPr>
        <p:spPr>
          <a:xfrm>
            <a:off x="2839523" y="4571206"/>
            <a:ext cx="3664089" cy="1319186"/>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 OPAC</a:t>
            </a:r>
            <a:r>
              <a:rPr kumimoji="1" lang="ja-JP" altLang="en-US"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経由アクセス</a:t>
            </a:r>
            <a:endParaRPr kumimoji="1" lang="en-US" altLang="ja-JP"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※MARC</a:t>
            </a: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を取り込んだ場合</a:t>
            </a: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３・ディスカバリーサービス経由</a:t>
            </a:r>
            <a:endParaRPr kumimoji="1" lang="en-US" altLang="ja-JP" sz="12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1200" err="1">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Summon,Primo,EDS</a:t>
            </a:r>
            <a:r>
              <a:rPr lang="ja-JP" altLang="en-US"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対応</a:t>
            </a:r>
            <a:endParaRPr kumimoji="1" lang="en-US" altLang="ja-JP" sz="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円/楕円 51"/>
          <p:cNvSpPr/>
          <p:nvPr/>
        </p:nvSpPr>
        <p:spPr>
          <a:xfrm>
            <a:off x="1808530" y="3349095"/>
            <a:ext cx="2107490" cy="390957"/>
          </a:xfrm>
          <a:prstGeom prst="ellipse">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直接アクセス</a:t>
            </a:r>
            <a:endParaRPr kumimoji="1" lang="ja-JP" altLang="en-US" sz="140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6" name="Picture 2" descr="学校のアイソメトリックイラスト"/>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 t="19336" r="35763" b="23838"/>
          <a:stretch/>
        </p:blipFill>
        <p:spPr bwMode="auto">
          <a:xfrm>
            <a:off x="-148550" y="2813157"/>
            <a:ext cx="1872000" cy="1656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家、お墓、お金（札束）、車のイラスト"/>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162" r="50558" b="52081"/>
          <a:stretch/>
        </p:blipFill>
        <p:spPr bwMode="auto">
          <a:xfrm>
            <a:off x="7283927" y="2495970"/>
            <a:ext cx="1782233" cy="19731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リモートワーク（女性）のイラスト"/>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0621" y="3652582"/>
            <a:ext cx="1843380" cy="18433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テレワーク（2人）のイラスト"/>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1" t="35986" r="61944" b="20826"/>
          <a:stretch/>
        </p:blipFill>
        <p:spPr bwMode="auto">
          <a:xfrm>
            <a:off x="888998" y="3287804"/>
            <a:ext cx="1078342" cy="1224064"/>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線矢印コネクタ 52"/>
          <p:cNvCxnSpPr/>
          <p:nvPr/>
        </p:nvCxnSpPr>
        <p:spPr>
          <a:xfrm flipH="1" flipV="1">
            <a:off x="4095376" y="3068960"/>
            <a:ext cx="12451" cy="15070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endCxn id="50" idx="7"/>
          </p:cNvCxnSpPr>
          <p:nvPr/>
        </p:nvCxnSpPr>
        <p:spPr>
          <a:xfrm flipH="1">
            <a:off x="5967019" y="4221088"/>
            <a:ext cx="1531555" cy="54330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p:nvPr/>
        </p:nvCxnSpPr>
        <p:spPr>
          <a:xfrm flipH="1" flipV="1">
            <a:off x="4674685" y="3068960"/>
            <a:ext cx="12451" cy="1507077"/>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4659576" y="3826411"/>
            <a:ext cx="676952"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認証</a:t>
            </a:r>
          </a:p>
        </p:txBody>
      </p:sp>
      <p:sp>
        <p:nvSpPr>
          <p:cNvPr id="56" name="テキスト ボックス 55"/>
          <p:cNvSpPr txBox="1"/>
          <p:nvPr/>
        </p:nvSpPr>
        <p:spPr>
          <a:xfrm>
            <a:off x="5547013" y="3014867"/>
            <a:ext cx="676952"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認証</a:t>
            </a:r>
          </a:p>
        </p:txBody>
      </p:sp>
      <p:sp>
        <p:nvSpPr>
          <p:cNvPr id="26" name="スライド番号プレースホルダー 5"/>
          <p:cNvSpPr>
            <a:spLocks noGrp="1"/>
          </p:cNvSpPr>
          <p:nvPr>
            <p:ph type="sldNum" sz="quarter" idx="12"/>
          </p:nvPr>
        </p:nvSpPr>
        <p:spPr>
          <a:xfrm>
            <a:off x="7004247" y="6492875"/>
            <a:ext cx="2133600" cy="365125"/>
          </a:xfrm>
        </p:spPr>
        <p:txBody>
          <a:bodyPr/>
          <a:lstStyle/>
          <a:p>
            <a:pPr>
              <a:defRPr/>
            </a:pPr>
            <a:fld id="{C951FDE5-51CF-4AF4-AA66-BAE729B1DF3E}" type="slidenum">
              <a:rPr lang="ja-JP" altLang="en-US" smtClean="0"/>
              <a:pPr>
                <a:defRPr/>
              </a:pPr>
              <a:t>2</a:t>
            </a:fld>
            <a:endParaRPr lang="ja-JP" altLang="en-US"/>
          </a:p>
        </p:txBody>
      </p:sp>
    </p:spTree>
    <p:extLst>
      <p:ext uri="{BB962C8B-B14F-4D97-AF65-F5344CB8AC3E}">
        <p14:creationId xmlns:p14="http://schemas.microsoft.com/office/powerpoint/2010/main" val="167602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右矢印 22"/>
          <p:cNvSpPr/>
          <p:nvPr/>
        </p:nvSpPr>
        <p:spPr>
          <a:xfrm>
            <a:off x="2123728" y="3747119"/>
            <a:ext cx="2512668"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pic>
        <p:nvPicPr>
          <p:cNvPr id="14" name="図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550874"/>
            <a:ext cx="4022115" cy="2392491"/>
          </a:xfrm>
          <a:prstGeom prst="rect">
            <a:avLst/>
          </a:prstGeom>
          <a:ln>
            <a:solidFill>
              <a:schemeClr val="bg1">
                <a:lumMod val="75000"/>
              </a:schemeClr>
            </a:solidFill>
          </a:ln>
          <a:effectLst>
            <a:outerShdw blurRad="50800" dist="38100" dir="5400000" algn="t" rotWithShape="0">
              <a:prstClr val="black">
                <a:alpha val="40000"/>
              </a:prstClr>
            </a:outerShdw>
          </a:effectLst>
        </p:spPr>
      </p:pic>
      <p:pic>
        <p:nvPicPr>
          <p:cNvPr id="1026" name="Picture 2" descr="C:\Users\admin\Desktop\デジタル情報営業部（庄司）\01KinoDen\メールドメイン\スクリーンショット 2024-06-18 10044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369" y="3501008"/>
            <a:ext cx="1654393" cy="1944214"/>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22" name="右矢印 21"/>
          <p:cNvSpPr/>
          <p:nvPr/>
        </p:nvSpPr>
        <p:spPr>
          <a:xfrm>
            <a:off x="1832780" y="5445222"/>
            <a:ext cx="5115484"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0" name="フッター プレースホルダー 9"/>
          <p:cNvSpPr>
            <a:spLocks noGrp="1"/>
          </p:cNvSpPr>
          <p:nvPr>
            <p:ph type="ftr" sz="quarter" idx="11"/>
          </p:nvPr>
        </p:nvSpPr>
        <p:spPr/>
        <p:txBody>
          <a:bodyPr/>
          <a:lstStyle/>
          <a:p>
            <a:pPr>
              <a:defRPr/>
            </a:pPr>
            <a:r>
              <a:rPr lang="en-US" altLang="ja-JP"/>
              <a:t>©KINOKUNIYA COMPANY LTD</a:t>
            </a:r>
            <a:endParaRPr lang="ja-JP" altLang="en-US"/>
          </a:p>
        </p:txBody>
      </p:sp>
      <p:sp>
        <p:nvSpPr>
          <p:cNvPr id="17" name="タイトル 1"/>
          <p:cNvSpPr txBox="1">
            <a:spLocks/>
          </p:cNvSpPr>
          <p:nvPr/>
        </p:nvSpPr>
        <p:spPr bwMode="auto">
          <a:xfrm>
            <a:off x="0" y="0"/>
            <a:ext cx="9144000" cy="765175"/>
          </a:xfrm>
          <a:prstGeom prst="rect">
            <a:avLst/>
          </a:prstGeom>
          <a:solidFill>
            <a:schemeClr val="accent5"/>
          </a:solidFill>
          <a:ln w="9525">
            <a:noFill/>
            <a:miter lim="800000"/>
            <a:headEnd/>
            <a:tailEnd/>
          </a:ln>
        </p:spPr>
        <p:txBody>
          <a:bodyPr anchor="ctr"/>
          <a:lstStyle/>
          <a:p>
            <a:pPr eaLnBrk="0" hangingPunct="0">
              <a:defRPr/>
            </a:pPr>
            <a:r>
              <a:rPr lang="ja-JP" altLang="en-US" sz="320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①</a:t>
            </a:r>
            <a:r>
              <a:rPr lang="en-US" altLang="ja-JP" sz="3200" err="1">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bREADER</a:t>
            </a:r>
            <a:r>
              <a:rPr lang="en-US" altLang="ja-JP" sz="320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Cloud</a:t>
            </a:r>
            <a:r>
              <a:rPr lang="ja-JP" altLang="en-US" sz="320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認証</a:t>
            </a:r>
          </a:p>
        </p:txBody>
      </p:sp>
      <p:sp>
        <p:nvSpPr>
          <p:cNvPr id="27" name="スライド番号プレースホルダー 4"/>
          <p:cNvSpPr txBox="1">
            <a:spLocks/>
          </p:cNvSpPr>
          <p:nvPr/>
        </p:nvSpPr>
        <p:spPr>
          <a:xfrm>
            <a:off x="6524974" y="6350323"/>
            <a:ext cx="21336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52F77BF6-8F4A-4E77-835B-5A68A9FE4A49}" type="slidenum">
              <a:rPr lang="ja-JP" altLang="en-US" smtClean="0"/>
              <a:pPr/>
              <a:t>3</a:t>
            </a:fld>
            <a:endParaRPr lang="ja-JP" altLang="en-US"/>
          </a:p>
        </p:txBody>
      </p:sp>
      <p:sp>
        <p:nvSpPr>
          <p:cNvPr id="37" name="コンテンツ プレースホルダー 2"/>
          <p:cNvSpPr txBox="1">
            <a:spLocks/>
          </p:cNvSpPr>
          <p:nvPr/>
        </p:nvSpPr>
        <p:spPr>
          <a:xfrm>
            <a:off x="78478" y="836712"/>
            <a:ext cx="8855075" cy="1243012"/>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charset="0"/>
              <a:buNone/>
            </a:pPr>
            <a:r>
              <a:rPr lang="en-US" altLang="ja-JP" sz="1600" b="1">
                <a:solidFill>
                  <a:schemeClr val="accent6">
                    <a:lumMod val="75000"/>
                  </a:schemeClr>
                </a:solidFill>
                <a:latin typeface="Meiryo UI"/>
                <a:ea typeface="Meiryo UI"/>
                <a:cs typeface="メイリオ" pitchFamily="50" charset="-128"/>
              </a:rPr>
              <a:t>【</a:t>
            </a:r>
            <a:r>
              <a:rPr lang="ja-JP" altLang="en-US" sz="1600" b="1">
                <a:solidFill>
                  <a:schemeClr val="accent6">
                    <a:lumMod val="75000"/>
                  </a:schemeClr>
                </a:solidFill>
                <a:latin typeface="Meiryo UI"/>
                <a:ea typeface="Meiryo UI"/>
                <a:cs typeface="メイリオ" pitchFamily="50" charset="-128"/>
              </a:rPr>
              <a:t>認証方法</a:t>
            </a:r>
            <a:r>
              <a:rPr lang="en-US" altLang="ja-JP" sz="1600" b="1">
                <a:solidFill>
                  <a:schemeClr val="accent6">
                    <a:lumMod val="75000"/>
                  </a:schemeClr>
                </a:solidFill>
                <a:latin typeface="Meiryo UI"/>
                <a:ea typeface="Meiryo UI"/>
                <a:cs typeface="メイリオ" pitchFamily="50" charset="-128"/>
              </a:rPr>
              <a:t>】</a:t>
            </a:r>
            <a:r>
              <a:rPr lang="ja-JP" altLang="en-US" sz="1600" b="1">
                <a:solidFill>
                  <a:schemeClr val="accent6">
                    <a:lumMod val="75000"/>
                  </a:schemeClr>
                </a:solidFill>
                <a:latin typeface="Meiryo UI"/>
                <a:ea typeface="Meiryo UI"/>
                <a:cs typeface="メイリオ" pitchFamily="50" charset="-128"/>
              </a:rPr>
              <a:t>機関内ネットワーク接続時に登録したアカウントでログイン</a:t>
            </a:r>
            <a:endParaRPr lang="en-US" altLang="ja-JP" sz="1600" b="1">
              <a:solidFill>
                <a:schemeClr val="accent6">
                  <a:lumMod val="75000"/>
                </a:schemeClr>
              </a:solidFill>
              <a:latin typeface="Meiryo UI"/>
              <a:ea typeface="Meiryo UI"/>
              <a:cs typeface="メイリオ" pitchFamily="50" charset="-128"/>
            </a:endParaRPr>
          </a:p>
          <a:p>
            <a:pPr marL="0" indent="0">
              <a:buFont typeface="Arial" charset="0"/>
              <a:buNone/>
            </a:pP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設定</a:t>
            </a: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各ユーザーが任意で登録</a:t>
            </a:r>
            <a:endPar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注意点</a:t>
            </a: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機関内ネットワーク接続下でのログインから</a:t>
            </a:r>
            <a:r>
              <a:rPr lang="en-US" altLang="ja-JP" sz="1400" b="1" u="sng">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90</a:t>
            </a:r>
            <a:r>
              <a:rPr lang="ja-JP" altLang="en-US" sz="1400" b="1" u="sng">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日間</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有効</a:t>
            </a:r>
            <a:endParaRPr lang="en-US" altLang="ja-JP"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　　　　　　　アプリからの閲覧も同時アクセスがカウントされるため通信環境が必要（オフライン不可）</a:t>
            </a:r>
            <a:endParaRPr lang="en-US" altLang="ja-JP"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p:txBody>
      </p:sp>
      <p:pic>
        <p:nvPicPr>
          <p:cNvPr id="16" name="図プレースホルダー 6" descr="スタート"/>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636396" y="2550874"/>
            <a:ext cx="3993702" cy="2446359"/>
          </a:xfrm>
          <a:prstGeom prst="rect">
            <a:avLst/>
          </a:prstGeom>
          <a:ln>
            <a:solidFill>
              <a:schemeClr val="bg1">
                <a:lumMod val="75000"/>
              </a:schemeClr>
            </a:solidFill>
          </a:ln>
          <a:effectLst>
            <a:outerShdw blurRad="50800" dist="38100" dir="5400000" algn="t" rotWithShape="0">
              <a:prstClr val="black">
                <a:alpha val="40000"/>
              </a:prstClr>
            </a:outerShdw>
          </a:effectLst>
        </p:spPr>
      </p:pic>
      <p:sp>
        <p:nvSpPr>
          <p:cNvPr id="2" name="正方形/長方形 1"/>
          <p:cNvSpPr/>
          <p:nvPr/>
        </p:nvSpPr>
        <p:spPr>
          <a:xfrm>
            <a:off x="3085604" y="2550874"/>
            <a:ext cx="1270372" cy="1580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1619672" y="5173568"/>
            <a:ext cx="2304256" cy="97535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a:t>
            </a:r>
            <a:r>
              <a:rPr lang="en-US" altLang="ja-JP" sz="1100" b="1">
                <a:latin typeface="Meiryo UI" panose="020B0604030504040204" pitchFamily="50" charset="-128"/>
                <a:ea typeface="Meiryo UI" panose="020B0604030504040204" pitchFamily="50" charset="-128"/>
                <a:cs typeface="メイリオ" panose="020B0604030504040204" pitchFamily="50" charset="-128"/>
              </a:rPr>
              <a:t>My</a:t>
            </a:r>
            <a:r>
              <a:rPr lang="ja-JP" altLang="en-US" sz="1100" b="1">
                <a:latin typeface="Meiryo UI" panose="020B0604030504040204" pitchFamily="50" charset="-128"/>
                <a:ea typeface="Meiryo UI" panose="020B0604030504040204" pitchFamily="50" charset="-128"/>
                <a:cs typeface="メイリオ" panose="020B0604030504040204" pitchFamily="50" charset="-128"/>
              </a:rPr>
              <a:t>本棚へ登録するには</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サインインが必要です」</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からアカウントを作成</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または、各</a:t>
            </a:r>
            <a:r>
              <a:rPr lang="en-US" altLang="ja-JP" sz="1100" b="1">
                <a:latin typeface="Meiryo UI" panose="020B0604030504040204" pitchFamily="50" charset="-128"/>
                <a:ea typeface="Meiryo UI" panose="020B0604030504040204" pitchFamily="50" charset="-128"/>
                <a:cs typeface="メイリオ" panose="020B0604030504040204" pitchFamily="50" charset="-128"/>
              </a:rPr>
              <a:t>SNS</a:t>
            </a:r>
            <a:r>
              <a:rPr lang="ja-JP" altLang="en-US" sz="1100" b="1">
                <a:latin typeface="Meiryo UI" panose="020B0604030504040204" pitchFamily="50" charset="-128"/>
                <a:ea typeface="Meiryo UI" panose="020B0604030504040204" pitchFamily="50" charset="-128"/>
                <a:cs typeface="メイリオ" panose="020B0604030504040204" pitchFamily="50" charset="-128"/>
              </a:rPr>
              <a:t>アカウントでログイン</a:t>
            </a:r>
          </a:p>
        </p:txBody>
      </p:sp>
      <p:cxnSp>
        <p:nvCxnSpPr>
          <p:cNvPr id="4" name="直線矢印コネクタ 3"/>
          <p:cNvCxnSpPr/>
          <p:nvPr/>
        </p:nvCxnSpPr>
        <p:spPr>
          <a:xfrm flipH="1">
            <a:off x="1832780" y="2708920"/>
            <a:ext cx="1731108" cy="136815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8" name="図プレースホルダー 6" descr="検索"/>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340272" y="2166309"/>
            <a:ext cx="1520240" cy="2669398"/>
          </a:xfrm>
          <a:prstGeom prst="rect">
            <a:avLst/>
          </a:prstGeom>
          <a:ln>
            <a:solidFill>
              <a:schemeClr val="bg1">
                <a:lumMod val="75000"/>
              </a:schemeClr>
            </a:solidFill>
          </a:ln>
          <a:effectLst>
            <a:outerShdw blurRad="50800" dist="38100" dir="5400000" algn="t" rotWithShape="0">
              <a:prstClr val="black">
                <a:alpha val="40000"/>
              </a:prstClr>
            </a:outerShdw>
          </a:effectLst>
        </p:spPr>
      </p:pic>
      <p:sp>
        <p:nvSpPr>
          <p:cNvPr id="20" name="円/楕円 19"/>
          <p:cNvSpPr/>
          <p:nvPr/>
        </p:nvSpPr>
        <p:spPr>
          <a:xfrm>
            <a:off x="4067944" y="5173568"/>
            <a:ext cx="2304256" cy="97535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本棚へダウンロードしたいコンテンツの詳細画面より「</a:t>
            </a:r>
            <a:r>
              <a:rPr lang="en-US" altLang="ja-JP" sz="1100" b="1">
                <a:latin typeface="Meiryo UI" panose="020B0604030504040204" pitchFamily="50" charset="-128"/>
                <a:ea typeface="Meiryo UI" panose="020B0604030504040204" pitchFamily="50" charset="-128"/>
                <a:cs typeface="メイリオ" panose="020B0604030504040204" pitchFamily="50" charset="-128"/>
              </a:rPr>
              <a:t>My</a:t>
            </a:r>
            <a:r>
              <a:rPr lang="ja-JP" altLang="en-US" sz="1100" b="1">
                <a:latin typeface="Meiryo UI" panose="020B0604030504040204" pitchFamily="50" charset="-128"/>
                <a:ea typeface="Meiryo UI" panose="020B0604030504040204" pitchFamily="50" charset="-128"/>
                <a:cs typeface="メイリオ" panose="020B0604030504040204" pitchFamily="50" charset="-128"/>
              </a:rPr>
              <a:t>本棚へ登録」</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p:txBody>
      </p:sp>
      <p:sp>
        <p:nvSpPr>
          <p:cNvPr id="21" name="円/楕円 20"/>
          <p:cNvSpPr/>
          <p:nvPr/>
        </p:nvSpPr>
        <p:spPr>
          <a:xfrm>
            <a:off x="6948264" y="5173566"/>
            <a:ext cx="1872208" cy="97535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ブラウザ上の本棚、または、アプリを開き閲覧開始</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p:txBody>
      </p:sp>
      <p:sp>
        <p:nvSpPr>
          <p:cNvPr id="5" name="テキスト ボックス 4"/>
          <p:cNvSpPr txBox="1"/>
          <p:nvPr/>
        </p:nvSpPr>
        <p:spPr>
          <a:xfrm>
            <a:off x="2767310" y="1952280"/>
            <a:ext cx="4752528" cy="430887"/>
          </a:xfrm>
          <a:prstGeom prst="rect">
            <a:avLst/>
          </a:prstGeom>
          <a:noFill/>
        </p:spPr>
        <p:txBody>
          <a:bodyPr wrap="square" rtlCol="0">
            <a:spAutoFit/>
          </a:bodyPr>
          <a:lstStyle/>
          <a:p>
            <a:r>
              <a:rPr lang="en-US" altLang="ja-JP" sz="1100" b="1">
                <a:latin typeface="Meiryo UI" panose="020B0604030504040204" pitchFamily="50" charset="-128"/>
                <a:ea typeface="Meiryo UI" panose="020B0604030504040204" pitchFamily="50" charset="-128"/>
              </a:rPr>
              <a:t>※SNS</a:t>
            </a:r>
            <a:r>
              <a:rPr lang="ja-JP" altLang="en-US" sz="1100" b="1">
                <a:latin typeface="Meiryo UI" panose="020B0604030504040204" pitchFamily="50" charset="-128"/>
                <a:ea typeface="Meiryo UI" panose="020B0604030504040204" pitchFamily="50" charset="-128"/>
              </a:rPr>
              <a:t>等外部サービスアカウントを利用したサインインも可能</a:t>
            </a:r>
          </a:p>
          <a:p>
            <a:r>
              <a:rPr lang="ja-JP" altLang="en-US" sz="1100" b="1">
                <a:latin typeface="Meiryo UI" panose="020B0604030504040204" pitchFamily="50" charset="-128"/>
                <a:ea typeface="Meiryo UI" panose="020B0604030504040204" pitchFamily="50" charset="-128"/>
              </a:rPr>
              <a:t>（個人情報は暗号化されるため、個人情報・閲覧履歴は取得しません</a:t>
            </a:r>
            <a:endParaRPr kumimoji="1" lang="ja-JP" altLang="en-US" sz="1100" b="1">
              <a:latin typeface="Meiryo UI" panose="020B0604030504040204" pitchFamily="50" charset="-128"/>
              <a:ea typeface="Meiryo UI" panose="020B0604030504040204" pitchFamily="50" charset="-128"/>
            </a:endParaRPr>
          </a:p>
        </p:txBody>
      </p:sp>
      <p:sp>
        <p:nvSpPr>
          <p:cNvPr id="3" name="角丸四角形吹き出し 2"/>
          <p:cNvSpPr/>
          <p:nvPr/>
        </p:nvSpPr>
        <p:spPr>
          <a:xfrm>
            <a:off x="7802221" y="1350442"/>
            <a:ext cx="1243380" cy="738956"/>
          </a:xfrm>
          <a:prstGeom prst="wedgeRoundRectCallout">
            <a:avLst>
              <a:gd name="adj1" fmla="val 10239"/>
              <a:gd name="adj2" fmla="val 92576"/>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7802221" y="1408167"/>
            <a:ext cx="1341779" cy="646331"/>
          </a:xfrm>
          <a:prstGeom prst="rect">
            <a:avLst/>
          </a:prstGeom>
          <a:noFill/>
        </p:spPr>
        <p:txBody>
          <a:bodyPr wrap="square" rtlCol="0">
            <a:spAutoFit/>
          </a:bodyPr>
          <a:lstStyle/>
          <a:p>
            <a:r>
              <a:rPr kumimoji="1" lang="en-US" altLang="ja-JP" sz="1200" b="1">
                <a:solidFill>
                  <a:schemeClr val="bg1"/>
                </a:solidFill>
                <a:latin typeface="Meiryo UI" panose="020B0604030504040204" pitchFamily="50" charset="-128"/>
                <a:ea typeface="Meiryo UI" panose="020B0604030504040204" pitchFamily="50" charset="-128"/>
              </a:rPr>
              <a:t>My</a:t>
            </a:r>
            <a:r>
              <a:rPr kumimoji="1" lang="ja-JP" altLang="en-US" sz="1200" b="1">
                <a:solidFill>
                  <a:schemeClr val="bg1"/>
                </a:solidFill>
                <a:latin typeface="Meiryo UI" panose="020B0604030504040204" pitchFamily="50" charset="-128"/>
                <a:ea typeface="Meiryo UI" panose="020B0604030504040204" pitchFamily="50" charset="-128"/>
              </a:rPr>
              <a:t>本棚登録した書籍はアプリからも閲覧可能！</a:t>
            </a:r>
          </a:p>
        </p:txBody>
      </p:sp>
    </p:spTree>
    <p:extLst>
      <p:ext uri="{BB962C8B-B14F-4D97-AF65-F5344CB8AC3E}">
        <p14:creationId xmlns:p14="http://schemas.microsoft.com/office/powerpoint/2010/main" val="3117007596"/>
      </p:ext>
    </p:extLst>
  </p:cSld>
  <p:clrMapOvr>
    <a:masterClrMapping/>
  </p:clrMapOvr>
  <p:transition spd="slow"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右矢印 24"/>
          <p:cNvSpPr/>
          <p:nvPr/>
        </p:nvSpPr>
        <p:spPr>
          <a:xfrm>
            <a:off x="2266148" y="3916093"/>
            <a:ext cx="3638907"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pic>
        <p:nvPicPr>
          <p:cNvPr id="22" name="Picture 2" descr="C:\Users\admin\Desktop\デジタル情報営業部（庄司）\01KinoDen\メールドメイン\スクリーンショット 2024-06-18 10044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881" y="2259183"/>
            <a:ext cx="2544081" cy="298976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10" name="フッター プレースホルダー 9"/>
          <p:cNvSpPr>
            <a:spLocks noGrp="1"/>
          </p:cNvSpPr>
          <p:nvPr>
            <p:ph type="ftr" sz="quarter" idx="11"/>
          </p:nvPr>
        </p:nvSpPr>
        <p:spPr/>
        <p:txBody>
          <a:bodyPr/>
          <a:lstStyle/>
          <a:p>
            <a:pPr>
              <a:defRPr/>
            </a:pPr>
            <a:r>
              <a:rPr lang="en-US" altLang="ja-JP"/>
              <a:t>©KINOKUNIYA COMPANY LTD</a:t>
            </a:r>
            <a:endParaRPr lang="ja-JP" altLang="en-US"/>
          </a:p>
        </p:txBody>
      </p:sp>
      <p:sp>
        <p:nvSpPr>
          <p:cNvPr id="15" name="スライド番号プレースホルダー 14"/>
          <p:cNvSpPr>
            <a:spLocks noGrp="1"/>
          </p:cNvSpPr>
          <p:nvPr>
            <p:ph type="sldNum" sz="quarter" idx="12"/>
          </p:nvPr>
        </p:nvSpPr>
        <p:spPr/>
        <p:txBody>
          <a:bodyPr/>
          <a:lstStyle/>
          <a:p>
            <a:pPr>
              <a:defRPr/>
            </a:pPr>
            <a:fld id="{041F9685-4CE1-4DFD-AD62-6250AEF3B6FD}" type="slidenum">
              <a:rPr lang="ja-JP" altLang="en-US"/>
              <a:pPr>
                <a:defRPr/>
              </a:pPr>
              <a:t>4</a:t>
            </a:fld>
            <a:endParaRPr lang="ja-JP" altLang="en-US"/>
          </a:p>
        </p:txBody>
      </p:sp>
      <p:sp>
        <p:nvSpPr>
          <p:cNvPr id="17" name="タイトル 1"/>
          <p:cNvSpPr txBox="1">
            <a:spLocks/>
          </p:cNvSpPr>
          <p:nvPr/>
        </p:nvSpPr>
        <p:spPr bwMode="auto">
          <a:xfrm>
            <a:off x="0" y="0"/>
            <a:ext cx="9144000" cy="765175"/>
          </a:xfrm>
          <a:prstGeom prst="rect">
            <a:avLst/>
          </a:prstGeom>
          <a:solidFill>
            <a:schemeClr val="accent5"/>
          </a:solidFill>
          <a:ln w="9525">
            <a:noFill/>
            <a:miter lim="800000"/>
            <a:headEnd/>
            <a:tailEnd/>
          </a:ln>
        </p:spPr>
        <p:txBody>
          <a:bodyPr anchor="ctr"/>
          <a:lstStyle/>
          <a:p>
            <a:pPr eaLnBrk="0" hangingPunct="0">
              <a:defRPr/>
            </a:pPr>
            <a:r>
              <a:rPr lang="ja-JP" altLang="en-US" sz="320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②シリアルコード認証</a:t>
            </a:r>
          </a:p>
        </p:txBody>
      </p:sp>
      <p:sp>
        <p:nvSpPr>
          <p:cNvPr id="24" name="円/楕円 23"/>
          <p:cNvSpPr/>
          <p:nvPr/>
        </p:nvSpPr>
        <p:spPr>
          <a:xfrm>
            <a:off x="495656" y="5521517"/>
            <a:ext cx="2304256" cy="97535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①</a:t>
            </a:r>
            <a:r>
              <a:rPr lang="en-US" altLang="ja-JP" sz="1100" b="1" err="1">
                <a:latin typeface="Meiryo UI" panose="020B0604030504040204" pitchFamily="50" charset="-128"/>
                <a:ea typeface="Meiryo UI" panose="020B0604030504040204" pitchFamily="50" charset="-128"/>
                <a:cs typeface="メイリオ" panose="020B0604030504040204" pitchFamily="50" charset="-128"/>
              </a:rPr>
              <a:t>bREADER</a:t>
            </a:r>
            <a:r>
              <a:rPr lang="en-US" altLang="ja-JP" sz="1100" b="1">
                <a:latin typeface="Meiryo UI" panose="020B0604030504040204" pitchFamily="50" charset="-128"/>
                <a:ea typeface="Meiryo UI" panose="020B0604030504040204" pitchFamily="50" charset="-128"/>
                <a:cs typeface="メイリオ" panose="020B0604030504040204" pitchFamily="50" charset="-128"/>
              </a:rPr>
              <a:t> Cloud</a:t>
            </a:r>
            <a:r>
              <a:rPr lang="ja-JP" altLang="en-US" sz="1100" b="1">
                <a:latin typeface="Meiryo UI" panose="020B0604030504040204" pitchFamily="50" charset="-128"/>
                <a:ea typeface="Meiryo UI" panose="020B0604030504040204" pitchFamily="50" charset="-128"/>
                <a:cs typeface="メイリオ" panose="020B0604030504040204" pitchFamily="50" charset="-128"/>
              </a:rPr>
              <a:t>認証と同様の手順で</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ログイン</a:t>
            </a:r>
          </a:p>
        </p:txBody>
      </p:sp>
      <p:sp>
        <p:nvSpPr>
          <p:cNvPr id="37" name="コンテンツ プレースホルダー 2"/>
          <p:cNvSpPr txBox="1">
            <a:spLocks/>
          </p:cNvSpPr>
          <p:nvPr/>
        </p:nvSpPr>
        <p:spPr>
          <a:xfrm>
            <a:off x="78478" y="836711"/>
            <a:ext cx="8855075" cy="13971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charset="0"/>
              <a:buNone/>
            </a:pP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認証方法</a:t>
            </a: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管理画面で発行したシリアルコードでログイン</a:t>
            </a:r>
            <a:endPar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設定</a:t>
            </a: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en-US" altLang="ja-JP" sz="1600" b="1" dirty="0" err="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bREADER</a:t>
            </a: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 Cloud</a:t>
            </a:r>
            <a:r>
              <a:rPr lang="ja-JP" altLang="en-US"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認証の設定が必要、管理画面での発行</a:t>
            </a:r>
            <a:endPar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注意点</a:t>
            </a:r>
            <a:r>
              <a:rPr lang="en-US" altLang="ja-JP" sz="16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管理画面からの</a:t>
            </a:r>
            <a:r>
              <a:rPr lang="ja-JP" altLang="en-US" sz="1400" b="1" u="sng"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定期的な発行作業</a:t>
            </a:r>
            <a:r>
              <a:rPr lang="ja-JP" altLang="en-US"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が必要、</a:t>
            </a:r>
            <a:r>
              <a:rPr lang="ja-JP" altLang="en-US" sz="1400" b="1" u="sng"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部外者に漏れないよう管理</a:t>
            </a:r>
            <a:r>
              <a:rPr lang="ja-JP" altLang="en-US"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が必要</a:t>
            </a:r>
            <a:endParaRPr lang="en-US" altLang="ja-JP"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None/>
            </a:pPr>
            <a:r>
              <a:rPr lang="ja-JP" altLang="en-US"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　　　　　　　機関内ネットワーク接続下でのログインから</a:t>
            </a:r>
            <a:r>
              <a:rPr lang="en-US" altLang="ja-JP" sz="1400" b="1" u="sng"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30</a:t>
            </a:r>
            <a:r>
              <a:rPr lang="ja-JP" altLang="en-US" sz="1400" b="1" u="sng"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日間</a:t>
            </a:r>
            <a:r>
              <a:rPr lang="ja-JP" altLang="en-US"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有効</a:t>
            </a:r>
            <a:br>
              <a:rPr lang="en-US" altLang="ja-JP"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br>
            <a:r>
              <a:rPr lang="ja-JP" altLang="en-US"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　　　　　　　</a:t>
            </a:r>
            <a:r>
              <a:rPr lang="ja-JP" altLang="en-US" sz="1400" b="1" dirty="0">
                <a:solidFill>
                  <a:srgbClr val="FF0000"/>
                </a:solidFill>
                <a:latin typeface="Meiryo UI" panose="020B0604030504040204" pitchFamily="50" charset="-128"/>
                <a:ea typeface="Meiryo UI" panose="020B0604030504040204" pitchFamily="50" charset="-128"/>
                <a:cs typeface="メイリオ" pitchFamily="50" charset="-128"/>
              </a:rPr>
              <a:t>設定ご希望の場合は紀伊國屋書店までご相談ください</a:t>
            </a:r>
          </a:p>
          <a:p>
            <a:pPr marL="0" indent="0">
              <a:buNone/>
            </a:pPr>
            <a:endParaRPr lang="en-US" altLang="ja-JP" sz="15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endParaRPr lang="en-US" altLang="ja-JP" sz="1400" b="1" dirty="0">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6144" y="2964623"/>
            <a:ext cx="2967409" cy="248604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0602" y="3928544"/>
            <a:ext cx="2232248" cy="232416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7902" y="2281733"/>
            <a:ext cx="1677648" cy="178329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3" name="円/楕円 12"/>
          <p:cNvSpPr/>
          <p:nvPr/>
        </p:nvSpPr>
        <p:spPr>
          <a:xfrm>
            <a:off x="5796135" y="5529259"/>
            <a:ext cx="2498779" cy="975359"/>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②シリアルコードを入力して</a:t>
            </a:r>
            <a:endParaRPr lang="en-US" altLang="ja-JP" sz="1100" b="1">
              <a:latin typeface="Meiryo UI" panose="020B0604030504040204" pitchFamily="50" charset="-128"/>
              <a:ea typeface="Meiryo UI" panose="020B0604030504040204" pitchFamily="50" charset="-128"/>
              <a:cs typeface="メイリオ" panose="020B0604030504040204" pitchFamily="50" charset="-128"/>
            </a:endParaRPr>
          </a:p>
          <a:p>
            <a:pPr algn="ctr"/>
            <a:r>
              <a:rPr lang="ja-JP" altLang="en-US" sz="1100" b="1">
                <a:latin typeface="Meiryo UI" panose="020B0604030504040204" pitchFamily="50" charset="-128"/>
                <a:ea typeface="Meiryo UI" panose="020B0604030504040204" pitchFamily="50" charset="-128"/>
                <a:cs typeface="メイリオ" panose="020B0604030504040204" pitchFamily="50" charset="-128"/>
              </a:rPr>
              <a:t>アクセス可能です</a:t>
            </a:r>
          </a:p>
        </p:txBody>
      </p:sp>
      <p:sp>
        <p:nvSpPr>
          <p:cNvPr id="18" name="正方形/長方形 17"/>
          <p:cNvSpPr/>
          <p:nvPr/>
        </p:nvSpPr>
        <p:spPr>
          <a:xfrm>
            <a:off x="863316" y="4581778"/>
            <a:ext cx="1449979" cy="2164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863317" y="4892653"/>
            <a:ext cx="1466320" cy="22971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矢印コネクタ 19"/>
          <p:cNvCxnSpPr/>
          <p:nvPr/>
        </p:nvCxnSpPr>
        <p:spPr>
          <a:xfrm>
            <a:off x="2313295" y="5004618"/>
            <a:ext cx="937307"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V="1">
            <a:off x="2015453" y="3452190"/>
            <a:ext cx="1512449" cy="112958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5327498" y="2233292"/>
            <a:ext cx="3816502" cy="577081"/>
          </a:xfrm>
          <a:prstGeom prst="rect">
            <a:avLst/>
          </a:prstGeom>
          <a:noFill/>
        </p:spPr>
        <p:txBody>
          <a:bodyPr wrap="square" rtlCol="0">
            <a:spAutoFit/>
          </a:bodyPr>
          <a:lstStyle/>
          <a:p>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シリアルコードの有効期間は</a:t>
            </a:r>
            <a:r>
              <a:rPr lang="en-US" altLang="ja-JP" sz="1050" b="1" dirty="0">
                <a:latin typeface="Meiryo UI" panose="020B0604030504040204" pitchFamily="50" charset="-128"/>
                <a:ea typeface="Meiryo UI" panose="020B0604030504040204" pitchFamily="50" charset="-128"/>
              </a:rPr>
              <a:t>10</a:t>
            </a:r>
            <a:r>
              <a:rPr lang="ja-JP" altLang="en-US" sz="1050" b="1" dirty="0">
                <a:latin typeface="Meiryo UI" panose="020B0604030504040204" pitchFamily="50" charset="-128"/>
                <a:ea typeface="Meiryo UI" panose="020B0604030504040204" pitchFamily="50" charset="-128"/>
              </a:rPr>
              <a:t>日、</a:t>
            </a:r>
            <a:r>
              <a:rPr lang="en-US" altLang="ja-JP" sz="1050" b="1" dirty="0">
                <a:latin typeface="Meiryo UI" panose="020B0604030504040204" pitchFamily="50" charset="-128"/>
                <a:ea typeface="Meiryo UI" panose="020B0604030504040204" pitchFamily="50" charset="-128"/>
              </a:rPr>
              <a:t>30</a:t>
            </a:r>
            <a:r>
              <a:rPr lang="ja-JP" altLang="en-US" sz="1050" b="1" dirty="0">
                <a:latin typeface="Meiryo UI" panose="020B0604030504040204" pitchFamily="50" charset="-128"/>
                <a:ea typeface="Meiryo UI" panose="020B0604030504040204" pitchFamily="50" charset="-128"/>
              </a:rPr>
              <a:t>日、</a:t>
            </a:r>
            <a:r>
              <a:rPr lang="en-US" altLang="ja-JP" sz="1050" b="1" dirty="0">
                <a:latin typeface="Meiryo UI" panose="020B0604030504040204" pitchFamily="50" charset="-128"/>
                <a:ea typeface="Meiryo UI" panose="020B0604030504040204" pitchFamily="50" charset="-128"/>
              </a:rPr>
              <a:t>90</a:t>
            </a:r>
            <a:r>
              <a:rPr lang="ja-JP" altLang="en-US" sz="1050" b="1" dirty="0">
                <a:latin typeface="Meiryo UI" panose="020B0604030504040204" pitchFamily="50" charset="-128"/>
                <a:ea typeface="Meiryo UI" panose="020B0604030504040204" pitchFamily="50" charset="-128"/>
              </a:rPr>
              <a:t>日の</a:t>
            </a:r>
            <a:r>
              <a:rPr lang="en-US" altLang="ja-JP" sz="1050" b="1" dirty="0">
                <a:latin typeface="Meiryo UI" panose="020B0604030504040204" pitchFamily="50" charset="-128"/>
                <a:ea typeface="Meiryo UI" panose="020B0604030504040204" pitchFamily="50" charset="-128"/>
              </a:rPr>
              <a:t>3</a:t>
            </a:r>
            <a:r>
              <a:rPr lang="ja-JP" altLang="en-US" sz="1050" b="1" dirty="0">
                <a:latin typeface="Meiryo UI" panose="020B0604030504040204" pitchFamily="50" charset="-128"/>
                <a:ea typeface="Meiryo UI" panose="020B0604030504040204" pitchFamily="50" charset="-128"/>
              </a:rPr>
              <a:t>種類です</a:t>
            </a:r>
            <a:endParaRPr lang="en-US" altLang="ja-JP" sz="1050" b="1" dirty="0">
              <a:latin typeface="Meiryo UI" panose="020B0604030504040204" pitchFamily="50" charset="-128"/>
              <a:ea typeface="Meiryo UI" panose="020B0604030504040204" pitchFamily="50" charset="-128"/>
            </a:endParaRPr>
          </a:p>
          <a:p>
            <a:r>
              <a:rPr kumimoji="1" lang="en-US" altLang="ja-JP" sz="1050" b="1" dirty="0">
                <a:latin typeface="Meiryo UI" panose="020B0604030504040204" pitchFamily="50" charset="-128"/>
                <a:ea typeface="Meiryo UI" panose="020B0604030504040204" pitchFamily="50" charset="-128"/>
              </a:rPr>
              <a:t>※</a:t>
            </a:r>
            <a:r>
              <a:rPr kumimoji="1" lang="ja-JP" altLang="en-US" sz="1050" b="1" dirty="0">
                <a:latin typeface="Meiryo UI" panose="020B0604030504040204" pitchFamily="50" charset="-128"/>
                <a:ea typeface="Meiryo UI" panose="020B0604030504040204" pitchFamily="50" charset="-128"/>
              </a:rPr>
              <a:t>各期間毎に１つのコードまで設定可能です。</a:t>
            </a:r>
            <a:endParaRPr kumimoji="1" lang="en-US" altLang="ja-JP" sz="1050" b="1" dirty="0">
              <a:latin typeface="Meiryo UI" panose="020B0604030504040204" pitchFamily="50" charset="-128"/>
              <a:ea typeface="Meiryo UI" panose="020B0604030504040204" pitchFamily="50" charset="-128"/>
            </a:endParaRPr>
          </a:p>
          <a:p>
            <a:r>
              <a:rPr kumimoji="1" lang="ja-JP" altLang="en-US" sz="1050" b="1" dirty="0">
                <a:latin typeface="Meiryo UI" panose="020B0604030504040204" pitchFamily="50" charset="-128"/>
                <a:ea typeface="Meiryo UI" panose="020B0604030504040204" pitchFamily="50" charset="-128"/>
              </a:rPr>
              <a:t>（＝最大３種類発行可能）</a:t>
            </a:r>
          </a:p>
        </p:txBody>
      </p:sp>
    </p:spTree>
    <p:extLst>
      <p:ext uri="{BB962C8B-B14F-4D97-AF65-F5344CB8AC3E}">
        <p14:creationId xmlns:p14="http://schemas.microsoft.com/office/powerpoint/2010/main" val="1739325720"/>
      </p:ext>
    </p:extLst>
  </p:cSld>
  <p:clrMapOvr>
    <a:masterClrMapping/>
  </p:clrMapOvr>
  <p:transition spd="slow"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esktop\デジタル情報営業部（庄司）\01KinoDen\メールドメイン\スクリーンショット 2024-06-17 10385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9944" y="3070400"/>
            <a:ext cx="2093200" cy="1470517"/>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10" name="フッター プレースホルダー 9"/>
          <p:cNvSpPr>
            <a:spLocks noGrp="1"/>
          </p:cNvSpPr>
          <p:nvPr>
            <p:ph type="ftr" sz="quarter" idx="11"/>
          </p:nvPr>
        </p:nvSpPr>
        <p:spPr>
          <a:xfrm>
            <a:off x="3124200" y="6471724"/>
            <a:ext cx="2895600" cy="365125"/>
          </a:xfrm>
        </p:spPr>
        <p:txBody>
          <a:bodyPr/>
          <a:lstStyle/>
          <a:p>
            <a:pPr>
              <a:defRPr/>
            </a:pPr>
            <a:r>
              <a:rPr lang="en-US" altLang="ja-JP"/>
              <a:t>©KINOKUNIYA COMPANY LTD</a:t>
            </a:r>
            <a:endParaRPr lang="ja-JP" altLang="en-US"/>
          </a:p>
        </p:txBody>
      </p:sp>
      <p:sp>
        <p:nvSpPr>
          <p:cNvPr id="15" name="スライド番号プレースホルダー 14"/>
          <p:cNvSpPr>
            <a:spLocks noGrp="1"/>
          </p:cNvSpPr>
          <p:nvPr>
            <p:ph type="sldNum" sz="quarter" idx="12"/>
          </p:nvPr>
        </p:nvSpPr>
        <p:spPr>
          <a:xfrm>
            <a:off x="7041832" y="6492875"/>
            <a:ext cx="2133600" cy="365125"/>
          </a:xfrm>
        </p:spPr>
        <p:txBody>
          <a:bodyPr/>
          <a:lstStyle/>
          <a:p>
            <a:pPr>
              <a:defRPr/>
            </a:pPr>
            <a:fld id="{041F9685-4CE1-4DFD-AD62-6250AEF3B6FD}" type="slidenum">
              <a:rPr lang="ja-JP" altLang="en-US"/>
              <a:pPr>
                <a:defRPr/>
              </a:pPr>
              <a:t>5</a:t>
            </a:fld>
            <a:endParaRPr lang="ja-JP" altLang="en-US"/>
          </a:p>
        </p:txBody>
      </p:sp>
      <p:sp>
        <p:nvSpPr>
          <p:cNvPr id="17" name="タイトル 1"/>
          <p:cNvSpPr txBox="1">
            <a:spLocks/>
          </p:cNvSpPr>
          <p:nvPr/>
        </p:nvSpPr>
        <p:spPr bwMode="auto">
          <a:xfrm>
            <a:off x="0" y="0"/>
            <a:ext cx="9144000" cy="765175"/>
          </a:xfrm>
          <a:prstGeom prst="rect">
            <a:avLst/>
          </a:prstGeom>
          <a:solidFill>
            <a:schemeClr val="accent5"/>
          </a:solidFill>
          <a:ln w="9525">
            <a:noFill/>
            <a:miter lim="800000"/>
            <a:headEnd/>
            <a:tailEnd/>
          </a:ln>
        </p:spPr>
        <p:txBody>
          <a:bodyPr lIns="91440" tIns="45720" rIns="91440" bIns="45720" anchor="ctr"/>
          <a:lstStyle/>
          <a:p>
            <a:pPr eaLnBrk="0" hangingPunct="0">
              <a:defRPr/>
            </a:pPr>
            <a:r>
              <a:rPr lang="ja-JP" altLang="en-US" sz="3200">
                <a:solidFill>
                  <a:schemeClr val="bg1"/>
                </a:solidFill>
                <a:effectLst>
                  <a:outerShdw blurRad="38100" dist="38100" dir="2700000" algn="tl">
                    <a:srgbClr val="000000">
                      <a:alpha val="43137"/>
                    </a:srgbClr>
                  </a:outerShdw>
                </a:effectLst>
                <a:latin typeface="メイリオ"/>
                <a:ea typeface="メイリオ"/>
                <a:cs typeface="メイリオ" pitchFamily="50" charset="-128"/>
              </a:rPr>
              <a:t>　③メールドメイン認証</a:t>
            </a:r>
            <a:endParaRPr lang="ja-JP" altLang="en-US" sz="3200">
              <a:solidFill>
                <a:schemeClr val="bg1"/>
              </a:solidFill>
              <a:latin typeface="メイリオ"/>
              <a:ea typeface="メイリオ"/>
              <a:cs typeface="メイリオ" panose="020B0604030504040204" pitchFamily="50" charset="-128"/>
            </a:endParaRPr>
          </a:p>
        </p:txBody>
      </p:sp>
      <p:sp>
        <p:nvSpPr>
          <p:cNvPr id="18" name="コンテンツ プレースホルダー 2"/>
          <p:cNvSpPr txBox="1">
            <a:spLocks/>
          </p:cNvSpPr>
          <p:nvPr/>
        </p:nvSpPr>
        <p:spPr>
          <a:xfrm>
            <a:off x="113745" y="781101"/>
            <a:ext cx="8855075" cy="1243012"/>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charset="0"/>
              <a:buNone/>
            </a:pPr>
            <a:r>
              <a:rPr lang="en-US" altLang="ja-JP" sz="1400" b="1">
                <a:solidFill>
                  <a:schemeClr val="accent6">
                    <a:lumMod val="75000"/>
                  </a:schemeClr>
                </a:solidFill>
                <a:latin typeface="Meiryo UI"/>
                <a:ea typeface="Meiryo UI"/>
                <a:cs typeface="メイリオ" pitchFamily="50" charset="-128"/>
              </a:rPr>
              <a:t>【</a:t>
            </a:r>
            <a:r>
              <a:rPr lang="ja-JP" altLang="en-US" sz="1400" b="1">
                <a:solidFill>
                  <a:schemeClr val="accent6">
                    <a:lumMod val="75000"/>
                  </a:schemeClr>
                </a:solidFill>
                <a:latin typeface="Meiryo UI"/>
                <a:ea typeface="Meiryo UI"/>
                <a:cs typeface="メイリオ" pitchFamily="50" charset="-128"/>
              </a:rPr>
              <a:t>認証方法</a:t>
            </a:r>
            <a:r>
              <a:rPr lang="en-US" altLang="ja-JP" sz="1400" b="1">
                <a:solidFill>
                  <a:schemeClr val="accent6">
                    <a:lumMod val="75000"/>
                  </a:schemeClr>
                </a:solidFill>
                <a:latin typeface="Meiryo UI"/>
                <a:ea typeface="Meiryo UI"/>
                <a:cs typeface="メイリオ" pitchFamily="50" charset="-128"/>
              </a:rPr>
              <a:t>】</a:t>
            </a:r>
            <a:r>
              <a:rPr lang="ja-JP" altLang="en-US" sz="1400" b="1">
                <a:solidFill>
                  <a:schemeClr val="accent6">
                    <a:lumMod val="75000"/>
                  </a:schemeClr>
                </a:solidFill>
                <a:latin typeface="Meiryo UI"/>
                <a:ea typeface="Meiryo UI"/>
                <a:cs typeface="メイリオ" pitchFamily="50" charset="-128"/>
              </a:rPr>
              <a:t>指定したメールドメインと一致しているメールアドレスからの認証を許可します。</a:t>
            </a:r>
            <a:endParaRPr lang="en-US" altLang="ja-JP" sz="1400" b="1">
              <a:solidFill>
                <a:schemeClr val="accent6">
                  <a:lumMod val="75000"/>
                </a:schemeClr>
              </a:solidFill>
              <a:latin typeface="Meiryo UI"/>
              <a:ea typeface="Meiryo UI"/>
              <a:cs typeface="メイリオ" pitchFamily="50" charset="-128"/>
            </a:endParaRPr>
          </a:p>
          <a:p>
            <a:pPr marL="0" indent="0">
              <a:buFont typeface="Arial" charset="0"/>
              <a:buNone/>
            </a:pPr>
            <a:r>
              <a:rPr lang="ja-JP" altLang="en-US" sz="1400" b="1">
                <a:solidFill>
                  <a:schemeClr val="accent6">
                    <a:lumMod val="75000"/>
                  </a:schemeClr>
                </a:solidFill>
                <a:latin typeface="Meiryo UI"/>
                <a:ea typeface="Meiryo UI"/>
                <a:cs typeface="メイリオ" pitchFamily="50" charset="-128"/>
              </a:rPr>
              <a:t>（例：紀伊國屋大学のアドレス＠</a:t>
            </a:r>
            <a:r>
              <a:rPr lang="en-US" altLang="ja-JP" sz="1400" b="1">
                <a:solidFill>
                  <a:schemeClr val="accent6">
                    <a:lumMod val="75000"/>
                  </a:schemeClr>
                </a:solidFill>
                <a:latin typeface="Meiryo UI"/>
                <a:ea typeface="Meiryo UI"/>
                <a:cs typeface="メイリオ" pitchFamily="50" charset="-128"/>
              </a:rPr>
              <a:t>kinokuniya.ac.jp</a:t>
            </a:r>
            <a:r>
              <a:rPr lang="ja-JP" altLang="en-US" sz="1400" b="1">
                <a:solidFill>
                  <a:schemeClr val="accent6">
                    <a:lumMod val="75000"/>
                  </a:schemeClr>
                </a:solidFill>
                <a:latin typeface="Meiryo UI"/>
                <a:ea typeface="Meiryo UI"/>
                <a:cs typeface="メイリオ" pitchFamily="50" charset="-128"/>
              </a:rPr>
              <a:t>が一致しているアドレスからのアクセスを許可）</a:t>
            </a:r>
            <a:endParaRPr lang="en-US" altLang="ja-JP" sz="1400" b="1">
              <a:solidFill>
                <a:schemeClr val="accent6">
                  <a:lumMod val="75000"/>
                </a:schemeClr>
              </a:solidFill>
              <a:latin typeface="Meiryo UI"/>
              <a:ea typeface="Meiryo UI"/>
              <a:cs typeface="メイリオ" pitchFamily="50" charset="-128"/>
            </a:endParaRPr>
          </a:p>
          <a:p>
            <a:pPr marL="0" indent="0">
              <a:buFont typeface="Arial" charset="0"/>
              <a:buNone/>
            </a:pPr>
            <a:r>
              <a:rPr lang="en-US" altLang="ja-JP" sz="1400" b="1">
                <a:solidFill>
                  <a:schemeClr val="accent6">
                    <a:lumMod val="75000"/>
                  </a:schemeClr>
                </a:solidFill>
                <a:latin typeface="Meiryo UI"/>
                <a:ea typeface="Meiryo UI"/>
                <a:cs typeface="メイリオ" pitchFamily="50" charset="-128"/>
              </a:rPr>
              <a:t>【</a:t>
            </a:r>
            <a:r>
              <a:rPr lang="ja-JP" altLang="en-US" sz="1400" b="1">
                <a:solidFill>
                  <a:schemeClr val="accent6">
                    <a:lumMod val="75000"/>
                  </a:schemeClr>
                </a:solidFill>
                <a:latin typeface="Meiryo UI"/>
                <a:ea typeface="Meiryo UI"/>
                <a:cs typeface="メイリオ" pitchFamily="50" charset="-128"/>
              </a:rPr>
              <a:t>設定</a:t>
            </a:r>
            <a:r>
              <a:rPr lang="en-US" altLang="ja-JP" sz="1400" b="1">
                <a:solidFill>
                  <a:schemeClr val="accent6">
                    <a:lumMod val="75000"/>
                  </a:schemeClr>
                </a:solidFill>
                <a:latin typeface="Meiryo UI"/>
                <a:ea typeface="Meiryo UI"/>
                <a:cs typeface="メイリオ" pitchFamily="50" charset="-128"/>
              </a:rPr>
              <a:t>】 </a:t>
            </a:r>
            <a:r>
              <a:rPr lang="ja-JP" altLang="en-US" sz="1400" b="1">
                <a:solidFill>
                  <a:schemeClr val="accent6">
                    <a:lumMod val="75000"/>
                  </a:schemeClr>
                </a:solidFill>
                <a:latin typeface="Meiryo UI"/>
                <a:ea typeface="Meiryo UI"/>
                <a:cs typeface="メイリオ" pitchFamily="50" charset="-128"/>
              </a:rPr>
              <a:t>管理者画面にてドメインを指定（例：</a:t>
            </a:r>
            <a:r>
              <a:rPr lang="en-US" altLang="ja-JP" sz="1400" b="1">
                <a:solidFill>
                  <a:schemeClr val="accent6">
                    <a:lumMod val="75000"/>
                  </a:schemeClr>
                </a:solidFill>
                <a:latin typeface="Meiryo UI"/>
                <a:ea typeface="Meiryo UI"/>
                <a:cs typeface="メイリオ" pitchFamily="50" charset="-128"/>
              </a:rPr>
              <a:t>kinokuniya.ac.jp</a:t>
            </a:r>
            <a:r>
              <a:rPr lang="ja-JP" altLang="en-US" sz="1400" b="1">
                <a:solidFill>
                  <a:schemeClr val="accent6">
                    <a:lumMod val="75000"/>
                  </a:schemeClr>
                </a:solidFill>
                <a:latin typeface="Meiryo UI"/>
                <a:ea typeface="Meiryo UI"/>
                <a:cs typeface="メイリオ" pitchFamily="50" charset="-128"/>
              </a:rPr>
              <a:t>を設定）</a:t>
            </a:r>
            <a:endParaRPr lang="en-US" altLang="ja-JP" sz="1400" b="1">
              <a:solidFill>
                <a:schemeClr val="accent6">
                  <a:lumMod val="75000"/>
                </a:schemeClr>
              </a:solidFill>
              <a:latin typeface="Meiryo UI"/>
              <a:ea typeface="Meiryo UI"/>
              <a:cs typeface="メイリオ" pitchFamily="50" charset="-128"/>
            </a:endParaRPr>
          </a:p>
          <a:p>
            <a:pPr marL="0" indent="0">
              <a:buFont typeface="Arial" charset="0"/>
              <a:buNone/>
            </a:pPr>
            <a:r>
              <a:rPr lang="en-US" altLang="ja-JP"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注意点</a:t>
            </a:r>
            <a:r>
              <a:rPr lang="en-US" altLang="ja-JP"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ドメインが一般サービスの場合ご利用が出来ません。（例：</a:t>
            </a:r>
            <a:r>
              <a:rPr lang="en-US" altLang="ja-JP"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yahoo</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など）</a:t>
            </a:r>
            <a:endParaRPr lang="en-US" altLang="ja-JP"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ja-JP" altLang="en-US" sz="1400" b="1">
                <a:solidFill>
                  <a:schemeClr val="accent6">
                    <a:lumMod val="75000"/>
                  </a:schemeClr>
                </a:solidFill>
                <a:latin typeface="Meiryo UI"/>
                <a:ea typeface="Meiryo UI"/>
                <a:cs typeface="メイリオ" pitchFamily="50" charset="-128"/>
              </a:rPr>
              <a:t>　　　　　　</a:t>
            </a:r>
            <a:r>
              <a:rPr lang="en-US" altLang="ja-JP" sz="1400" b="1">
                <a:solidFill>
                  <a:schemeClr val="accent6">
                    <a:lumMod val="75000"/>
                  </a:schemeClr>
                </a:solidFill>
                <a:latin typeface="Meiryo UI"/>
                <a:ea typeface="Meiryo UI"/>
                <a:cs typeface="メイリオ" pitchFamily="50" charset="-128"/>
              </a:rPr>
              <a:t>@breader.cloud</a:t>
            </a:r>
            <a:r>
              <a:rPr lang="ja-JP" altLang="en-US" sz="1400" b="1">
                <a:solidFill>
                  <a:schemeClr val="accent6">
                    <a:lumMod val="75000"/>
                  </a:schemeClr>
                </a:solidFill>
                <a:latin typeface="Meiryo UI"/>
                <a:ea typeface="Meiryo UI"/>
                <a:cs typeface="メイリオ" pitchFamily="50" charset="-128"/>
              </a:rPr>
              <a:t>からのメールの受信許可設定が必要です。</a:t>
            </a:r>
            <a:endParaRPr lang="en-US" altLang="ja-JP" sz="1400" b="1">
              <a:solidFill>
                <a:schemeClr val="accent6">
                  <a:lumMod val="75000"/>
                </a:schemeClr>
              </a:solidFill>
              <a:latin typeface="Meiryo UI"/>
              <a:ea typeface="Meiryo UI"/>
              <a:cs typeface="メイリオ" pitchFamily="50" charset="-128"/>
            </a:endParaRPr>
          </a:p>
          <a:p>
            <a:pPr marL="0" indent="0">
              <a:buFont typeface="Arial" charset="0"/>
              <a:buNone/>
            </a:pPr>
            <a:r>
              <a:rPr lang="ja-JP" altLang="en-US" sz="1400" b="1">
                <a:solidFill>
                  <a:schemeClr val="accent6">
                    <a:lumMod val="75000"/>
                  </a:schemeClr>
                </a:solidFill>
                <a:latin typeface="Meiryo UI"/>
                <a:ea typeface="Meiryo UI"/>
                <a:cs typeface="メイリオ" pitchFamily="50" charset="-128"/>
              </a:rPr>
              <a:t>　　　　　　登録するドメインは在学中のみ有効なものをご設定ください</a:t>
            </a:r>
            <a:endParaRPr lang="en-US" altLang="ja-JP" sz="1400" b="1">
              <a:solidFill>
                <a:schemeClr val="accent6">
                  <a:lumMod val="75000"/>
                </a:schemeClr>
              </a:solidFill>
              <a:latin typeface="Meiryo UI"/>
              <a:ea typeface="Meiryo UI"/>
              <a:cs typeface="メイリオ" pitchFamily="50" charset="-128"/>
            </a:endParaRPr>
          </a:p>
        </p:txBody>
      </p:sp>
      <p:sp>
        <p:nvSpPr>
          <p:cNvPr id="34" name="テキスト ボックス 33"/>
          <p:cNvSpPr txBox="1"/>
          <p:nvPr/>
        </p:nvSpPr>
        <p:spPr>
          <a:xfrm>
            <a:off x="4541283" y="5355977"/>
            <a:ext cx="4081854" cy="1169551"/>
          </a:xfrm>
          <a:prstGeom prst="rect">
            <a:avLst/>
          </a:prstGeom>
          <a:noFill/>
        </p:spPr>
        <p:txBody>
          <a:bodyPr wrap="square" lIns="91440" tIns="45720" rIns="91440" bIns="45720" rtlCol="0" anchor="t">
            <a:spAutoFit/>
          </a:bodyPr>
          <a:lstStyle/>
          <a:p>
            <a:r>
              <a:rPr lang="ja-JP" altLang="en-US" sz="1400">
                <a:latin typeface="Meiryo UI" panose="020B0604030504040204" pitchFamily="50" charset="-128"/>
                <a:ea typeface="Meiryo UI" panose="020B0604030504040204" pitchFamily="50" charset="-128"/>
                <a:cs typeface="メイリオ" panose="020B0604030504040204" pitchFamily="50" charset="-128"/>
              </a:rPr>
              <a:t>①「メールリンクでサインイン」を選択</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a:latin typeface="Meiryo UI" panose="020B0604030504040204" pitchFamily="50" charset="-128"/>
                <a:ea typeface="Meiryo UI" panose="020B0604030504040204" pitchFamily="50" charset="-128"/>
                <a:cs typeface="メイリオ" panose="020B0604030504040204" pitchFamily="50" charset="-128"/>
              </a:rPr>
              <a:t>②メールアドレスを入力</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a:latin typeface="Meiryo UI" panose="020B0604030504040204" pitchFamily="50" charset="-128"/>
                <a:ea typeface="Meiryo UI" panose="020B0604030504040204" pitchFamily="50" charset="-128"/>
                <a:cs typeface="メイリオ" panose="020B0604030504040204" pitchFamily="50" charset="-128"/>
              </a:rPr>
              <a:t>③送信されてきたメールに記載のリンクをクリック</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a:latin typeface="Meiryo UI"/>
                <a:ea typeface="Meiryo UI"/>
                <a:cs typeface="メイリオ" panose="020B0604030504040204" pitchFamily="50" charset="-128"/>
              </a:rPr>
              <a:t>④</a:t>
            </a:r>
            <a:r>
              <a:rPr lang="en-US" altLang="ja-JP" sz="1400" err="1">
                <a:latin typeface="Meiryo UI"/>
                <a:ea typeface="Meiryo UI"/>
                <a:cs typeface="メイリオ" panose="020B0604030504040204" pitchFamily="50" charset="-128"/>
              </a:rPr>
              <a:t>KinoDen</a:t>
            </a:r>
            <a:r>
              <a:rPr lang="ja-JP" altLang="en-US" sz="1400">
                <a:latin typeface="Meiryo UI"/>
                <a:ea typeface="Meiryo UI"/>
                <a:cs typeface="メイリオ" panose="020B0604030504040204" pitchFamily="50" charset="-128"/>
              </a:rPr>
              <a:t>へアクセス完了</a:t>
            </a:r>
            <a:endParaRPr lang="en-US" altLang="ja-JP" sz="1400">
              <a:latin typeface="Meiryo UI"/>
              <a:ea typeface="Meiryo UI"/>
              <a:cs typeface="メイリオ" panose="020B0604030504040204" pitchFamily="50" charset="-128"/>
            </a:endParaRPr>
          </a:p>
          <a:p>
            <a:r>
              <a:rPr lang="ja-JP" altLang="en-US" sz="1400">
                <a:latin typeface="Meiryo UI"/>
                <a:ea typeface="Meiryo UI"/>
                <a:cs typeface="メイリオ" panose="020B0604030504040204" pitchFamily="50" charset="-128"/>
              </a:rPr>
              <a:t>　</a:t>
            </a:r>
            <a:r>
              <a:rPr lang="en-US" altLang="ja-JP" sz="1050">
                <a:latin typeface="Meiryo UI"/>
                <a:ea typeface="Meiryo UI"/>
                <a:cs typeface="メイリオ" panose="020B0604030504040204" pitchFamily="50" charset="-128"/>
              </a:rPr>
              <a:t>※</a:t>
            </a:r>
            <a:r>
              <a:rPr lang="ja-JP" altLang="en-US" sz="1050">
                <a:latin typeface="Meiryo UI"/>
                <a:ea typeface="Meiryo UI"/>
                <a:cs typeface="メイリオ" panose="020B0604030504040204" pitchFamily="50" charset="-128"/>
              </a:rPr>
              <a:t>90日間アクセス可能、</a:t>
            </a:r>
            <a:r>
              <a:rPr lang="en-US" altLang="ja-JP" sz="1050">
                <a:latin typeface="Meiryo UI"/>
                <a:ea typeface="Meiryo UI"/>
                <a:cs typeface="メイリオ" panose="020B0604030504040204" pitchFamily="50" charset="-128"/>
              </a:rPr>
              <a:t>90</a:t>
            </a:r>
            <a:r>
              <a:rPr lang="ja-JP" altLang="en-US" sz="1050">
                <a:latin typeface="Meiryo UI"/>
                <a:ea typeface="Meiryo UI"/>
                <a:cs typeface="メイリオ" panose="020B0604030504040204" pitchFamily="50" charset="-128"/>
              </a:rPr>
              <a:t>日経過後は再度リンク認証してください</a:t>
            </a:r>
            <a:endParaRPr lang="en-US" altLang="ja-JP" sz="1050">
              <a:latin typeface="Meiryo UI" panose="020B0604030504040204" pitchFamily="50" charset="-128"/>
              <a:ea typeface="Meiryo UI" panose="020B0604030504040204" pitchFamily="50" charset="-128"/>
              <a:cs typeface="メイリオ" panose="020B0604030504040204" pitchFamily="50" charset="-128"/>
            </a:endParaRPr>
          </a:p>
        </p:txBody>
      </p:sp>
      <p:pic>
        <p:nvPicPr>
          <p:cNvPr id="20" name="Picture 3" descr="C:\Users\admin\Pictures\メールドメイン.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2042" y="2711886"/>
            <a:ext cx="1930727" cy="2187546"/>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26" name="正方形/長方形 25"/>
          <p:cNvSpPr/>
          <p:nvPr/>
        </p:nvSpPr>
        <p:spPr>
          <a:xfrm>
            <a:off x="4835224" y="3916982"/>
            <a:ext cx="1476766" cy="3198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6649945" y="3771583"/>
            <a:ext cx="772634" cy="3198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descr="C:\Users\admin\Pictures\Screenshots\スクリーンショット (44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927" y="2733490"/>
            <a:ext cx="1318908" cy="1780959"/>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1027" name="Picture 3" descr="C:\Users\admin\Pictures\Screenshots\スクリーンショット (45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4134" y="5121979"/>
            <a:ext cx="400228" cy="231026"/>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1028" name="Picture 4" descr="C:\Users\admin\Pictures\Screenshots\スクリーンショット (449).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1121" y="3018605"/>
            <a:ext cx="2837929" cy="2040728"/>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36" name="テキスト ボックス 35"/>
          <p:cNvSpPr txBox="1"/>
          <p:nvPr/>
        </p:nvSpPr>
        <p:spPr>
          <a:xfrm>
            <a:off x="315632" y="5512906"/>
            <a:ext cx="3896024" cy="954107"/>
          </a:xfrm>
          <a:prstGeom prst="rect">
            <a:avLst/>
          </a:prstGeom>
          <a:noFill/>
        </p:spPr>
        <p:txBody>
          <a:bodyPr wrap="square" rtlCol="0">
            <a:spAutoFit/>
          </a:bodyPr>
          <a:lstStyle/>
          <a:p>
            <a:r>
              <a:rPr lang="ja-JP" altLang="en-US" sz="1400">
                <a:latin typeface="Meiryo UI" panose="020B0604030504040204" pitchFamily="50" charset="-128"/>
                <a:ea typeface="Meiryo UI" panose="020B0604030504040204" pitchFamily="50" charset="-128"/>
                <a:cs typeface="メイリオ" panose="020B0604030504040204" pitchFamily="50" charset="-128"/>
              </a:rPr>
              <a:t>①管理画面へアクセス</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a:latin typeface="Meiryo UI" panose="020B0604030504040204" pitchFamily="50" charset="-128"/>
                <a:ea typeface="Meiryo UI" panose="020B0604030504040204" pitchFamily="50" charset="-128"/>
                <a:cs typeface="メイリオ" panose="020B0604030504040204" pitchFamily="50" charset="-128"/>
              </a:rPr>
              <a:t>②管理メニュー「セキュリティ」の「メールドメイン認証」</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a:latin typeface="Meiryo UI" panose="020B0604030504040204" pitchFamily="50" charset="-128"/>
                <a:ea typeface="Meiryo UI" panose="020B0604030504040204" pitchFamily="50" charset="-128"/>
                <a:cs typeface="メイリオ" panose="020B0604030504040204" pitchFamily="50" charset="-128"/>
              </a:rPr>
              <a:t>　をＯＮにし、指定するドメインを入力</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a:p>
            <a:r>
              <a:rPr lang="ja-JP" altLang="en-US" sz="1400">
                <a:latin typeface="Meiryo UI" panose="020B0604030504040204" pitchFamily="50" charset="-128"/>
                <a:ea typeface="Meiryo UI" panose="020B0604030504040204" pitchFamily="50" charset="-128"/>
                <a:cs typeface="メイリオ" panose="020B0604030504040204" pitchFamily="50" charset="-128"/>
              </a:rPr>
              <a:t>③画面最下部「更新」をクリック</a:t>
            </a:r>
            <a:endParaRPr lang="en-US" altLang="ja-JP" sz="1400">
              <a:latin typeface="Meiryo UI" panose="020B0604030504040204" pitchFamily="50" charset="-128"/>
              <a:ea typeface="Meiryo UI" panose="020B0604030504040204" pitchFamily="50" charset="-128"/>
              <a:cs typeface="メイリオ" panose="020B0604030504040204" pitchFamily="50" charset="-128"/>
            </a:endParaRPr>
          </a:p>
        </p:txBody>
      </p:sp>
      <p:sp>
        <p:nvSpPr>
          <p:cNvPr id="37" name="正方形/長方形 36"/>
          <p:cNvSpPr/>
          <p:nvPr/>
        </p:nvSpPr>
        <p:spPr>
          <a:xfrm>
            <a:off x="1075056" y="5070085"/>
            <a:ext cx="738383" cy="3198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352081" y="3591134"/>
            <a:ext cx="738383" cy="3198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4510799" y="2404109"/>
            <a:ext cx="1224136" cy="307777"/>
          </a:xfrm>
          <a:prstGeom prst="rect">
            <a:avLst/>
          </a:prstGeom>
          <a:noFill/>
        </p:spPr>
        <p:txBody>
          <a:bodyPr wrap="square" rtlCol="0">
            <a:spAutoFit/>
          </a:bodyPr>
          <a:lstStyle/>
          <a:p>
            <a:r>
              <a:rPr lang="en-US" altLang="ja-JP" sz="1400">
                <a:latin typeface="Meiryo UI" panose="020B0604030504040204" pitchFamily="50" charset="-128"/>
                <a:ea typeface="Meiryo UI" panose="020B0604030504040204" pitchFamily="50" charset="-128"/>
                <a:cs typeface="メイリオ" panose="020B0604030504040204" pitchFamily="50" charset="-128"/>
              </a:rPr>
              <a:t>【</a:t>
            </a:r>
            <a:r>
              <a:rPr lang="ja-JP" altLang="en-US" sz="1400">
                <a:latin typeface="Meiryo UI" panose="020B0604030504040204" pitchFamily="50" charset="-128"/>
                <a:ea typeface="Meiryo UI" panose="020B0604030504040204" pitchFamily="50" charset="-128"/>
                <a:cs typeface="メイリオ" panose="020B0604030504040204" pitchFamily="50" charset="-128"/>
              </a:rPr>
              <a:t>認証手順</a:t>
            </a:r>
            <a:r>
              <a:rPr lang="en-US" altLang="ja-JP" sz="1400">
                <a:latin typeface="Meiryo UI" panose="020B0604030504040204" pitchFamily="50" charset="-128"/>
                <a:ea typeface="Meiryo UI" panose="020B0604030504040204" pitchFamily="50" charset="-128"/>
                <a:cs typeface="メイリオ" panose="020B0604030504040204" pitchFamily="50" charset="-128"/>
              </a:rPr>
              <a:t>】</a:t>
            </a:r>
          </a:p>
        </p:txBody>
      </p:sp>
      <p:sp>
        <p:nvSpPr>
          <p:cNvPr id="40" name="テキスト ボックス 39"/>
          <p:cNvSpPr txBox="1"/>
          <p:nvPr/>
        </p:nvSpPr>
        <p:spPr>
          <a:xfrm>
            <a:off x="315632" y="2431168"/>
            <a:ext cx="1224136" cy="307777"/>
          </a:xfrm>
          <a:prstGeom prst="rect">
            <a:avLst/>
          </a:prstGeom>
          <a:noFill/>
        </p:spPr>
        <p:txBody>
          <a:bodyPr wrap="square" rtlCol="0">
            <a:spAutoFit/>
          </a:bodyPr>
          <a:lstStyle/>
          <a:p>
            <a:r>
              <a:rPr lang="en-US" altLang="ja-JP" sz="1400">
                <a:latin typeface="Meiryo UI" panose="020B0604030504040204" pitchFamily="50" charset="-128"/>
                <a:ea typeface="Meiryo UI" panose="020B0604030504040204" pitchFamily="50" charset="-128"/>
                <a:cs typeface="メイリオ" panose="020B0604030504040204" pitchFamily="50" charset="-128"/>
              </a:rPr>
              <a:t>【</a:t>
            </a:r>
            <a:r>
              <a:rPr lang="ja-JP" altLang="en-US" sz="1400">
                <a:latin typeface="Meiryo UI" panose="020B0604030504040204" pitchFamily="50" charset="-128"/>
                <a:ea typeface="Meiryo UI" panose="020B0604030504040204" pitchFamily="50" charset="-128"/>
                <a:cs typeface="メイリオ" panose="020B0604030504040204" pitchFamily="50" charset="-128"/>
              </a:rPr>
              <a:t>設定手順</a:t>
            </a:r>
            <a:r>
              <a:rPr lang="en-US" altLang="ja-JP" sz="1400">
                <a:latin typeface="Meiryo UI" panose="020B0604030504040204" pitchFamily="50" charset="-128"/>
                <a:ea typeface="Meiryo UI" panose="020B0604030504040204" pitchFamily="50" charset="-128"/>
                <a:cs typeface="メイリオ" panose="020B0604030504040204" pitchFamily="50" charset="-128"/>
              </a:rPr>
              <a:t>】</a:t>
            </a:r>
          </a:p>
        </p:txBody>
      </p:sp>
      <p:sp>
        <p:nvSpPr>
          <p:cNvPr id="3" name="正方形/長方形 2"/>
          <p:cNvSpPr/>
          <p:nvPr/>
        </p:nvSpPr>
        <p:spPr>
          <a:xfrm>
            <a:off x="203008" y="2431167"/>
            <a:ext cx="4008647" cy="4088001"/>
          </a:xfrm>
          <a:prstGeom prst="rect">
            <a:avLst/>
          </a:prstGeom>
          <a:noFill/>
          <a:ln>
            <a:solidFill>
              <a:schemeClr val="accent5">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4493406" y="2417275"/>
            <a:ext cx="4494579" cy="4101894"/>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Picture 3" descr="C:\Users\admin\Desktop\デジタル情報営業部（庄司）\01KinoDen\メールドメイン\スクリーンショット 2024-06-17 10393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9458" y="4295407"/>
            <a:ext cx="1613686" cy="763926"/>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pic>
        <p:nvPicPr>
          <p:cNvPr id="6" name="Picture 4" descr="C:\Users\admin\Desktop\デジタル情報営業部（庄司）\01KinoDen\メールドメイン\スクリーンショット 2024-06-17 10374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53111" y="4295407"/>
            <a:ext cx="1296833" cy="935922"/>
          </a:xfrm>
          <a:prstGeom prst="rect">
            <a:avLst/>
          </a:prstGeom>
          <a:noFill/>
          <a:ln>
            <a:solidFill>
              <a:schemeClr val="bg1">
                <a:lumMod val="65000"/>
              </a:schemeClr>
            </a:solidFill>
          </a:ln>
          <a:extLst>
            <a:ext uri="{909E8E84-426E-40DD-AFC4-6F175D3DCCD1}">
              <a14:hiddenFill xmlns:a14="http://schemas.microsoft.com/office/drawing/2010/main">
                <a:solidFill>
                  <a:srgbClr val="FFFFFF"/>
                </a:solidFill>
              </a14:hiddenFill>
            </a:ext>
          </a:extLst>
        </p:spPr>
      </p:pic>
      <p:sp>
        <p:nvSpPr>
          <p:cNvPr id="35" name="正方形/長方形 34"/>
          <p:cNvSpPr/>
          <p:nvPr/>
        </p:nvSpPr>
        <p:spPr>
          <a:xfrm>
            <a:off x="6001527" y="4992565"/>
            <a:ext cx="738383" cy="3198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25882147"/>
      </p:ext>
    </p:extLst>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右矢印 19"/>
          <p:cNvSpPr/>
          <p:nvPr/>
        </p:nvSpPr>
        <p:spPr>
          <a:xfrm>
            <a:off x="5076056" y="3915177"/>
            <a:ext cx="1008112"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9" name="右矢印 18"/>
          <p:cNvSpPr/>
          <p:nvPr/>
        </p:nvSpPr>
        <p:spPr>
          <a:xfrm>
            <a:off x="2267744" y="3904100"/>
            <a:ext cx="1008112"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5" name="右矢印 4"/>
          <p:cNvSpPr/>
          <p:nvPr/>
        </p:nvSpPr>
        <p:spPr>
          <a:xfrm rot="5400000">
            <a:off x="7056276" y="5019960"/>
            <a:ext cx="1080120"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5123" name="コンテンツ プレースホルダー 2"/>
          <p:cNvSpPr>
            <a:spLocks noGrp="1"/>
          </p:cNvSpPr>
          <p:nvPr>
            <p:ph idx="1"/>
          </p:nvPr>
        </p:nvSpPr>
        <p:spPr>
          <a:xfrm>
            <a:off x="109413" y="1874725"/>
            <a:ext cx="4798489" cy="1243012"/>
          </a:xfrm>
        </p:spPr>
        <p:txBody>
          <a:bodyPr>
            <a:noAutofit/>
          </a:bodyPr>
          <a:lstStyle/>
          <a:p>
            <a:pPr marL="0" indent="0" eaLnBrk="1" hangingPunct="1">
              <a:buFont typeface="Arial" charset="0"/>
              <a:buNone/>
            </a:pPr>
            <a:r>
              <a:rPr lang="ja-JP" altLang="en-US" sz="1100">
                <a:latin typeface="Meiryo UI" panose="020B0604030504040204" pitchFamily="50" charset="-128"/>
                <a:ea typeface="Meiryo UI" panose="020B0604030504040204" pitchFamily="50" charset="-128"/>
                <a:cs typeface="メイリオ" pitchFamily="50" charset="-128"/>
              </a:rPr>
              <a:t>●学認とは</a:t>
            </a:r>
            <a:endParaRPr lang="en-US" altLang="ja-JP" sz="1100">
              <a:latin typeface="Meiryo UI" panose="020B0604030504040204" pitchFamily="50" charset="-128"/>
              <a:ea typeface="Meiryo UI" panose="020B0604030504040204" pitchFamily="50" charset="-128"/>
              <a:cs typeface="メイリオ" pitchFamily="50" charset="-128"/>
            </a:endParaRPr>
          </a:p>
          <a:p>
            <a:pPr marL="0" indent="0" eaLnBrk="1" hangingPunct="1">
              <a:buFont typeface="Arial" charset="0"/>
              <a:buNone/>
            </a:pPr>
            <a:r>
              <a:rPr lang="ja-JP" altLang="en-US" sz="1100">
                <a:latin typeface="Meiryo UI" panose="020B0604030504040204" pitchFamily="50" charset="-128"/>
                <a:ea typeface="Meiryo UI" panose="020B0604030504040204" pitchFamily="50" charset="-128"/>
                <a:cs typeface="メイリオ" pitchFamily="50" charset="-128"/>
              </a:rPr>
              <a:t>・国際標準規格の認証方法（日本では</a:t>
            </a:r>
            <a:r>
              <a:rPr lang="en-US" altLang="ja-JP" sz="1100">
                <a:latin typeface="Meiryo UI" panose="020B0604030504040204" pitchFamily="50" charset="-128"/>
                <a:ea typeface="Meiryo UI" panose="020B0604030504040204" pitchFamily="50" charset="-128"/>
                <a:cs typeface="メイリオ" pitchFamily="50" charset="-128"/>
              </a:rPr>
              <a:t>NII</a:t>
            </a:r>
            <a:r>
              <a:rPr lang="ja-JP" altLang="en-US" sz="1100">
                <a:latin typeface="Meiryo UI" panose="020B0604030504040204" pitchFamily="50" charset="-128"/>
                <a:ea typeface="Meiryo UI" panose="020B0604030504040204" pitchFamily="50" charset="-128"/>
                <a:cs typeface="メイリオ" pitchFamily="50" charset="-128"/>
              </a:rPr>
              <a:t>（国立情報学研究所）が管理）</a:t>
            </a:r>
            <a:endParaRPr lang="en-US" altLang="ja-JP" sz="1100">
              <a:latin typeface="Meiryo UI" panose="020B0604030504040204" pitchFamily="50" charset="-128"/>
              <a:ea typeface="Meiryo UI" panose="020B0604030504040204" pitchFamily="50" charset="-128"/>
              <a:cs typeface="メイリオ" pitchFamily="50" charset="-128"/>
            </a:endParaRPr>
          </a:p>
          <a:p>
            <a:pPr marL="0" indent="0" eaLnBrk="1" hangingPunct="1">
              <a:buFont typeface="Arial" charset="0"/>
              <a:buNone/>
            </a:pPr>
            <a:r>
              <a:rPr lang="ja-JP" altLang="en-US" sz="1100">
                <a:latin typeface="Meiryo UI" panose="020B0604030504040204" pitchFamily="50" charset="-128"/>
                <a:ea typeface="Meiryo UI" panose="020B0604030504040204" pitchFamily="50" charset="-128"/>
                <a:cs typeface="メイリオ" pitchFamily="50" charset="-128"/>
              </a:rPr>
              <a:t>・異なるデータベース間で</a:t>
            </a:r>
            <a:r>
              <a:rPr lang="en-US" altLang="ja-JP" sz="1100">
                <a:latin typeface="Meiryo UI" panose="020B0604030504040204" pitchFamily="50" charset="-128"/>
                <a:ea typeface="Meiryo UI" panose="020B0604030504040204" pitchFamily="50" charset="-128"/>
                <a:cs typeface="メイリオ" pitchFamily="50" charset="-128"/>
              </a:rPr>
              <a:t>SSO</a:t>
            </a:r>
            <a:r>
              <a:rPr lang="ja-JP" altLang="en-US" sz="1100">
                <a:latin typeface="Meiryo UI" panose="020B0604030504040204" pitchFamily="50" charset="-128"/>
                <a:ea typeface="Meiryo UI" panose="020B0604030504040204" pitchFamily="50" charset="-128"/>
                <a:cs typeface="メイリオ" pitchFamily="50" charset="-128"/>
              </a:rPr>
              <a:t>（シングルサインオン）が可能</a:t>
            </a:r>
            <a:endParaRPr lang="en-US" altLang="ja-JP" sz="1100">
              <a:latin typeface="Meiryo UI" panose="020B0604030504040204" pitchFamily="50" charset="-128"/>
              <a:ea typeface="Meiryo UI" panose="020B0604030504040204" pitchFamily="50" charset="-128"/>
              <a:cs typeface="メイリオ" pitchFamily="50" charset="-128"/>
            </a:endParaRPr>
          </a:p>
          <a:p>
            <a:pPr marL="0" indent="0" eaLnBrk="1" hangingPunct="1">
              <a:buFont typeface="Arial" charset="0"/>
              <a:buNone/>
            </a:pPr>
            <a:r>
              <a:rPr lang="ja-JP" altLang="en-US" sz="1100">
                <a:latin typeface="Meiryo UI" panose="020B0604030504040204" pitchFamily="50" charset="-128"/>
                <a:ea typeface="Meiryo UI" panose="020B0604030504040204" pitchFamily="50" charset="-128"/>
                <a:cs typeface="メイリオ" pitchFamily="50" charset="-128"/>
              </a:rPr>
              <a:t>・大学は認証サーバー等の環境構築が必要。ベンダー側も開発が必要。</a:t>
            </a:r>
            <a:endParaRPr lang="en-US" altLang="ja-JP" sz="1100">
              <a:latin typeface="Meiryo UI" panose="020B0604030504040204" pitchFamily="50" charset="-128"/>
              <a:ea typeface="Meiryo UI" panose="020B0604030504040204" pitchFamily="50" charset="-128"/>
              <a:cs typeface="メイリオ" pitchFamily="50" charset="-128"/>
            </a:endParaRPr>
          </a:p>
          <a:p>
            <a:pPr marL="0" indent="0">
              <a:buNone/>
            </a:pPr>
            <a:r>
              <a:rPr lang="ja-JP" altLang="en-US" sz="1100">
                <a:latin typeface="Meiryo UI" panose="020B0604030504040204" pitchFamily="50" charset="-128"/>
                <a:ea typeface="Meiryo UI" panose="020B0604030504040204" pitchFamily="50" charset="-128"/>
                <a:cs typeface="メイリオ" pitchFamily="50" charset="-128"/>
              </a:rPr>
              <a:t>（参考）</a:t>
            </a:r>
            <a:r>
              <a:rPr lang="en-US" altLang="ja-JP" sz="1100">
                <a:latin typeface="Meiryo UI" panose="020B0604030504040204" pitchFamily="50" charset="-128"/>
                <a:ea typeface="Meiryo UI" panose="020B0604030504040204" pitchFamily="50" charset="-128"/>
                <a:cs typeface="メイリオ" pitchFamily="50" charset="-128"/>
                <a:hlinkClick r:id="rId2"/>
              </a:rPr>
              <a:t>https://www.gakunin.jp/</a:t>
            </a:r>
            <a:endParaRPr lang="en-US" altLang="ja-JP" sz="900">
              <a:latin typeface="Meiryo UI" panose="020B0604030504040204" pitchFamily="50" charset="-128"/>
              <a:ea typeface="Meiryo UI" panose="020B0604030504040204" pitchFamily="50" charset="-128"/>
              <a:cs typeface="メイリオ" pitchFamily="50" charset="-128"/>
            </a:endParaRPr>
          </a:p>
        </p:txBody>
      </p:sp>
      <p:sp>
        <p:nvSpPr>
          <p:cNvPr id="10" name="フッター プレースホルダー 9"/>
          <p:cNvSpPr>
            <a:spLocks noGrp="1"/>
          </p:cNvSpPr>
          <p:nvPr>
            <p:ph type="ftr" sz="quarter" idx="11"/>
          </p:nvPr>
        </p:nvSpPr>
        <p:spPr/>
        <p:txBody>
          <a:bodyPr/>
          <a:lstStyle/>
          <a:p>
            <a:pPr>
              <a:defRPr/>
            </a:pPr>
            <a:r>
              <a:rPr lang="en-US" altLang="ja-JP"/>
              <a:t>©KINOKUNIYA COMPANY LTD</a:t>
            </a:r>
            <a:endParaRPr lang="ja-JP" altLang="en-US"/>
          </a:p>
        </p:txBody>
      </p:sp>
      <p:sp>
        <p:nvSpPr>
          <p:cNvPr id="15" name="スライド番号プレースホルダー 14"/>
          <p:cNvSpPr>
            <a:spLocks noGrp="1"/>
          </p:cNvSpPr>
          <p:nvPr>
            <p:ph type="sldNum" sz="quarter" idx="12"/>
          </p:nvPr>
        </p:nvSpPr>
        <p:spPr/>
        <p:txBody>
          <a:bodyPr/>
          <a:lstStyle/>
          <a:p>
            <a:pPr>
              <a:defRPr/>
            </a:pPr>
            <a:fld id="{041F9685-4CE1-4DFD-AD62-6250AEF3B6FD}" type="slidenum">
              <a:rPr lang="ja-JP" altLang="en-US"/>
              <a:pPr>
                <a:defRPr/>
              </a:pPr>
              <a:t>6</a:t>
            </a:fld>
            <a:endParaRPr lang="ja-JP" altLang="en-US"/>
          </a:p>
        </p:txBody>
      </p:sp>
      <p:sp>
        <p:nvSpPr>
          <p:cNvPr id="17" name="タイトル 1"/>
          <p:cNvSpPr txBox="1">
            <a:spLocks/>
          </p:cNvSpPr>
          <p:nvPr/>
        </p:nvSpPr>
        <p:spPr bwMode="auto">
          <a:xfrm>
            <a:off x="0" y="0"/>
            <a:ext cx="9144000" cy="765175"/>
          </a:xfrm>
          <a:prstGeom prst="rect">
            <a:avLst/>
          </a:prstGeom>
          <a:solidFill>
            <a:schemeClr val="accent5"/>
          </a:solidFill>
          <a:ln w="9525">
            <a:noFill/>
            <a:miter lim="800000"/>
            <a:headEnd/>
            <a:tailEnd/>
          </a:ln>
        </p:spPr>
        <p:txBody>
          <a:bodyPr anchor="ctr"/>
          <a:lstStyle/>
          <a:p>
            <a:pPr eaLnBrk="0" hangingPunct="0">
              <a:defRPr/>
            </a:pPr>
            <a:r>
              <a:rPr lang="ja-JP" altLang="en-US" sz="320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④学認</a:t>
            </a:r>
            <a:endParaRPr lang="ja-JP" altLang="en-US" sz="32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テキスト ボックス 12"/>
          <p:cNvSpPr txBox="1"/>
          <p:nvPr/>
        </p:nvSpPr>
        <p:spPr>
          <a:xfrm>
            <a:off x="191131" y="5381887"/>
            <a:ext cx="8197291" cy="1169551"/>
          </a:xfrm>
          <a:prstGeom prst="rect">
            <a:avLst/>
          </a:prstGeom>
          <a:noFill/>
        </p:spPr>
        <p:txBody>
          <a:bodyPr wrap="square" rtlCol="0">
            <a:spAutoFit/>
          </a:bodyPr>
          <a:lstStyle/>
          <a:p>
            <a:r>
              <a:rPr lang="ja-JP" altLang="en-US" sz="1400">
                <a:latin typeface="メイリオ" panose="020B0604030504040204" pitchFamily="50" charset="-128"/>
                <a:ea typeface="メイリオ" panose="020B0604030504040204" pitchFamily="50" charset="-128"/>
                <a:cs typeface="メイリオ" panose="020B0604030504040204" pitchFamily="50" charset="-128"/>
              </a:rPr>
              <a:t>例）関西大学の</a:t>
            </a:r>
            <a:r>
              <a:rPr lang="en-US" altLang="ja-JP" sz="1400" err="1">
                <a:latin typeface="メイリオ" panose="020B0604030504040204" pitchFamily="50" charset="-128"/>
                <a:ea typeface="メイリオ" panose="020B0604030504040204" pitchFamily="50" charset="-128"/>
                <a:cs typeface="メイリオ" panose="020B0604030504040204" pitchFamily="50" charset="-128"/>
              </a:rPr>
              <a:t>KinoDen</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サイト</a:t>
            </a:r>
            <a:r>
              <a:rPr lang="en-US" altLang="ja-JP" sz="14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社外からアクセス）</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400">
                <a:latin typeface="メイリオ" panose="020B0604030504040204" pitchFamily="50" charset="-128"/>
                <a:ea typeface="メイリオ" panose="020B0604030504040204" pitchFamily="50" charset="-128"/>
                <a:cs typeface="メイリオ" panose="020B0604030504040204" pitchFamily="50" charset="-128"/>
                <a:hlinkClick r:id="rId3"/>
              </a:rPr>
              <a:t>https://kinoden.kinokuniya.co.jp/KansaiUeee/</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400">
                <a:latin typeface="メイリオ" panose="020B0604030504040204" pitchFamily="50" charset="-128"/>
                <a:ea typeface="メイリオ" panose="020B0604030504040204" pitchFamily="50" charset="-128"/>
                <a:cs typeface="メイリオ" panose="020B0604030504040204" pitchFamily="50" charset="-128"/>
              </a:rPr>
              <a:t>●学認参加機関（</a:t>
            </a:r>
            <a:r>
              <a:rPr lang="en-US" altLang="ja-JP" sz="1400" err="1">
                <a:latin typeface="メイリオ" panose="020B0604030504040204" pitchFamily="50" charset="-128"/>
                <a:ea typeface="メイリオ" panose="020B0604030504040204" pitchFamily="50" charset="-128"/>
                <a:cs typeface="メイリオ" panose="020B0604030504040204" pitchFamily="50" charset="-128"/>
              </a:rPr>
              <a:t>IdP</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）一覧・</a:t>
            </a:r>
            <a:r>
              <a:rPr kumimoji="1" lang="ja-JP" altLang="en-US" sz="1400">
                <a:latin typeface="メイリオ" panose="020B0604030504040204" pitchFamily="50" charset="-128"/>
                <a:ea typeface="メイリオ" panose="020B0604030504040204" pitchFamily="50" charset="-128"/>
                <a:cs typeface="メイリオ" panose="020B0604030504040204" pitchFamily="50" charset="-128"/>
              </a:rPr>
              <a:t>対応</a:t>
            </a:r>
            <a:r>
              <a:rPr kumimoji="1" lang="en-US" altLang="ja-JP" sz="1400">
                <a:latin typeface="メイリオ" panose="020B0604030504040204" pitchFamily="50" charset="-128"/>
                <a:ea typeface="メイリオ" panose="020B0604030504040204" pitchFamily="50" charset="-128"/>
                <a:cs typeface="メイリオ" panose="020B0604030504040204" pitchFamily="50" charset="-128"/>
              </a:rPr>
              <a:t>SP</a:t>
            </a:r>
            <a:r>
              <a:rPr kumimoji="1" lang="ja-JP" altLang="en-US" sz="1400">
                <a:latin typeface="メイリオ" panose="020B0604030504040204" pitchFamily="50" charset="-128"/>
                <a:ea typeface="メイリオ" panose="020B0604030504040204" pitchFamily="50" charset="-128"/>
                <a:cs typeface="メイリオ" panose="020B0604030504040204" pitchFamily="50" charset="-128"/>
              </a:rPr>
              <a:t>（サービスプロバイダー）一覧</a:t>
            </a:r>
            <a:endParaRPr kumimoji="1" lang="en-US" altLang="ja-JP" sz="140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400">
                <a:latin typeface="メイリオ" panose="020B0604030504040204" pitchFamily="50" charset="-128"/>
                <a:ea typeface="メイリオ" panose="020B0604030504040204" pitchFamily="50" charset="-128"/>
                <a:cs typeface="メイリオ" panose="020B0604030504040204" pitchFamily="50" charset="-128"/>
                <a:hlinkClick r:id="rId4"/>
              </a:rPr>
              <a:t>https://www.gakunin.jp/participants/</a:t>
            </a:r>
            <a:endParaRPr lang="en-US" altLang="ja-JP" sz="140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050" name="Picture 2" descr="C:\Users\10000\Google ドライブ\KinoDen\スクリーンショット\IMG_020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3011016"/>
            <a:ext cx="2500928" cy="187569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051" name="Picture 3" descr="C:\Users\10000\Google ドライブ\KinoDen\スクリーンショット\IMG_020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6506" y="2967229"/>
            <a:ext cx="2559310" cy="191948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8" name="図プレースホルダー 6" descr="関西大学図書館 - Kinokuniya Digital Library"/>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4168" y="3011016"/>
            <a:ext cx="2674419" cy="188012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6228184" y="5805264"/>
            <a:ext cx="2736304" cy="769441"/>
          </a:xfrm>
          <a:prstGeom prst="rect">
            <a:avLst/>
          </a:prstGeom>
          <a:noFill/>
        </p:spPr>
        <p:txBody>
          <a:bodyPr wrap="square" rtlCol="0">
            <a:spAutoFit/>
          </a:bodyPr>
          <a:lstStyle/>
          <a:p>
            <a:pPr algn="ctr"/>
            <a:r>
              <a:rPr lang="ja-JP" altLang="en-US" sz="1600">
                <a:latin typeface="メイリオ" panose="020B0604030504040204" pitchFamily="50" charset="-128"/>
                <a:ea typeface="メイリオ" panose="020B0604030504040204" pitchFamily="50" charset="-128"/>
                <a:cs typeface="メイリオ" panose="020B0604030504040204" pitchFamily="50" charset="-128"/>
              </a:rPr>
              <a:t>他の対応</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DB</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に再ログイン</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なし渡り歩きアクセス</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sz="12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円/楕円 6"/>
          <p:cNvSpPr/>
          <p:nvPr/>
        </p:nvSpPr>
        <p:spPr>
          <a:xfrm>
            <a:off x="3779912" y="4577145"/>
            <a:ext cx="1996872" cy="76685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大学発行の</a:t>
            </a:r>
            <a:endParaRPr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1600">
                <a:latin typeface="メイリオ" panose="020B0604030504040204" pitchFamily="50" charset="-128"/>
                <a:ea typeface="メイリオ" panose="020B0604030504040204" pitchFamily="50" charset="-128"/>
                <a:cs typeface="メイリオ" panose="020B0604030504040204" pitchFamily="50" charset="-128"/>
              </a:rPr>
              <a:t>ID</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600">
                <a:latin typeface="メイリオ" panose="020B0604030504040204" pitchFamily="50" charset="-128"/>
                <a:ea typeface="メイリオ" panose="020B0604030504040204" pitchFamily="50" charset="-128"/>
                <a:cs typeface="メイリオ" panose="020B0604030504040204" pitchFamily="50" charset="-128"/>
              </a:rPr>
              <a:t>PW</a:t>
            </a:r>
            <a:endParaRPr kumimoji="1" lang="ja-JP" altLang="en-US" sz="160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円/楕円 20"/>
          <p:cNvSpPr/>
          <p:nvPr/>
        </p:nvSpPr>
        <p:spPr>
          <a:xfrm>
            <a:off x="637725" y="4469133"/>
            <a:ext cx="1996872" cy="76685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1600" err="1">
                <a:latin typeface="メイリオ" panose="020B0604030504040204" pitchFamily="50" charset="-128"/>
                <a:ea typeface="メイリオ" panose="020B0604030504040204" pitchFamily="50" charset="-128"/>
                <a:cs typeface="メイリオ" panose="020B0604030504040204" pitchFamily="50" charset="-128"/>
              </a:rPr>
              <a:t>KinoDen</a:t>
            </a:r>
            <a:endParaRPr kumimoji="1" lang="en-US" altLang="ja-JP" sz="1600">
              <a:latin typeface="メイリオ" panose="020B0604030504040204" pitchFamily="50" charset="-128"/>
              <a:ea typeface="メイリオ" panose="020B0604030504040204" pitchFamily="50" charset="-128"/>
              <a:cs typeface="メイリオ" panose="020B0604030504040204" pitchFamily="50" charset="-128"/>
            </a:endParaRPr>
          </a:p>
          <a:p>
            <a:pPr algn="ctr"/>
            <a:r>
              <a:rPr kumimoji="1" lang="ja-JP" altLang="en-US" sz="1600">
                <a:latin typeface="メイリオ" panose="020B0604030504040204" pitchFamily="50" charset="-128"/>
                <a:ea typeface="メイリオ" panose="020B0604030504040204" pitchFamily="50" charset="-128"/>
                <a:cs typeface="メイリオ" panose="020B0604030504040204" pitchFamily="50" charset="-128"/>
              </a:rPr>
              <a:t>学認認証画面</a:t>
            </a:r>
          </a:p>
        </p:txBody>
      </p:sp>
      <p:sp>
        <p:nvSpPr>
          <p:cNvPr id="16" name="コンテンツ プレースホルダー 2"/>
          <p:cNvSpPr txBox="1">
            <a:spLocks/>
          </p:cNvSpPr>
          <p:nvPr/>
        </p:nvSpPr>
        <p:spPr>
          <a:xfrm>
            <a:off x="288925" y="862162"/>
            <a:ext cx="8855075" cy="12430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charset="0"/>
              <a:buNone/>
            </a:pP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認証方法</a:t>
            </a: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学認の</a:t>
            </a: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ID/PW</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でアクセス</a:t>
            </a:r>
            <a:endPar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設定</a:t>
            </a: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お客様・弊社双方のサーバで初期設定が必要</a:t>
            </a:r>
            <a:endPar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注意点</a:t>
            </a:r>
            <a:r>
              <a:rPr lang="en-US" altLang="ja-JP" sz="16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学認でログインすると</a:t>
            </a:r>
            <a:r>
              <a:rPr lang="ja-JP" altLang="en-US" sz="1400" b="1" u="sng">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アプリが利用できません</a:t>
            </a:r>
            <a:endParaRPr lang="en-US" altLang="ja-JP" sz="1400" b="1" u="sng">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a:p>
            <a:pPr marL="0" indent="0">
              <a:buFont typeface="Arial" charset="0"/>
              <a:buNone/>
            </a:pP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　　　　　　学認でのアクセス期間は</a:t>
            </a:r>
            <a:r>
              <a:rPr lang="en-US" altLang="ja-JP" sz="1400" b="1" u="sng">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24</a:t>
            </a:r>
            <a:r>
              <a:rPr lang="ja-JP" altLang="en-US" sz="1400" b="1" u="sng">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時間</a:t>
            </a:r>
            <a:r>
              <a:rPr lang="ja-JP" altLang="en-US" sz="14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rPr>
              <a:t>です</a:t>
            </a:r>
            <a:endParaRPr lang="en-US" altLang="ja-JP" sz="1200" b="1">
              <a:solidFill>
                <a:schemeClr val="accent6">
                  <a:lumMod val="75000"/>
                </a:schemeClr>
              </a:solidFill>
              <a:latin typeface="Meiryo UI" panose="020B0604030504040204" pitchFamily="50" charset="-128"/>
              <a:ea typeface="Meiryo UI" panose="020B0604030504040204" pitchFamily="50" charset="-128"/>
              <a:cs typeface="メイリオ" pitchFamily="50" charset="-128"/>
            </a:endParaRPr>
          </a:p>
        </p:txBody>
      </p:sp>
    </p:spTree>
    <p:extLst>
      <p:ext uri="{BB962C8B-B14F-4D97-AF65-F5344CB8AC3E}">
        <p14:creationId xmlns:p14="http://schemas.microsoft.com/office/powerpoint/2010/main" val="4165973832"/>
      </p:ext>
    </p:extLst>
  </p:cSld>
  <p:clrMapOvr>
    <a:masterClrMapping/>
  </p:clrMapOvr>
  <p:transition spd="slow"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スマホを操作する手のイラスト"/>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1045" y="3781154"/>
            <a:ext cx="1756990" cy="1756990"/>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a:off x="298575" y="3504155"/>
            <a:ext cx="2664296" cy="276999"/>
          </a:xfrm>
          <a:prstGeom prst="rect">
            <a:avLst/>
          </a:prstGeom>
          <a:solidFill>
            <a:schemeClr val="bg1"/>
          </a:solidFill>
        </p:spPr>
        <p:txBody>
          <a:bodyPr wrap="square" rtlCol="0">
            <a:spAutoFit/>
          </a:bodyPr>
          <a:lstStyle/>
          <a:p>
            <a:r>
              <a:rPr lang="en-US" altLang="ja-JP" sz="1200" b="1" dirty="0">
                <a:solidFill>
                  <a:schemeClr val="bg1">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https://kinoden.kinokuniya.co.jp/×××</a:t>
            </a:r>
            <a:endParaRPr kumimoji="1" lang="ja-JP" altLang="en-US" sz="1200" b="1" dirty="0">
              <a:solidFill>
                <a:schemeClr val="bg1">
                  <a:lumMod val="50000"/>
                </a:schemeClr>
              </a:solidFill>
              <a:latin typeface="Microsoft Sans Serif" panose="020B0604020202020204" pitchFamily="34" charset="0"/>
              <a:cs typeface="Microsoft Sans Serif" panose="020B0604020202020204" pitchFamily="34" charset="0"/>
            </a:endParaRPr>
          </a:p>
        </p:txBody>
      </p:sp>
      <p:pic>
        <p:nvPicPr>
          <p:cNvPr id="25" name="図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1118" y="3551592"/>
            <a:ext cx="3383910" cy="2012865"/>
          </a:xfrm>
          <a:prstGeom prst="rect">
            <a:avLst/>
          </a:prstGeom>
          <a:ln>
            <a:solidFill>
              <a:schemeClr val="bg1">
                <a:lumMod val="75000"/>
              </a:schemeClr>
            </a:solidFill>
          </a:ln>
          <a:effectLst>
            <a:outerShdw blurRad="50800" dist="38100" dir="5400000" algn="t" rotWithShape="0">
              <a:prstClr val="black">
                <a:alpha val="40000"/>
              </a:prstClr>
            </a:outerShdw>
          </a:effectLst>
        </p:spPr>
      </p:pic>
      <p:sp>
        <p:nvSpPr>
          <p:cNvPr id="4" name="ドーナツ 3"/>
          <p:cNvSpPr/>
          <p:nvPr/>
        </p:nvSpPr>
        <p:spPr>
          <a:xfrm>
            <a:off x="2951361" y="3551566"/>
            <a:ext cx="2232248" cy="1966411"/>
          </a:xfrm>
          <a:prstGeom prst="donut">
            <a:avLst>
              <a:gd name="adj" fmla="val 3962"/>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右矢印 19"/>
          <p:cNvSpPr/>
          <p:nvPr/>
        </p:nvSpPr>
        <p:spPr>
          <a:xfrm>
            <a:off x="2546742" y="5894937"/>
            <a:ext cx="3589432" cy="432048"/>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0" name="フッター プレースホルダー 9"/>
          <p:cNvSpPr>
            <a:spLocks noGrp="1"/>
          </p:cNvSpPr>
          <p:nvPr>
            <p:ph type="ftr" sz="quarter" idx="11"/>
          </p:nvPr>
        </p:nvSpPr>
        <p:spPr>
          <a:xfrm>
            <a:off x="3124200" y="6492875"/>
            <a:ext cx="2895600" cy="365125"/>
          </a:xfrm>
        </p:spPr>
        <p:txBody>
          <a:bodyPr/>
          <a:lstStyle/>
          <a:p>
            <a:pPr>
              <a:defRPr/>
            </a:pPr>
            <a:r>
              <a:rPr lang="en-US" altLang="ja-JP" dirty="0"/>
              <a:t>©KINOKUNIYA COMPANY LTD</a:t>
            </a:r>
            <a:endParaRPr lang="ja-JP" altLang="en-US" dirty="0"/>
          </a:p>
        </p:txBody>
      </p:sp>
      <p:sp>
        <p:nvSpPr>
          <p:cNvPr id="15" name="スライド番号プレースホルダー 14"/>
          <p:cNvSpPr>
            <a:spLocks noGrp="1"/>
          </p:cNvSpPr>
          <p:nvPr>
            <p:ph type="sldNum" sz="quarter" idx="12"/>
          </p:nvPr>
        </p:nvSpPr>
        <p:spPr/>
        <p:txBody>
          <a:bodyPr/>
          <a:lstStyle/>
          <a:p>
            <a:pPr>
              <a:defRPr/>
            </a:pPr>
            <a:fld id="{041F9685-4CE1-4DFD-AD62-6250AEF3B6FD}" type="slidenum">
              <a:rPr lang="ja-JP" altLang="en-US"/>
              <a:pPr>
                <a:defRPr/>
              </a:pPr>
              <a:t>7</a:t>
            </a:fld>
            <a:endParaRPr lang="ja-JP" altLang="en-US"/>
          </a:p>
        </p:txBody>
      </p:sp>
      <p:sp>
        <p:nvSpPr>
          <p:cNvPr id="17" name="タイトル 1"/>
          <p:cNvSpPr txBox="1">
            <a:spLocks/>
          </p:cNvSpPr>
          <p:nvPr/>
        </p:nvSpPr>
        <p:spPr bwMode="auto">
          <a:xfrm>
            <a:off x="0" y="0"/>
            <a:ext cx="9144000" cy="765175"/>
          </a:xfrm>
          <a:prstGeom prst="rect">
            <a:avLst/>
          </a:prstGeom>
          <a:solidFill>
            <a:schemeClr val="accent5"/>
          </a:solidFill>
          <a:ln w="9525">
            <a:noFill/>
            <a:miter lim="800000"/>
            <a:headEnd/>
            <a:tailEnd/>
          </a:ln>
        </p:spPr>
        <p:txBody>
          <a:bodyPr anchor="ctr"/>
          <a:lstStyle/>
          <a:p>
            <a:pPr eaLnBrk="0" hangingPunct="0">
              <a:defRPr/>
            </a:pPr>
            <a:r>
              <a:rPr lang="ja-JP" altLang="en-US" sz="3200" dirty="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⑤⑥</a:t>
            </a:r>
            <a:r>
              <a:rPr lang="en-US" altLang="ja-JP" sz="3200" dirty="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VPN/</a:t>
            </a:r>
            <a:r>
              <a:rPr lang="en-US" altLang="ja-JP" sz="3200" dirty="0" err="1">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EZproxy</a:t>
            </a:r>
            <a:r>
              <a:rPr lang="en-US" altLang="ja-JP" sz="3200" dirty="0">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a:t>
            </a:r>
            <a:r>
              <a:rPr lang="en-US" altLang="ja-JP" sz="3200" dirty="0" err="1">
                <a:solidFill>
                  <a:schemeClr val="bg1"/>
                </a:solidFill>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OpenAthens</a:t>
            </a:r>
            <a:endParaRPr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円/楕円 6"/>
          <p:cNvSpPr/>
          <p:nvPr/>
        </p:nvSpPr>
        <p:spPr>
          <a:xfrm>
            <a:off x="3026401" y="5626341"/>
            <a:ext cx="2433655" cy="829628"/>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kumimoji="1" lang="en-US" altLang="ja-JP" sz="1600" b="1" dirty="0">
                <a:latin typeface="Meiryo UI"/>
                <a:ea typeface="Meiryo UI"/>
                <a:cs typeface="メイリオ" panose="020B0604030504040204" pitchFamily="50" charset="-128"/>
              </a:rPr>
              <a:t>VPN/</a:t>
            </a:r>
            <a:r>
              <a:rPr kumimoji="1" lang="en-US" altLang="ja-JP" sz="1600" b="1" dirty="0" err="1">
                <a:latin typeface="Meiryo UI"/>
                <a:ea typeface="Meiryo UI"/>
                <a:cs typeface="メイリオ" panose="020B0604030504040204" pitchFamily="50" charset="-128"/>
              </a:rPr>
              <a:t>Ezproxy</a:t>
            </a:r>
            <a:r>
              <a:rPr kumimoji="1" lang="en-US" altLang="ja-JP" sz="1600" b="1" dirty="0">
                <a:latin typeface="Meiryo UI"/>
                <a:ea typeface="Meiryo UI"/>
                <a:cs typeface="メイリオ" panose="020B0604030504040204" pitchFamily="50" charset="-128"/>
              </a:rPr>
              <a:t>/</a:t>
            </a:r>
            <a:r>
              <a:rPr lang="en-US" altLang="ja-JP" sz="1600" b="1" dirty="0">
                <a:latin typeface="Meiryo UI"/>
                <a:ea typeface="Meiryo UI"/>
                <a:cs typeface="メイリオ" panose="020B0604030504040204" pitchFamily="50" charset="-128"/>
              </a:rPr>
              <a:t>Open Athens</a:t>
            </a:r>
            <a:r>
              <a:rPr kumimoji="1" lang="ja-JP" altLang="en-US" sz="1600" b="1" dirty="0">
                <a:latin typeface="Meiryo UI"/>
                <a:ea typeface="Meiryo UI"/>
                <a:cs typeface="メイリオ" panose="020B0604030504040204" pitchFamily="50" charset="-128"/>
              </a:rPr>
              <a:t>を経由</a:t>
            </a:r>
            <a:endParaRPr kumimoji="1" lang="en-US" altLang="ja-JP" sz="1600" b="1" dirty="0">
              <a:latin typeface="Meiryo UI"/>
              <a:ea typeface="Meiryo UI"/>
              <a:cs typeface="メイリオ" panose="020B0604030504040204" pitchFamily="50" charset="-128"/>
            </a:endParaRPr>
          </a:p>
        </p:txBody>
      </p:sp>
      <p:sp>
        <p:nvSpPr>
          <p:cNvPr id="21" name="円/楕円 20"/>
          <p:cNvSpPr/>
          <p:nvPr/>
        </p:nvSpPr>
        <p:spPr>
          <a:xfrm>
            <a:off x="474859" y="5727535"/>
            <a:ext cx="2160240" cy="76685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en-US" altLang="ja-JP" sz="1600" b="1" err="1">
                <a:latin typeface="Meiryo UI" panose="020B0604030504040204" pitchFamily="50" charset="-128"/>
                <a:ea typeface="Meiryo UI" panose="020B0604030504040204" pitchFamily="50" charset="-128"/>
                <a:cs typeface="メイリオ" panose="020B0604030504040204" pitchFamily="50" charset="-128"/>
              </a:rPr>
              <a:t>KinoDen</a:t>
            </a:r>
            <a:endParaRPr kumimoji="1" lang="en-US" altLang="ja-JP" sz="1600" b="1">
              <a:latin typeface="Meiryo UI" panose="020B0604030504040204" pitchFamily="50" charset="-128"/>
              <a:ea typeface="Meiryo UI" panose="020B0604030504040204" pitchFamily="50" charset="-128"/>
              <a:cs typeface="メイリオ" panose="020B0604030504040204" pitchFamily="50" charset="-128"/>
            </a:endParaRPr>
          </a:p>
          <a:p>
            <a:pPr algn="ctr"/>
            <a:r>
              <a:rPr kumimoji="1" lang="en-US" altLang="ja-JP" sz="1600" b="1">
                <a:latin typeface="Meiryo UI" panose="020B0604030504040204" pitchFamily="50" charset="-128"/>
                <a:ea typeface="Meiryo UI" panose="020B0604030504040204" pitchFamily="50" charset="-128"/>
                <a:cs typeface="メイリオ" panose="020B0604030504040204" pitchFamily="50" charset="-128"/>
              </a:rPr>
              <a:t>URL</a:t>
            </a:r>
            <a:r>
              <a:rPr kumimoji="1" lang="ja-JP" altLang="en-US" sz="1600" b="1">
                <a:latin typeface="Meiryo UI" panose="020B0604030504040204" pitchFamily="50" charset="-128"/>
                <a:ea typeface="Meiryo UI" panose="020B0604030504040204" pitchFamily="50" charset="-128"/>
                <a:cs typeface="メイリオ" panose="020B0604030504040204" pitchFamily="50" charset="-128"/>
              </a:rPr>
              <a:t>をクリック</a:t>
            </a:r>
          </a:p>
        </p:txBody>
      </p:sp>
      <p:sp>
        <p:nvSpPr>
          <p:cNvPr id="16" name="コンテンツ プレースホルダー 2"/>
          <p:cNvSpPr txBox="1">
            <a:spLocks/>
          </p:cNvSpPr>
          <p:nvPr/>
        </p:nvSpPr>
        <p:spPr>
          <a:xfrm>
            <a:off x="142012" y="906561"/>
            <a:ext cx="8855075" cy="1614115"/>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1400" b="1" dirty="0">
                <a:solidFill>
                  <a:schemeClr val="accent6">
                    <a:lumMod val="75000"/>
                  </a:schemeClr>
                </a:solidFill>
                <a:latin typeface="Meiryo UI"/>
                <a:ea typeface="Meiryo UI"/>
                <a:cs typeface="メイリオ" pitchFamily="50" charset="-128"/>
              </a:rPr>
              <a:t>【</a:t>
            </a:r>
            <a:r>
              <a:rPr lang="ja-JP" altLang="en-US" sz="1400" b="1" dirty="0">
                <a:solidFill>
                  <a:schemeClr val="accent6">
                    <a:lumMod val="75000"/>
                  </a:schemeClr>
                </a:solidFill>
                <a:latin typeface="Meiryo UI"/>
                <a:ea typeface="Meiryo UI"/>
                <a:cs typeface="メイリオ" pitchFamily="50" charset="-128"/>
              </a:rPr>
              <a:t>認証方法</a:t>
            </a:r>
            <a:r>
              <a:rPr lang="en-US" altLang="ja-JP" sz="1400" b="1" dirty="0">
                <a:solidFill>
                  <a:schemeClr val="accent6">
                    <a:lumMod val="75000"/>
                  </a:schemeClr>
                </a:solidFill>
                <a:latin typeface="Meiryo UI"/>
                <a:ea typeface="Meiryo UI"/>
                <a:cs typeface="メイリオ" pitchFamily="50" charset="-128"/>
              </a:rPr>
              <a:t>】VPN/</a:t>
            </a:r>
            <a:r>
              <a:rPr lang="en-US" altLang="ja-JP" sz="1400" b="1" dirty="0" err="1">
                <a:solidFill>
                  <a:schemeClr val="accent6">
                    <a:lumMod val="75000"/>
                  </a:schemeClr>
                </a:solidFill>
                <a:latin typeface="Meiryo UI"/>
                <a:ea typeface="Meiryo UI"/>
                <a:cs typeface="メイリオ" pitchFamily="50" charset="-128"/>
              </a:rPr>
              <a:t>EZproxy</a:t>
            </a:r>
            <a:r>
              <a:rPr lang="en-US" altLang="ja-JP" sz="1400" b="1" dirty="0">
                <a:solidFill>
                  <a:schemeClr val="accent6">
                    <a:lumMod val="75000"/>
                  </a:schemeClr>
                </a:solidFill>
                <a:latin typeface="Meiryo UI"/>
                <a:ea typeface="Meiryo UI"/>
                <a:cs typeface="メイリオ" pitchFamily="50" charset="-128"/>
              </a:rPr>
              <a:t>/Open Athens</a:t>
            </a:r>
            <a:r>
              <a:rPr lang="ja-JP" altLang="en-US" sz="1400" b="1" dirty="0">
                <a:solidFill>
                  <a:schemeClr val="accent6">
                    <a:lumMod val="75000"/>
                  </a:schemeClr>
                </a:solidFill>
                <a:latin typeface="Meiryo UI"/>
                <a:ea typeface="Meiryo UI"/>
                <a:cs typeface="メイリオ" pitchFamily="50" charset="-128"/>
              </a:rPr>
              <a:t>経由で認証</a:t>
            </a:r>
            <a:endParaRPr lang="en-US" altLang="ja-JP" sz="1400" b="1" dirty="0">
              <a:solidFill>
                <a:schemeClr val="accent6">
                  <a:lumMod val="75000"/>
                </a:schemeClr>
              </a:solidFill>
              <a:latin typeface="Meiryo UI"/>
              <a:ea typeface="Meiryo UI"/>
              <a:cs typeface="メイリオ" pitchFamily="50" charset="-128"/>
            </a:endParaRPr>
          </a:p>
          <a:p>
            <a:pPr marL="0" indent="0">
              <a:buNone/>
            </a:pPr>
            <a:r>
              <a:rPr lang="en-US" altLang="ja-JP" sz="1400" b="1" dirty="0">
                <a:solidFill>
                  <a:schemeClr val="accent6">
                    <a:lumMod val="75000"/>
                  </a:schemeClr>
                </a:solidFill>
                <a:latin typeface="Meiryo UI"/>
                <a:ea typeface="Meiryo UI"/>
                <a:cs typeface="メイリオ" pitchFamily="50" charset="-128"/>
              </a:rPr>
              <a:t>【</a:t>
            </a:r>
            <a:r>
              <a:rPr lang="ja-JP" altLang="en-US" sz="1400" b="1" dirty="0">
                <a:solidFill>
                  <a:schemeClr val="accent6">
                    <a:lumMod val="75000"/>
                  </a:schemeClr>
                </a:solidFill>
                <a:latin typeface="Meiryo UI"/>
                <a:ea typeface="Meiryo UI"/>
                <a:cs typeface="メイリオ" pitchFamily="50" charset="-128"/>
              </a:rPr>
              <a:t>設定</a:t>
            </a:r>
            <a:r>
              <a:rPr lang="en-US" altLang="ja-JP" sz="1400" b="1" dirty="0">
                <a:solidFill>
                  <a:schemeClr val="accent6">
                    <a:lumMod val="75000"/>
                  </a:schemeClr>
                </a:solidFill>
                <a:latin typeface="Meiryo UI"/>
                <a:ea typeface="Meiryo UI"/>
                <a:cs typeface="メイリオ" pitchFamily="50" charset="-128"/>
              </a:rPr>
              <a:t>】 VPN/</a:t>
            </a:r>
            <a:r>
              <a:rPr lang="en-US" altLang="ja-JP" sz="1400" b="1" dirty="0" err="1">
                <a:solidFill>
                  <a:schemeClr val="accent6">
                    <a:lumMod val="75000"/>
                  </a:schemeClr>
                </a:solidFill>
                <a:latin typeface="Meiryo UI"/>
                <a:ea typeface="Meiryo UI"/>
                <a:cs typeface="メイリオ" pitchFamily="50" charset="-128"/>
              </a:rPr>
              <a:t>EZproxy</a:t>
            </a:r>
            <a:r>
              <a:rPr lang="en-US" altLang="ja-JP" sz="1400" b="1" dirty="0">
                <a:solidFill>
                  <a:schemeClr val="accent6">
                    <a:lumMod val="75000"/>
                  </a:schemeClr>
                </a:solidFill>
                <a:latin typeface="Meiryo UI"/>
                <a:ea typeface="Meiryo UI"/>
                <a:cs typeface="メイリオ" pitchFamily="50" charset="-128"/>
              </a:rPr>
              <a:t>/Open Athens </a:t>
            </a:r>
            <a:r>
              <a:rPr lang="ja-JP" altLang="en-US" sz="1400" b="1" dirty="0">
                <a:solidFill>
                  <a:schemeClr val="accent6">
                    <a:lumMod val="75000"/>
                  </a:schemeClr>
                </a:solidFill>
                <a:latin typeface="Meiryo UI"/>
                <a:ea typeface="Meiryo UI"/>
                <a:cs typeface="メイリオ" pitchFamily="50" charset="-128"/>
              </a:rPr>
              <a:t>の</a:t>
            </a:r>
            <a:r>
              <a:rPr lang="en-US" altLang="ja-JP" sz="1400" b="1" dirty="0">
                <a:solidFill>
                  <a:schemeClr val="accent6">
                    <a:lumMod val="75000"/>
                  </a:schemeClr>
                </a:solidFill>
                <a:latin typeface="Meiryo UI"/>
                <a:ea typeface="Meiryo UI"/>
                <a:cs typeface="メイリオ" pitchFamily="50" charset="-128"/>
              </a:rPr>
              <a:t>IP</a:t>
            </a:r>
            <a:r>
              <a:rPr lang="ja-JP" altLang="en-US" sz="1400" b="1" dirty="0">
                <a:solidFill>
                  <a:schemeClr val="accent6">
                    <a:lumMod val="75000"/>
                  </a:schemeClr>
                </a:solidFill>
                <a:latin typeface="Meiryo UI"/>
                <a:ea typeface="Meiryo UI"/>
                <a:cs typeface="メイリオ" pitchFamily="50" charset="-128"/>
              </a:rPr>
              <a:t>アドレスを</a:t>
            </a:r>
            <a:r>
              <a:rPr lang="en-US" altLang="ja-JP" sz="1400" b="1" dirty="0" err="1">
                <a:solidFill>
                  <a:schemeClr val="accent6">
                    <a:lumMod val="75000"/>
                  </a:schemeClr>
                </a:solidFill>
                <a:latin typeface="Meiryo UI"/>
                <a:ea typeface="Meiryo UI"/>
                <a:cs typeface="メイリオ" pitchFamily="50" charset="-128"/>
              </a:rPr>
              <a:t>KinoDen</a:t>
            </a:r>
            <a:r>
              <a:rPr lang="ja-JP" altLang="en-US" sz="1400" b="1" dirty="0">
                <a:solidFill>
                  <a:schemeClr val="accent6">
                    <a:lumMod val="75000"/>
                  </a:schemeClr>
                </a:solidFill>
                <a:latin typeface="Meiryo UI"/>
                <a:ea typeface="Meiryo UI"/>
                <a:cs typeface="メイリオ" pitchFamily="50" charset="-128"/>
              </a:rPr>
              <a:t>に登録</a:t>
            </a:r>
            <a:endParaRPr lang="en-US" altLang="ja-JP" sz="1400" b="1" dirty="0">
              <a:solidFill>
                <a:schemeClr val="accent6">
                  <a:lumMod val="75000"/>
                </a:schemeClr>
              </a:solidFill>
              <a:latin typeface="Meiryo UI"/>
              <a:ea typeface="Meiryo UI"/>
              <a:cs typeface="メイリオ" pitchFamily="50" charset="-128"/>
            </a:endParaRPr>
          </a:p>
          <a:p>
            <a:pPr marL="0" indent="0">
              <a:buFont typeface="Arial" charset="0"/>
              <a:buNone/>
            </a:pPr>
            <a:r>
              <a:rPr lang="ja-JP" altLang="en-US" sz="1400" b="1" dirty="0">
                <a:solidFill>
                  <a:schemeClr val="accent6">
                    <a:lumMod val="75000"/>
                  </a:schemeClr>
                </a:solidFill>
                <a:latin typeface="Meiryo UI"/>
                <a:ea typeface="Meiryo UI"/>
                <a:cs typeface="メイリオ" pitchFamily="50" charset="-128"/>
              </a:rPr>
              <a:t>　　　　　</a:t>
            </a:r>
            <a:r>
              <a:rPr lang="en-US" altLang="ja-JP" sz="1400" b="1" dirty="0">
                <a:solidFill>
                  <a:schemeClr val="accent6">
                    <a:lumMod val="75000"/>
                  </a:schemeClr>
                </a:solidFill>
                <a:latin typeface="Meiryo UI"/>
                <a:ea typeface="Meiryo UI"/>
                <a:cs typeface="メイリオ" pitchFamily="50" charset="-128"/>
              </a:rPr>
              <a:t>VPN</a:t>
            </a:r>
            <a:r>
              <a:rPr lang="ja-JP" altLang="en-US" sz="1400" b="1" dirty="0">
                <a:solidFill>
                  <a:schemeClr val="accent6">
                    <a:lumMod val="75000"/>
                  </a:schemeClr>
                </a:solidFill>
                <a:latin typeface="Meiryo UI"/>
                <a:ea typeface="Meiryo UI"/>
                <a:cs typeface="メイリオ" pitchFamily="50" charset="-128"/>
              </a:rPr>
              <a:t>側には</a:t>
            </a:r>
            <a:r>
              <a:rPr lang="en-US" altLang="ja-JP" sz="1400" b="1" dirty="0" err="1">
                <a:solidFill>
                  <a:schemeClr val="accent6">
                    <a:lumMod val="75000"/>
                  </a:schemeClr>
                </a:solidFill>
                <a:latin typeface="Meiryo UI"/>
                <a:ea typeface="Meiryo UI"/>
                <a:cs typeface="メイリオ" pitchFamily="50" charset="-128"/>
              </a:rPr>
              <a:t>KinoDen</a:t>
            </a:r>
            <a:r>
              <a:rPr lang="ja-JP" altLang="en-US" sz="1400" b="1" dirty="0">
                <a:solidFill>
                  <a:schemeClr val="accent6">
                    <a:lumMod val="75000"/>
                  </a:schemeClr>
                </a:solidFill>
                <a:latin typeface="Meiryo UI"/>
                <a:ea typeface="Meiryo UI"/>
                <a:cs typeface="メイリオ" pitchFamily="50" charset="-128"/>
              </a:rPr>
              <a:t>に関連の各ドメインを設定</a:t>
            </a:r>
            <a:endParaRPr lang="en-US" altLang="ja-JP" sz="1400" b="1" dirty="0">
              <a:solidFill>
                <a:schemeClr val="accent6">
                  <a:lumMod val="75000"/>
                </a:schemeClr>
              </a:solidFill>
              <a:latin typeface="Meiryo UI"/>
              <a:ea typeface="Meiryo UI"/>
              <a:cs typeface="メイリオ" pitchFamily="50" charset="-128"/>
            </a:endParaRPr>
          </a:p>
          <a:p>
            <a:pPr marL="0" indent="0">
              <a:buFont typeface="Arial" charset="0"/>
              <a:buNone/>
            </a:pPr>
            <a:r>
              <a:rPr lang="en-US" altLang="ja-JP" sz="1400" b="1" dirty="0">
                <a:solidFill>
                  <a:schemeClr val="accent6">
                    <a:lumMod val="75000"/>
                  </a:schemeClr>
                </a:solidFill>
                <a:latin typeface="Meiryo UI"/>
                <a:ea typeface="Meiryo UI"/>
                <a:cs typeface="メイリオ" pitchFamily="50" charset="-128"/>
              </a:rPr>
              <a:t>【</a:t>
            </a:r>
            <a:r>
              <a:rPr lang="ja-JP" altLang="en-US" sz="1400" b="1" dirty="0">
                <a:solidFill>
                  <a:schemeClr val="accent6">
                    <a:lumMod val="75000"/>
                  </a:schemeClr>
                </a:solidFill>
                <a:latin typeface="Meiryo UI"/>
                <a:ea typeface="Meiryo UI"/>
                <a:cs typeface="メイリオ" pitchFamily="50" charset="-128"/>
              </a:rPr>
              <a:t>注意点</a:t>
            </a:r>
            <a:r>
              <a:rPr lang="en-US" altLang="ja-JP" sz="1400" b="1" dirty="0">
                <a:solidFill>
                  <a:schemeClr val="accent6">
                    <a:lumMod val="75000"/>
                  </a:schemeClr>
                </a:solidFill>
                <a:latin typeface="Meiryo UI"/>
                <a:ea typeface="Meiryo UI"/>
                <a:cs typeface="メイリオ" pitchFamily="50" charset="-128"/>
              </a:rPr>
              <a:t>】</a:t>
            </a:r>
          </a:p>
          <a:p>
            <a:pPr marL="0" indent="0">
              <a:buFont typeface="Arial" charset="0"/>
              <a:buNone/>
            </a:pPr>
            <a:r>
              <a:rPr lang="ja-JP" altLang="en-US" sz="1400" b="1" dirty="0">
                <a:solidFill>
                  <a:schemeClr val="accent6">
                    <a:lumMod val="75000"/>
                  </a:schemeClr>
                </a:solidFill>
                <a:latin typeface="Meiryo UI"/>
                <a:ea typeface="Meiryo UI"/>
                <a:cs typeface="メイリオ" pitchFamily="50" charset="-128"/>
              </a:rPr>
              <a:t>　・</a:t>
            </a:r>
            <a:r>
              <a:rPr lang="en-US" altLang="ja-JP" sz="1400" b="1" dirty="0">
                <a:solidFill>
                  <a:schemeClr val="accent6">
                    <a:lumMod val="75000"/>
                  </a:schemeClr>
                </a:solidFill>
                <a:latin typeface="Meiryo UI"/>
                <a:ea typeface="Meiryo UI"/>
                <a:cs typeface="メイリオ" pitchFamily="50" charset="-128"/>
              </a:rPr>
              <a:t>VPN</a:t>
            </a:r>
            <a:r>
              <a:rPr lang="ja-JP" altLang="en-US" sz="1400" b="1" dirty="0">
                <a:solidFill>
                  <a:schemeClr val="accent6">
                    <a:lumMod val="75000"/>
                  </a:schemeClr>
                </a:solidFill>
                <a:latin typeface="Meiryo UI"/>
                <a:ea typeface="Meiryo UI"/>
                <a:cs typeface="メイリオ" pitchFamily="50" charset="-128"/>
              </a:rPr>
              <a:t>はお客様側の環境によってアクセス不可の場合がありますので、</a:t>
            </a:r>
            <a:r>
              <a:rPr lang="ja-JP" altLang="en-US" sz="1400" b="1" u="sng" dirty="0">
                <a:solidFill>
                  <a:schemeClr val="accent6">
                    <a:lumMod val="75000"/>
                  </a:schemeClr>
                </a:solidFill>
                <a:latin typeface="Meiryo UI"/>
                <a:ea typeface="Meiryo UI"/>
                <a:cs typeface="メイリオ" pitchFamily="50" charset="-128"/>
              </a:rPr>
              <a:t>事前テスト</a:t>
            </a:r>
            <a:r>
              <a:rPr lang="ja-JP" altLang="en-US" sz="1400" b="1" dirty="0">
                <a:solidFill>
                  <a:schemeClr val="accent6">
                    <a:lumMod val="75000"/>
                  </a:schemeClr>
                </a:solidFill>
                <a:latin typeface="Meiryo UI"/>
                <a:ea typeface="Meiryo UI"/>
                <a:cs typeface="メイリオ" pitchFamily="50" charset="-128"/>
              </a:rPr>
              <a:t>が必要です</a:t>
            </a:r>
            <a:endParaRPr lang="en-US" altLang="ja-JP" sz="1400" b="1" dirty="0">
              <a:solidFill>
                <a:schemeClr val="accent6">
                  <a:lumMod val="75000"/>
                </a:schemeClr>
              </a:solidFill>
              <a:latin typeface="Meiryo UI"/>
              <a:ea typeface="Meiryo UI"/>
              <a:cs typeface="メイリオ" pitchFamily="50" charset="-128"/>
            </a:endParaRPr>
          </a:p>
          <a:p>
            <a:pPr marL="0" indent="0">
              <a:buNone/>
            </a:pPr>
            <a:r>
              <a:rPr lang="ja-JP" altLang="en-US" sz="1400" b="1" dirty="0">
                <a:solidFill>
                  <a:schemeClr val="accent6">
                    <a:lumMod val="75000"/>
                  </a:schemeClr>
                </a:solidFill>
                <a:latin typeface="Meiryo UI" panose="020B0604030504040204" pitchFamily="50" charset="-128"/>
                <a:ea typeface="Meiryo UI" panose="020B0604030504040204" pitchFamily="50" charset="-128"/>
              </a:rPr>
              <a:t>　・アプリ等で利用する個人アカウントは「メールでサインイン」に限定され、</a:t>
            </a:r>
            <a:endParaRPr lang="en-US" altLang="ja-JP" sz="1400" b="1" dirty="0">
              <a:solidFill>
                <a:schemeClr val="accent6">
                  <a:lumMod val="75000"/>
                </a:schemeClr>
              </a:solidFill>
              <a:latin typeface="Meiryo UI" panose="020B0604030504040204" pitchFamily="50" charset="-128"/>
              <a:ea typeface="Meiryo UI" panose="020B0604030504040204" pitchFamily="50" charset="-128"/>
            </a:endParaRPr>
          </a:p>
          <a:p>
            <a:pPr marL="0" indent="0">
              <a:buNone/>
            </a:pPr>
            <a:r>
              <a:rPr lang="ja-JP" altLang="en-US" sz="1400" b="1" dirty="0">
                <a:solidFill>
                  <a:schemeClr val="accent6">
                    <a:lumMod val="75000"/>
                  </a:schemeClr>
                </a:solidFill>
                <a:latin typeface="Meiryo UI" panose="020B0604030504040204" pitchFamily="50" charset="-128"/>
                <a:ea typeface="Meiryo UI" panose="020B0604030504040204" pitchFamily="50" charset="-128"/>
              </a:rPr>
              <a:t>　　</a:t>
            </a:r>
            <a:r>
              <a:rPr lang="en-US" altLang="ja-JP" sz="1400" b="1" dirty="0">
                <a:solidFill>
                  <a:schemeClr val="accent6">
                    <a:lumMod val="75000"/>
                  </a:schemeClr>
                </a:solidFill>
                <a:latin typeface="Meiryo UI" panose="020B0604030504040204" pitchFamily="50" charset="-128"/>
                <a:ea typeface="Meiryo UI" panose="020B0604030504040204" pitchFamily="50" charset="-128"/>
              </a:rPr>
              <a:t>Google</a:t>
            </a:r>
            <a:r>
              <a:rPr lang="ja-JP" altLang="en-US" sz="1400" b="1" dirty="0" err="1">
                <a:solidFill>
                  <a:schemeClr val="accent6">
                    <a:lumMod val="75000"/>
                  </a:schemeClr>
                </a:solidFill>
                <a:latin typeface="Meiryo UI" panose="020B0604030504040204" pitchFamily="50" charset="-128"/>
                <a:ea typeface="Meiryo UI" panose="020B0604030504040204" pitchFamily="50" charset="-128"/>
              </a:rPr>
              <a:t>、</a:t>
            </a:r>
            <a:r>
              <a:rPr lang="en-US" altLang="ja-JP" sz="1400" b="1" dirty="0">
                <a:solidFill>
                  <a:schemeClr val="accent6">
                    <a:lumMod val="75000"/>
                  </a:schemeClr>
                </a:solidFill>
                <a:latin typeface="Meiryo UI" panose="020B0604030504040204" pitchFamily="50" charset="-128"/>
                <a:ea typeface="Meiryo UI" panose="020B0604030504040204" pitchFamily="50" charset="-128"/>
              </a:rPr>
              <a:t>Microsoft</a:t>
            </a:r>
            <a:r>
              <a:rPr lang="ja-JP" altLang="en-US" sz="1400" b="1" dirty="0" err="1">
                <a:solidFill>
                  <a:schemeClr val="accent6">
                    <a:lumMod val="75000"/>
                  </a:schemeClr>
                </a:solidFill>
                <a:latin typeface="Meiryo UI" panose="020B0604030504040204" pitchFamily="50" charset="-128"/>
                <a:ea typeface="Meiryo UI" panose="020B0604030504040204" pitchFamily="50" charset="-128"/>
              </a:rPr>
              <a:t>、</a:t>
            </a:r>
            <a:r>
              <a:rPr lang="en-US" altLang="ja-JP" sz="1400" b="1" dirty="0">
                <a:solidFill>
                  <a:schemeClr val="accent6">
                    <a:lumMod val="75000"/>
                  </a:schemeClr>
                </a:solidFill>
                <a:latin typeface="Meiryo UI" panose="020B0604030504040204" pitchFamily="50" charset="-128"/>
                <a:ea typeface="Meiryo UI" panose="020B0604030504040204" pitchFamily="50" charset="-128"/>
              </a:rPr>
              <a:t>Apple</a:t>
            </a:r>
            <a:r>
              <a:rPr lang="ja-JP" altLang="en-US" sz="1400" b="1" dirty="0" err="1">
                <a:solidFill>
                  <a:schemeClr val="accent6">
                    <a:lumMod val="75000"/>
                  </a:schemeClr>
                </a:solidFill>
                <a:latin typeface="Meiryo UI" panose="020B0604030504040204" pitchFamily="50" charset="-128"/>
                <a:ea typeface="Meiryo UI" panose="020B0604030504040204" pitchFamily="50" charset="-128"/>
              </a:rPr>
              <a:t>での</a:t>
            </a:r>
            <a:r>
              <a:rPr lang="ja-JP" altLang="en-US" sz="1400" b="1" dirty="0">
                <a:solidFill>
                  <a:schemeClr val="accent6">
                    <a:lumMod val="75000"/>
                  </a:schemeClr>
                </a:solidFill>
                <a:latin typeface="Meiryo UI" panose="020B0604030504040204" pitchFamily="50" charset="-128"/>
                <a:ea typeface="Meiryo UI" panose="020B0604030504040204" pitchFamily="50" charset="-128"/>
              </a:rPr>
              <a:t>アカウント認証は利用できません。</a:t>
            </a:r>
            <a:endParaRPr lang="en-US" altLang="ja-JP" sz="1400" b="1" dirty="0">
              <a:solidFill>
                <a:schemeClr val="accent6">
                  <a:lumMod val="75000"/>
                </a:schemeClr>
              </a:solidFill>
              <a:latin typeface="Meiryo UI" panose="020B0604030504040204" pitchFamily="50" charset="-128"/>
              <a:ea typeface="Meiryo UI" panose="020B0604030504040204" pitchFamily="50" charset="-128"/>
            </a:endParaRPr>
          </a:p>
          <a:p>
            <a:pPr marL="0" indent="0">
              <a:buNone/>
            </a:pPr>
            <a:r>
              <a:rPr lang="ja-JP" altLang="en-US" sz="1400" b="1" dirty="0">
                <a:solidFill>
                  <a:schemeClr val="accent6">
                    <a:lumMod val="75000"/>
                  </a:schemeClr>
                </a:solidFill>
                <a:latin typeface="Meiryo UI" panose="020B0604030504040204" pitchFamily="50" charset="-128"/>
                <a:ea typeface="Meiryo UI" panose="020B0604030504040204" pitchFamily="50" charset="-128"/>
              </a:rPr>
              <a:t>　</a:t>
            </a:r>
            <a:r>
              <a:rPr lang="en-US" altLang="ja-JP" sz="1400" b="1" dirty="0">
                <a:solidFill>
                  <a:schemeClr val="accent6">
                    <a:lumMod val="75000"/>
                  </a:schemeClr>
                </a:solidFill>
                <a:latin typeface="Meiryo UI" panose="020B0604030504040204" pitchFamily="50" charset="-128"/>
                <a:ea typeface="Meiryo UI" panose="020B0604030504040204" pitchFamily="50" charset="-128"/>
              </a:rPr>
              <a:t>※VPN</a:t>
            </a:r>
            <a:r>
              <a:rPr lang="ja-JP" altLang="en-US" sz="1400" b="1" dirty="0">
                <a:solidFill>
                  <a:schemeClr val="accent6">
                    <a:lumMod val="75000"/>
                  </a:schemeClr>
                </a:solidFill>
                <a:latin typeface="Meiryo UI" panose="020B0604030504040204" pitchFamily="50" charset="-128"/>
                <a:ea typeface="Meiryo UI" panose="020B0604030504040204" pitchFamily="50" charset="-128"/>
              </a:rPr>
              <a:t>は、仕様によっては利用できる場合があります。トライアルでお試し下さいませ。</a:t>
            </a:r>
          </a:p>
          <a:p>
            <a:pPr marL="0" indent="0">
              <a:buFont typeface="Arial" charset="0"/>
              <a:buNone/>
            </a:pPr>
            <a:endParaRPr lang="en-US" altLang="ja-JP" sz="1400" b="1" dirty="0">
              <a:solidFill>
                <a:schemeClr val="accent6">
                  <a:lumMod val="75000"/>
                </a:schemeClr>
              </a:solidFill>
              <a:latin typeface="Meiryo UI"/>
              <a:ea typeface="Meiryo UI"/>
              <a:cs typeface="メイリオ" pitchFamily="50" charset="-128"/>
            </a:endParaRPr>
          </a:p>
        </p:txBody>
      </p:sp>
      <p:sp>
        <p:nvSpPr>
          <p:cNvPr id="22" name="円/楕円 21"/>
          <p:cNvSpPr/>
          <p:nvPr/>
        </p:nvSpPr>
        <p:spPr>
          <a:xfrm>
            <a:off x="6136174" y="5672393"/>
            <a:ext cx="1996872" cy="76685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600" b="1">
                <a:latin typeface="Meiryo UI" panose="020B0604030504040204" pitchFamily="50" charset="-128"/>
                <a:ea typeface="Meiryo UI" panose="020B0604030504040204" pitchFamily="50" charset="-128"/>
                <a:cs typeface="メイリオ" panose="020B0604030504040204" pitchFamily="50" charset="-128"/>
              </a:rPr>
              <a:t>アクセス完了</a:t>
            </a:r>
            <a:endParaRPr kumimoji="1" lang="en-US" altLang="ja-JP" sz="1600" b="1">
              <a:latin typeface="Meiryo UI" panose="020B0604030504040204" pitchFamily="50" charset="-128"/>
              <a:ea typeface="Meiryo UI" panose="020B0604030504040204" pitchFamily="50" charset="-128"/>
              <a:cs typeface="メイリオ" panose="020B0604030504040204" pitchFamily="50" charset="-128"/>
            </a:endParaRPr>
          </a:p>
        </p:txBody>
      </p:sp>
      <p:pic>
        <p:nvPicPr>
          <p:cNvPr id="1028" name="Picture 4" descr="サーバーのイラスト"/>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9766" y="3430766"/>
            <a:ext cx="2208009" cy="22080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8B64D77-4CF4-87FF-76E7-3F3707DC177B}"/>
              </a:ext>
            </a:extLst>
          </p:cNvPr>
          <p:cNvPicPr>
            <a:picLocks noChangeAspect="1"/>
          </p:cNvPicPr>
          <p:nvPr/>
        </p:nvPicPr>
        <p:blipFill>
          <a:blip r:embed="rId5"/>
          <a:stretch>
            <a:fillRect/>
          </a:stretch>
        </p:blipFill>
        <p:spPr>
          <a:xfrm>
            <a:off x="7133105" y="1567929"/>
            <a:ext cx="1787599" cy="1848491"/>
          </a:xfrm>
          <a:prstGeom prst="rect">
            <a:avLst/>
          </a:prstGeom>
          <a:ln>
            <a:solidFill>
              <a:schemeClr val="bg1">
                <a:lumMod val="50000"/>
              </a:schemeClr>
            </a:solidFill>
          </a:ln>
        </p:spPr>
      </p:pic>
      <p:sp>
        <p:nvSpPr>
          <p:cNvPr id="5" name="Rectangle 4">
            <a:extLst>
              <a:ext uri="{FF2B5EF4-FFF2-40B4-BE49-F238E27FC236}">
                <a16:creationId xmlns:a16="http://schemas.microsoft.com/office/drawing/2014/main" id="{EFD32C5F-6857-962F-94F1-871C5D404B93}"/>
              </a:ext>
            </a:extLst>
          </p:cNvPr>
          <p:cNvSpPr/>
          <p:nvPr/>
        </p:nvSpPr>
        <p:spPr>
          <a:xfrm>
            <a:off x="7518941" y="2877817"/>
            <a:ext cx="1013522" cy="24083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3547491"/>
      </p:ext>
    </p:extLst>
  </p:cSld>
  <p:clrMapOvr>
    <a:masterClrMapping/>
  </p:clrMapOvr>
  <p:transition spd="slow"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フッター プレースホルダー 9"/>
          <p:cNvSpPr>
            <a:spLocks noGrp="1"/>
          </p:cNvSpPr>
          <p:nvPr>
            <p:ph type="ftr" sz="quarter" idx="11"/>
          </p:nvPr>
        </p:nvSpPr>
        <p:spPr/>
        <p:txBody>
          <a:bodyPr/>
          <a:lstStyle/>
          <a:p>
            <a:pPr>
              <a:defRPr/>
            </a:pPr>
            <a:r>
              <a:rPr lang="en-US" altLang="ja-JP"/>
              <a:t>©KINOKUNIYA COMPANY LTD</a:t>
            </a:r>
            <a:endParaRPr lang="ja-JP" altLang="en-US"/>
          </a:p>
        </p:txBody>
      </p:sp>
      <p:sp>
        <p:nvSpPr>
          <p:cNvPr id="15" name="スライド番号プレースホルダー 14"/>
          <p:cNvSpPr>
            <a:spLocks noGrp="1"/>
          </p:cNvSpPr>
          <p:nvPr>
            <p:ph type="sldNum" sz="quarter" idx="12"/>
          </p:nvPr>
        </p:nvSpPr>
        <p:spPr/>
        <p:txBody>
          <a:bodyPr/>
          <a:lstStyle/>
          <a:p>
            <a:pPr>
              <a:defRPr/>
            </a:pPr>
            <a:fld id="{041F9685-4CE1-4DFD-AD62-6250AEF3B6FD}" type="slidenum">
              <a:rPr lang="ja-JP" altLang="en-US"/>
              <a:pPr>
                <a:defRPr/>
              </a:pPr>
              <a:t>8</a:t>
            </a:fld>
            <a:endParaRPr lang="ja-JP" altLang="en-US"/>
          </a:p>
        </p:txBody>
      </p:sp>
      <p:sp>
        <p:nvSpPr>
          <p:cNvPr id="17" name="タイトル 1"/>
          <p:cNvSpPr txBox="1">
            <a:spLocks/>
          </p:cNvSpPr>
          <p:nvPr/>
        </p:nvSpPr>
        <p:spPr bwMode="auto">
          <a:xfrm>
            <a:off x="0" y="0"/>
            <a:ext cx="9144000" cy="765175"/>
          </a:xfrm>
          <a:prstGeom prst="rect">
            <a:avLst/>
          </a:prstGeom>
          <a:solidFill>
            <a:schemeClr val="accent5"/>
          </a:solidFill>
          <a:ln w="9525">
            <a:noFill/>
            <a:miter lim="800000"/>
            <a:headEnd/>
            <a:tailEnd/>
          </a:ln>
        </p:spPr>
        <p:txBody>
          <a:bodyPr anchor="ctr"/>
          <a:lstStyle/>
          <a:p>
            <a:pPr eaLnBrk="0" hangingPunct="0">
              <a:defRPr/>
            </a:pPr>
            <a:r>
              <a:rPr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　その他</a:t>
            </a:r>
          </a:p>
        </p:txBody>
      </p:sp>
      <p:sp>
        <p:nvSpPr>
          <p:cNvPr id="2" name="正方形/長方形 1"/>
          <p:cNvSpPr/>
          <p:nvPr/>
        </p:nvSpPr>
        <p:spPr>
          <a:xfrm>
            <a:off x="238539" y="1111651"/>
            <a:ext cx="8802094" cy="4031873"/>
          </a:xfrm>
          <a:prstGeom prst="rect">
            <a:avLst/>
          </a:prstGeom>
        </p:spPr>
        <p:txBody>
          <a:bodyPr wrap="square" lIns="91440" tIns="45720" rIns="91440" bIns="45720" anchor="t">
            <a:spAutoFit/>
          </a:bodyPr>
          <a:lstStyle/>
          <a:p>
            <a:r>
              <a:rPr lang="ja-JP" altLang="en-US" sz="1600" b="1" dirty="0">
                <a:latin typeface="Meiryo UI"/>
                <a:ea typeface="Meiryo UI"/>
              </a:rPr>
              <a:t>●</a:t>
            </a:r>
            <a:r>
              <a:rPr lang="en-US" altLang="ja-JP" sz="1600" b="1" dirty="0" err="1">
                <a:latin typeface="Meiryo UI"/>
                <a:ea typeface="Meiryo UI"/>
              </a:rPr>
              <a:t>KinoDen</a:t>
            </a:r>
            <a:r>
              <a:rPr lang="ja-JP" altLang="en-US" sz="1600" b="1" dirty="0">
                <a:latin typeface="Meiryo UI"/>
                <a:ea typeface="Meiryo UI"/>
              </a:rPr>
              <a:t>参照ドメイン一覧</a:t>
            </a:r>
            <a:endParaRPr lang="en-US" altLang="ja-JP" sz="1600" b="1" dirty="0">
              <a:latin typeface="Meiryo UI"/>
              <a:ea typeface="Meiryo UI"/>
            </a:endParaRPr>
          </a:p>
          <a:p>
            <a:r>
              <a:rPr lang="ja-JP" altLang="en-US" sz="1600" dirty="0">
                <a:latin typeface="Meiryo UI"/>
                <a:ea typeface="Meiryo UI"/>
              </a:rPr>
              <a:t>・利用可能なドメインが制限されている場合、</a:t>
            </a:r>
            <a:r>
              <a:rPr lang="en-US" altLang="ja-JP" sz="1600" dirty="0" err="1">
                <a:latin typeface="Meiryo UI"/>
                <a:ea typeface="Meiryo UI"/>
              </a:rPr>
              <a:t>KinoDen</a:t>
            </a:r>
            <a:r>
              <a:rPr lang="ja-JP" altLang="en-US" sz="1600" dirty="0">
                <a:latin typeface="Meiryo UI"/>
                <a:ea typeface="Meiryo UI"/>
              </a:rPr>
              <a:t>が正常に動作しない場合があります。</a:t>
            </a:r>
            <a:endParaRPr lang="en-US" altLang="ja-JP" sz="1600" dirty="0">
              <a:latin typeface="Meiryo UI"/>
              <a:ea typeface="Meiryo UI"/>
            </a:endParaRPr>
          </a:p>
          <a:p>
            <a:r>
              <a:rPr lang="ja-JP" altLang="en-US" sz="1600" dirty="0">
                <a:latin typeface="Meiryo UI" panose="020B0604030504040204" pitchFamily="50" charset="-128"/>
                <a:ea typeface="Meiryo UI" panose="020B0604030504040204" pitchFamily="50" charset="-128"/>
              </a:rPr>
              <a:t>・ホワイトリストの設定等でアクセス制限を行っている場合、</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下記ドメインへのアクセスを許可いただけるようお願い申し上げます。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a:ea typeface="Meiryo UI"/>
              </a:rPr>
              <a:t>・*</a:t>
            </a:r>
            <a:r>
              <a:rPr lang="en-US" altLang="ja-JP" sz="1600" dirty="0">
                <a:latin typeface="Meiryo UI"/>
                <a:ea typeface="Meiryo UI"/>
              </a:rPr>
              <a:t>.kinokuniya.co.jp</a:t>
            </a:r>
          </a:p>
          <a:p>
            <a:r>
              <a:rPr lang="ja-JP" altLang="en-US" sz="1600" dirty="0">
                <a:latin typeface="Meiryo UI"/>
                <a:ea typeface="Meiryo UI"/>
              </a:rPr>
              <a:t>・*</a:t>
            </a:r>
            <a:r>
              <a:rPr lang="en-US" altLang="ja-JP" sz="1600" dirty="0">
                <a:latin typeface="Meiryo UI"/>
                <a:ea typeface="Meiryo UI"/>
              </a:rPr>
              <a:t>.visualstudio.com</a:t>
            </a:r>
          </a:p>
          <a:p>
            <a:r>
              <a:rPr lang="ja-JP" altLang="en-US" sz="1600" dirty="0">
                <a:latin typeface="Meiryo UI"/>
                <a:ea typeface="Meiryo UI"/>
              </a:rPr>
              <a:t>・*</a:t>
            </a:r>
            <a:r>
              <a:rPr lang="en-US" altLang="ja-JP" sz="1600" dirty="0">
                <a:latin typeface="Meiryo UI"/>
                <a:ea typeface="Meiryo UI"/>
              </a:rPr>
              <a:t>.msecnd.net</a:t>
            </a:r>
          </a:p>
          <a:p>
            <a:r>
              <a:rPr lang="ja-JP" altLang="en-US" sz="1600" dirty="0">
                <a:latin typeface="Meiryo UI"/>
                <a:ea typeface="Meiryo UI"/>
              </a:rPr>
              <a:t>・*</a:t>
            </a:r>
            <a:r>
              <a:rPr lang="en-US" altLang="ja-JP" sz="1600" dirty="0">
                <a:latin typeface="Meiryo UI"/>
                <a:ea typeface="Meiryo UI"/>
              </a:rPr>
              <a:t>.firebaseio.com</a:t>
            </a:r>
          </a:p>
          <a:p>
            <a:r>
              <a:rPr lang="ja-JP" altLang="en-US" sz="1600" dirty="0">
                <a:latin typeface="Meiryo UI"/>
                <a:ea typeface="Meiryo UI"/>
              </a:rPr>
              <a:t>・*</a:t>
            </a:r>
            <a:r>
              <a:rPr lang="en-US" altLang="ja-JP" sz="1600" dirty="0">
                <a:latin typeface="Meiryo UI"/>
                <a:ea typeface="Meiryo UI"/>
              </a:rPr>
              <a:t>.googleapis.com</a:t>
            </a:r>
          </a:p>
          <a:p>
            <a:r>
              <a:rPr lang="ja-JP" altLang="en-US" sz="1600" dirty="0">
                <a:latin typeface="Meiryo UI"/>
                <a:ea typeface="Meiryo UI"/>
              </a:rPr>
              <a:t>・*</a:t>
            </a:r>
            <a:r>
              <a:rPr lang="en-US" altLang="ja-JP" sz="1600" dirty="0">
                <a:latin typeface="Meiryo UI"/>
                <a:ea typeface="Meiryo UI"/>
              </a:rPr>
              <a:t>.blob.core.windows.net</a:t>
            </a:r>
          </a:p>
          <a:p>
            <a:r>
              <a:rPr lang="ja-JP" altLang="en-US" sz="1600" dirty="0">
                <a:latin typeface="Meiryo UI"/>
                <a:ea typeface="Meiryo UI"/>
              </a:rPr>
              <a:t>・</a:t>
            </a:r>
            <a:r>
              <a:rPr lang="en-US" altLang="ja-JP" sz="1600" dirty="0" err="1">
                <a:latin typeface="Meiryo UI"/>
                <a:ea typeface="Meiryo UI"/>
              </a:rPr>
              <a:t>breader.cloud</a:t>
            </a:r>
            <a:endParaRPr lang="en-US" altLang="ja-JP" sz="1600" dirty="0">
              <a:latin typeface="Meiryo UI"/>
              <a:ea typeface="Meiryo UI"/>
            </a:endParaRPr>
          </a:p>
          <a:p>
            <a:r>
              <a:rPr lang="ja-JP" altLang="en-US" sz="1600" dirty="0">
                <a:latin typeface="Meiryo UI"/>
                <a:ea typeface="Meiryo UI"/>
              </a:rPr>
              <a:t>・</a:t>
            </a:r>
            <a:r>
              <a:rPr lang="en-US" altLang="ja-JP" sz="1600" dirty="0">
                <a:latin typeface="Meiryo UI"/>
                <a:ea typeface="Meiryo UI"/>
              </a:rPr>
              <a:t>ep-audiobook-breader-mediakind.japanwest.streaming.mediakind.com</a:t>
            </a:r>
          </a:p>
          <a:p>
            <a:r>
              <a:rPr lang="ja-JP" altLang="en-US" sz="1600" dirty="0">
                <a:latin typeface="Meiryo UI"/>
                <a:ea typeface="Meiryo UI"/>
              </a:rPr>
              <a:t>・*</a:t>
            </a:r>
            <a:r>
              <a:rPr lang="en-US" altLang="ja-JP" sz="1600" dirty="0">
                <a:latin typeface="Meiryo UI"/>
                <a:ea typeface="Meiryo UI"/>
              </a:rPr>
              <a:t>.firebaseapp.com</a:t>
            </a:r>
          </a:p>
          <a:p>
            <a:r>
              <a:rPr lang="ja-JP" altLang="en-US" sz="1600" dirty="0">
                <a:latin typeface="Meiryo UI"/>
                <a:ea typeface="Meiryo UI"/>
              </a:rPr>
              <a:t>・*</a:t>
            </a:r>
            <a:r>
              <a:rPr lang="en-US" altLang="ja-JP" sz="1600" dirty="0">
                <a:latin typeface="Meiryo UI"/>
                <a:ea typeface="Meiryo UI"/>
              </a:rPr>
              <a:t>.azurewebsites.net</a:t>
            </a:r>
          </a:p>
          <a:p>
            <a:r>
              <a:rPr lang="ja-JP" altLang="en-US" sz="1600" dirty="0">
                <a:latin typeface="Meiryo UI"/>
                <a:ea typeface="Meiryo UI"/>
              </a:rPr>
              <a:t>・*</a:t>
            </a:r>
            <a:r>
              <a:rPr lang="en-US" altLang="ja-JP" sz="1600" dirty="0">
                <a:latin typeface="Meiryo UI"/>
                <a:ea typeface="Meiryo UI"/>
              </a:rPr>
              <a:t>.azure.com</a:t>
            </a:r>
          </a:p>
        </p:txBody>
      </p:sp>
    </p:spTree>
    <p:extLst>
      <p:ext uri="{BB962C8B-B14F-4D97-AF65-F5344CB8AC3E}">
        <p14:creationId xmlns:p14="http://schemas.microsoft.com/office/powerpoint/2010/main" val="878315976"/>
      </p:ext>
    </p:extLst>
  </p:cSld>
  <p:clrMapOvr>
    <a:masterClrMapping/>
  </p:clrMapOvr>
  <p:transition spd="slow" advClick="0"/>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A5BC1A1F00BC84289EFCB87AA049199" ma:contentTypeVersion="16" ma:contentTypeDescription="新しいドキュメントを作成します。" ma:contentTypeScope="" ma:versionID="0836d1270d67bf3197ea3b1e095b049a">
  <xsd:schema xmlns:xsd="http://www.w3.org/2001/XMLSchema" xmlns:xs="http://www.w3.org/2001/XMLSchema" xmlns:p="http://schemas.microsoft.com/office/2006/metadata/properties" xmlns:ns2="98f47499-7696-47ba-bc43-817411a723f8" xmlns:ns3="ac7b0b2c-9346-494c-b544-35ef119734c1" targetNamespace="http://schemas.microsoft.com/office/2006/metadata/properties" ma:root="true" ma:fieldsID="8af5c569424e992afb18b94bca1e68eb" ns2:_="" ns3:_="">
    <xsd:import namespace="98f47499-7696-47ba-bc43-817411a723f8"/>
    <xsd:import namespace="ac7b0b2c-9346-494c-b544-35ef119734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47499-7696-47ba-bc43-817411a723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357eb41-599d-489e-9563-8ac08e4267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7b0b2c-9346-494c-b544-35ef119734c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ff092f6-d31c-4f2c-8573-cc9246591a56}" ma:internalName="TaxCatchAll" ma:showField="CatchAllData" ma:web="ac7b0b2c-9346-494c-b544-35ef119734c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f47499-7696-47ba-bc43-817411a723f8">
      <Terms xmlns="http://schemas.microsoft.com/office/infopath/2007/PartnerControls"/>
    </lcf76f155ced4ddcb4097134ff3c332f>
    <TaxCatchAll xmlns="ac7b0b2c-9346-494c-b544-35ef119734c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5905D3-826D-49BA-9E0D-6A10D17737D5}">
  <ds:schemaRefs>
    <ds:schemaRef ds:uri="98f47499-7696-47ba-bc43-817411a723f8"/>
    <ds:schemaRef ds:uri="ac7b0b2c-9346-494c-b544-35ef119734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D6EF728-17A4-4C1D-9BDF-AF16D50F8959}">
  <ds:schemaRefs>
    <ds:schemaRef ds:uri="98f47499-7696-47ba-bc43-817411a723f8"/>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ac7b0b2c-9346-494c-b544-35ef119734c1"/>
    <ds:schemaRef ds:uri="http://www.w3.org/XML/1998/namespace"/>
    <ds:schemaRef ds:uri="http://purl.org/dc/dcmitype/"/>
  </ds:schemaRefs>
</ds:datastoreItem>
</file>

<file path=customXml/itemProps3.xml><?xml version="1.0" encoding="utf-8"?>
<ds:datastoreItem xmlns:ds="http://schemas.openxmlformats.org/officeDocument/2006/customXml" ds:itemID="{53C2E00F-943C-4426-B7AF-CFA0D3FD2B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TotalTime>
  <Words>1390</Words>
  <Application>Microsoft Office PowerPoint</Application>
  <PresentationFormat>画面に合わせる (4:3)</PresentationFormat>
  <Paragraphs>183</Paragraphs>
  <Slides>8</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Meiryo UI</vt:lpstr>
      <vt:lpstr>メイリオ</vt:lpstr>
      <vt:lpstr>Arial</vt:lpstr>
      <vt:lpstr>Calibri</vt:lpstr>
      <vt:lpstr>Microsoft Sans Serif</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Windows User</dc:creator>
  <cp:lastModifiedBy>西田 夏帆</cp:lastModifiedBy>
  <cp:revision>27</cp:revision>
  <dcterms:created xsi:type="dcterms:W3CDTF">2022-11-15T02:01:12Z</dcterms:created>
  <dcterms:modified xsi:type="dcterms:W3CDTF">2026-09-01T06:46:53Z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0x010100DA5BC1A1F00BC84289EFCB87AA049199</vt:lpwstr>
  </property>
  <property fmtid="{D5CDD505-2E9C-101B-9397-08002B2CF9AE}" pid="3" name="MediaServiceImageTags">
    <vt:lpwstr/>
  </property>
</Properties>
</file>