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8" r:id="rId5"/>
    <p:sldId id="257" r:id="rId6"/>
  </p:sldIdLst>
  <p:sldSz cx="7556500" cy="10693400"/>
  <p:notesSz cx="6858000" cy="9144000"/>
  <p:embeddedFontLst>
    <p:embeddedFont>
      <p:font typeface="源真ゴシックP Heavy" panose="020B0600070205080204" charset="-128"/>
      <p:bold r:id="rId8"/>
    </p:embeddedFont>
    <p:embeddedFont>
      <p:font typeface="BIZ UD明朝 Medium" panose="02020500000000000000" pitchFamily="17" charset="-128"/>
      <p:regular r:id="rId9"/>
    </p:embeddedFont>
    <p:embeddedFont>
      <p:font typeface="游ゴシック" panose="020B0400000000000000" pitchFamily="50" charset="-128"/>
      <p:regular r:id="rId10"/>
      <p:bold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8" d="100"/>
          <a:sy n="38" d="100"/>
        </p:scale>
        <p:origin x="228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D4DA07-5084-47AF-AF3F-5489A29BDB7E}" type="datetimeFigureOut">
              <a:rPr kumimoji="1" lang="ja-JP" altLang="en-US" smtClean="0"/>
              <a:t>2026/7/14</a:t>
            </a:fld>
            <a:endParaRPr kumimoji="1" lang="ja-JP" altLang="en-US"/>
          </a:p>
        </p:txBody>
      </p:sp>
      <p:sp>
        <p:nvSpPr>
          <p:cNvPr id="4" name="スライド イメージ プレースホルダー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E79D69-E2CD-4729-AFF4-44CE6804BCEB}" type="slidenum">
              <a:rPr kumimoji="1" lang="ja-JP" altLang="en-US" smtClean="0"/>
              <a:t>‹#›</a:t>
            </a:fld>
            <a:endParaRPr kumimoji="1" lang="ja-JP" altLang="en-US"/>
          </a:p>
        </p:txBody>
      </p:sp>
    </p:spTree>
    <p:extLst>
      <p:ext uri="{BB962C8B-B14F-4D97-AF65-F5344CB8AC3E}">
        <p14:creationId xmlns:p14="http://schemas.microsoft.com/office/powerpoint/2010/main" val="31819167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DE79D69-E2CD-4729-AFF4-44CE6804BCEB}" type="slidenum">
              <a:rPr kumimoji="1" lang="ja-JP" altLang="en-US" smtClean="0"/>
              <a:t>2</a:t>
            </a:fld>
            <a:endParaRPr kumimoji="1" lang="ja-JP" altLang="en-US"/>
          </a:p>
        </p:txBody>
      </p:sp>
    </p:spTree>
    <p:extLst>
      <p:ext uri="{BB962C8B-B14F-4D97-AF65-F5344CB8AC3E}">
        <p14:creationId xmlns:p14="http://schemas.microsoft.com/office/powerpoint/2010/main" val="3049188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kinoden.kinokuniya.co.jp/help/makeBookLink#mainFrame" TargetMode="Externa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グループ化 38">
            <a:extLst>
              <a:ext uri="{FF2B5EF4-FFF2-40B4-BE49-F238E27FC236}">
                <a16:creationId xmlns:a16="http://schemas.microsoft.com/office/drawing/2014/main" id="{44781CC2-ECA9-ACD1-BDF4-E0E8E95D9212}"/>
              </a:ext>
            </a:extLst>
          </p:cNvPr>
          <p:cNvGrpSpPr/>
          <p:nvPr/>
        </p:nvGrpSpPr>
        <p:grpSpPr>
          <a:xfrm>
            <a:off x="5085143" y="4847192"/>
            <a:ext cx="2352382" cy="2875550"/>
            <a:chOff x="5085143" y="4847192"/>
            <a:chExt cx="2352382" cy="2875550"/>
          </a:xfrm>
        </p:grpSpPr>
        <p:grpSp>
          <p:nvGrpSpPr>
            <p:cNvPr id="22" name="グループ化 21"/>
            <p:cNvGrpSpPr/>
            <p:nvPr/>
          </p:nvGrpSpPr>
          <p:grpSpPr>
            <a:xfrm>
              <a:off x="5085143" y="4847192"/>
              <a:ext cx="2352382" cy="2875550"/>
              <a:chOff x="5215197" y="4874035"/>
              <a:chExt cx="2352382" cy="2875550"/>
            </a:xfrm>
          </p:grpSpPr>
          <p:grpSp>
            <p:nvGrpSpPr>
              <p:cNvPr id="90" name="Group 8"/>
              <p:cNvGrpSpPr/>
              <p:nvPr/>
            </p:nvGrpSpPr>
            <p:grpSpPr>
              <a:xfrm>
                <a:off x="5215197" y="4874035"/>
                <a:ext cx="2352382" cy="2875550"/>
                <a:chOff x="0" y="-209550"/>
                <a:chExt cx="847469" cy="1230878"/>
              </a:xfrm>
            </p:grpSpPr>
            <p:sp>
              <p:nvSpPr>
                <p:cNvPr id="91" name="Freeform 9"/>
                <p:cNvSpPr/>
                <p:nvPr/>
              </p:nvSpPr>
              <p:spPr>
                <a:xfrm>
                  <a:off x="0" y="0"/>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92" name="TextBox 10"/>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sp>
            <p:nvSpPr>
              <p:cNvPr id="61" name="TextBox 46"/>
              <p:cNvSpPr txBox="1"/>
              <p:nvPr/>
            </p:nvSpPr>
            <p:spPr>
              <a:xfrm>
                <a:off x="5350698" y="7010083"/>
                <a:ext cx="2187795" cy="359073"/>
              </a:xfrm>
              <a:prstGeom prst="rect">
                <a:avLst/>
              </a:prstGeom>
            </p:spPr>
            <p:txBody>
              <a:bodyPr wrap="square" lIns="0" tIns="0" rIns="0" bIns="0" rtlCol="0" anchor="t">
                <a:spAutoFit/>
              </a:bodyPr>
              <a:lstStyle/>
              <a:p>
                <a:pPr>
                  <a:lnSpc>
                    <a:spcPts val="1440"/>
                  </a:lnSpc>
                </a:pPr>
                <a:r>
                  <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書籍の購入の可否は、諸状況を考慮し、</a:t>
                </a:r>
                <a:endParaRPr lang="en-US" altLang="ja-JP"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nSpc>
                    <a:spcPts val="1440"/>
                  </a:lnSpc>
                </a:pPr>
                <a:r>
                  <a:rPr lang="ja-JP" altLang="en-US"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予算の範囲内で、図書館が決定します。</a:t>
                </a:r>
                <a:endParaRPr lang="en-US" altLang="ja-JP" sz="800" spc="4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19" name="グループ化 18"/>
              <p:cNvGrpSpPr/>
              <p:nvPr/>
            </p:nvGrpSpPr>
            <p:grpSpPr>
              <a:xfrm>
                <a:off x="5374994" y="6333390"/>
                <a:ext cx="2103417" cy="512961"/>
                <a:chOff x="5195519" y="6319216"/>
                <a:chExt cx="2103417" cy="512961"/>
              </a:xfrm>
            </p:grpSpPr>
            <p:sp>
              <p:nvSpPr>
                <p:cNvPr id="89" name="TextBox 46"/>
                <p:cNvSpPr txBox="1"/>
                <p:nvPr/>
              </p:nvSpPr>
              <p:spPr>
                <a:xfrm>
                  <a:off x="5231307" y="6319216"/>
                  <a:ext cx="2067629" cy="512961"/>
                </a:xfrm>
                <a:prstGeom prst="rect">
                  <a:avLst/>
                </a:prstGeom>
              </p:spPr>
              <p:txBody>
                <a:bodyPr wrap="square" lIns="0" tIns="0" rIns="0" bIns="0" rtlCol="0" anchor="t">
                  <a:spAutoFit/>
                </a:bodyPr>
                <a:lstStyle/>
                <a:p>
                  <a:pPr>
                    <a:lnSpc>
                      <a:spcPts val="2000"/>
                    </a:lnSpc>
                  </a:pP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　　　　の本は、図書館に購入リクエストができます。</a:t>
                  </a:r>
                  <a:endParaRPr lang="en-US" altLang="ja-JP"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pic>
              <p:nvPicPr>
                <p:cNvPr id="18" name="Picture 16" descr="C:\Users\admin\Downloads\スクリーンショット 2025-08-21 21505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5519" y="6337684"/>
                  <a:ext cx="550596" cy="24088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35" name="図 34">
              <a:extLst>
                <a:ext uri="{FF2B5EF4-FFF2-40B4-BE49-F238E27FC236}">
                  <a16:creationId xmlns:a16="http://schemas.microsoft.com/office/drawing/2014/main" id="{802FBEAE-A196-9731-5EA6-6F20D612A5EB}"/>
                </a:ext>
              </a:extLst>
            </p:cNvPr>
            <p:cNvPicPr>
              <a:picLocks noChangeAspect="1"/>
            </p:cNvPicPr>
            <p:nvPr/>
          </p:nvPicPr>
          <p:blipFill>
            <a:blip r:embed="rId3"/>
            <a:stretch>
              <a:fillRect/>
            </a:stretch>
          </p:blipFill>
          <p:spPr>
            <a:xfrm>
              <a:off x="5370649" y="5590187"/>
              <a:ext cx="1781370" cy="442313"/>
            </a:xfrm>
            <a:prstGeom prst="rect">
              <a:avLst/>
            </a:prstGeom>
          </p:spPr>
        </p:pic>
      </p:grpSp>
      <p:sp>
        <p:nvSpPr>
          <p:cNvPr id="3" name="Freeform 3"/>
          <p:cNvSpPr/>
          <p:nvPr/>
        </p:nvSpPr>
        <p:spPr>
          <a:xfrm>
            <a:off x="-3598887" y="7877902"/>
            <a:ext cx="13274914" cy="2815498"/>
          </a:xfrm>
          <a:custGeom>
            <a:avLst/>
            <a:gdLst/>
            <a:ahLst/>
            <a:cxnLst/>
            <a:rect l="l" t="t" r="r" b="b"/>
            <a:pathLst>
              <a:path w="2859388" h="594546">
                <a:moveTo>
                  <a:pt x="0" y="0"/>
                </a:moveTo>
                <a:lnTo>
                  <a:pt x="2859388" y="0"/>
                </a:lnTo>
                <a:lnTo>
                  <a:pt x="2859388" y="594546"/>
                </a:lnTo>
                <a:lnTo>
                  <a:pt x="0" y="594546"/>
                </a:lnTo>
                <a:close/>
              </a:path>
            </a:pathLst>
          </a:custGeom>
          <a:solidFill>
            <a:srgbClr val="7F7F7F">
              <a:alpha val="60000"/>
            </a:srgbClr>
          </a:solidFill>
        </p:spPr>
        <p:txBody>
          <a:bodyPr/>
          <a:lstStyle/>
          <a:p>
            <a:endParaRPr lang="ja-JP" altLang="en-US"/>
          </a:p>
        </p:txBody>
      </p:sp>
      <p:sp>
        <p:nvSpPr>
          <p:cNvPr id="64" name="Freeform 3"/>
          <p:cNvSpPr/>
          <p:nvPr/>
        </p:nvSpPr>
        <p:spPr>
          <a:xfrm>
            <a:off x="-3598887" y="7872956"/>
            <a:ext cx="13274914" cy="674144"/>
          </a:xfrm>
          <a:custGeom>
            <a:avLst/>
            <a:gdLst/>
            <a:ahLst/>
            <a:cxnLst/>
            <a:rect l="l" t="t" r="r" b="b"/>
            <a:pathLst>
              <a:path w="2859388" h="594546">
                <a:moveTo>
                  <a:pt x="0" y="0"/>
                </a:moveTo>
                <a:lnTo>
                  <a:pt x="2859388" y="0"/>
                </a:lnTo>
                <a:lnTo>
                  <a:pt x="2859388" y="594546"/>
                </a:lnTo>
                <a:lnTo>
                  <a:pt x="0" y="594546"/>
                </a:lnTo>
                <a:close/>
              </a:path>
            </a:pathLst>
          </a:custGeom>
          <a:solidFill>
            <a:schemeClr val="tx1">
              <a:alpha val="60000"/>
            </a:schemeClr>
          </a:solidFill>
        </p:spPr>
        <p:txBody>
          <a:bodyPr/>
          <a:lstStyle/>
          <a:p>
            <a:endParaRPr lang="ja-JP" altLang="en-US"/>
          </a:p>
        </p:txBody>
      </p:sp>
      <p:grpSp>
        <p:nvGrpSpPr>
          <p:cNvPr id="26" name="Group 26"/>
          <p:cNvGrpSpPr/>
          <p:nvPr/>
        </p:nvGrpSpPr>
        <p:grpSpPr>
          <a:xfrm>
            <a:off x="-213814" y="-379248"/>
            <a:ext cx="7978706" cy="4228711"/>
            <a:chOff x="0" y="0"/>
            <a:chExt cx="10638275" cy="5638281"/>
          </a:xfrm>
        </p:grpSpPr>
        <p:pic>
          <p:nvPicPr>
            <p:cNvPr id="27" name="Picture 27"/>
            <p:cNvPicPr>
              <a:picLocks noChangeAspect="1"/>
            </p:cNvPicPr>
            <p:nvPr/>
          </p:nvPicPr>
          <p:blipFill>
            <a:blip r:embed="rId4"/>
            <a:srcRect l="4151" t="13151" r="18963"/>
            <a:stretch>
              <a:fillRect/>
            </a:stretch>
          </p:blipFill>
          <p:spPr>
            <a:xfrm>
              <a:off x="0" y="0"/>
              <a:ext cx="10638275" cy="5638281"/>
            </a:xfrm>
            <a:prstGeom prst="rect">
              <a:avLst/>
            </a:prstGeom>
          </p:spPr>
        </p:pic>
      </p:grpSp>
      <p:sp>
        <p:nvSpPr>
          <p:cNvPr id="47" name="正方形/長方形 46"/>
          <p:cNvSpPr/>
          <p:nvPr/>
        </p:nvSpPr>
        <p:spPr>
          <a:xfrm>
            <a:off x="-412302" y="-301631"/>
            <a:ext cx="8305800" cy="4161044"/>
          </a:xfrm>
          <a:prstGeom prst="rect">
            <a:avLst/>
          </a:prstGeom>
          <a:gradFill>
            <a:gsLst>
              <a:gs pos="79000">
                <a:schemeClr val="tx1">
                  <a:alpha val="20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TextBox 51"/>
          <p:cNvSpPr txBox="1"/>
          <p:nvPr/>
        </p:nvSpPr>
        <p:spPr>
          <a:xfrm>
            <a:off x="401133" y="1009716"/>
            <a:ext cx="2983607" cy="448841"/>
          </a:xfrm>
          <a:prstGeom prst="rect">
            <a:avLst/>
          </a:prstGeom>
        </p:spPr>
        <p:txBody>
          <a:bodyPr lIns="0" tIns="0" rIns="0" bIns="0" rtlCol="0" anchor="t">
            <a:spAutoFit/>
          </a:bodyPr>
          <a:lstStyle/>
          <a:p>
            <a:pPr algn="l">
              <a:lnSpc>
                <a:spcPts val="3520"/>
              </a:lnSpc>
            </a:pPr>
            <a:r>
              <a:rPr lang="ja-JP" alt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図書館の電子書籍、</a:t>
            </a:r>
            <a:endParaRPr 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52" name="TextBox 52"/>
          <p:cNvSpPr txBox="1"/>
          <p:nvPr/>
        </p:nvSpPr>
        <p:spPr>
          <a:xfrm>
            <a:off x="401133" y="1515820"/>
            <a:ext cx="3021931" cy="897682"/>
          </a:xfrm>
          <a:prstGeom prst="rect">
            <a:avLst/>
          </a:prstGeom>
        </p:spPr>
        <p:txBody>
          <a:bodyPr lIns="0" tIns="0" rIns="0" bIns="0" rtlCol="0" anchor="t">
            <a:spAutoFit/>
          </a:bodyPr>
          <a:lstStyle/>
          <a:p>
            <a:pPr algn="l">
              <a:lnSpc>
                <a:spcPts val="3520"/>
              </a:lnSpc>
            </a:pPr>
            <a:r>
              <a:rPr lang="ja-JP" alt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いつでもどこでも</a:t>
            </a:r>
            <a:endParaRPr lang="en-US" altLang="ja-JP"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l">
              <a:lnSpc>
                <a:spcPts val="3520"/>
              </a:lnSpc>
            </a:pPr>
            <a:r>
              <a:rPr lang="ja-JP" alt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使えます</a:t>
            </a:r>
            <a:endParaRPr lang="en-US" sz="2200" spc="330"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60" name="TextBox 60"/>
          <p:cNvSpPr txBox="1"/>
          <p:nvPr/>
        </p:nvSpPr>
        <p:spPr>
          <a:xfrm>
            <a:off x="2347478" y="7991026"/>
            <a:ext cx="2861545" cy="243656"/>
          </a:xfrm>
          <a:prstGeom prst="rect">
            <a:avLst/>
          </a:prstGeom>
        </p:spPr>
        <p:txBody>
          <a:bodyPr wrap="square" lIns="0" tIns="0" rIns="0" bIns="0" rtlCol="0" anchor="t">
            <a:spAutoFit/>
          </a:bodyPr>
          <a:lstStyle/>
          <a:p>
            <a:pPr marL="0" lvl="0" indent="0" algn="ctr">
              <a:lnSpc>
                <a:spcPts val="1919"/>
              </a:lnSpc>
              <a:spcBef>
                <a:spcPct val="0"/>
              </a:spcBef>
            </a:pPr>
            <a:r>
              <a:rPr lang="ja-JP" altLang="en-US" sz="1599" b="1"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例えばこんな本が読めます</a:t>
            </a:r>
            <a:endParaRPr lang="en-US" sz="1599" b="1"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100" name="TextBox 60"/>
          <p:cNvSpPr txBox="1"/>
          <p:nvPr/>
        </p:nvSpPr>
        <p:spPr>
          <a:xfrm>
            <a:off x="-107379" y="8247928"/>
            <a:ext cx="7771259" cy="202107"/>
          </a:xfrm>
          <a:prstGeom prst="rect">
            <a:avLst/>
          </a:prstGeom>
        </p:spPr>
        <p:txBody>
          <a:bodyPr wrap="square" lIns="0" tIns="0" rIns="0" bIns="0" rtlCol="0" anchor="t">
            <a:spAutoFit/>
          </a:bodyPr>
          <a:lstStyle/>
          <a:p>
            <a:pPr marL="0" lvl="0" indent="0" algn="ctr">
              <a:lnSpc>
                <a:spcPts val="1919"/>
              </a:lnSpc>
              <a:spcBef>
                <a:spcPct val="0"/>
              </a:spcBef>
            </a:pPr>
            <a:r>
              <a:rPr lang="ja-JP" altLang="en-US" sz="1100"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更に蔵書を充実させるため、ぜひ気軽にリクエストしてみてください。</a:t>
            </a:r>
            <a:endParaRPr lang="en-US" sz="1100" spc="239" dirty="0">
              <a:solidFill>
                <a:srgbClr val="FFFFFF"/>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8" name="Group 8"/>
          <p:cNvGrpSpPr/>
          <p:nvPr/>
        </p:nvGrpSpPr>
        <p:grpSpPr>
          <a:xfrm>
            <a:off x="86425" y="4872080"/>
            <a:ext cx="2363232" cy="2874520"/>
            <a:chOff x="0" y="-209550"/>
            <a:chExt cx="851378" cy="1230878"/>
          </a:xfrm>
        </p:grpSpPr>
        <p:sp>
          <p:nvSpPr>
            <p:cNvPr id="9" name="Freeform 9"/>
            <p:cNvSpPr/>
            <p:nvPr/>
          </p:nvSpPr>
          <p:spPr>
            <a:xfrm>
              <a:off x="3909" y="-7301"/>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10" name="TextBox 10"/>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sp>
        <p:nvSpPr>
          <p:cNvPr id="56" name="TextBox 46"/>
          <p:cNvSpPr txBox="1"/>
          <p:nvPr/>
        </p:nvSpPr>
        <p:spPr>
          <a:xfrm>
            <a:off x="228691" y="6311864"/>
            <a:ext cx="2118787" cy="1282402"/>
          </a:xfrm>
          <a:prstGeom prst="rect">
            <a:avLst/>
          </a:prstGeom>
        </p:spPr>
        <p:txBody>
          <a:bodyPr wrap="square" lIns="0" tIns="0" rIns="0" bIns="0" rtlCol="0" anchor="t">
            <a:spAutoFit/>
          </a:bodyPr>
          <a:lstStyle/>
          <a:p>
            <a:pPr algn="l">
              <a:lnSpc>
                <a:spcPts val="2000"/>
              </a:lnSpc>
            </a:pP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大学</a:t>
            </a:r>
            <a:r>
              <a:rPr lang="en-US" altLang="ja-JP" sz="1100" dirty="0" err="1">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Wifi</a:t>
            </a: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に接続している端末からアクセスしてください。</a:t>
            </a:r>
            <a:endParaRPr lang="en-US" altLang="ja-JP"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l">
              <a:lnSpc>
                <a:spcPts val="2000"/>
              </a:lnSpc>
            </a:pP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学外からの場合は</a:t>
            </a:r>
            <a:r>
              <a:rPr lang="ja-JP" altLang="en-US" sz="1100"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●●（お使いのリモートアクセス方法）</a:t>
            </a: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にて</a:t>
            </a:r>
            <a:r>
              <a:rPr lang="en-US" altLang="ja-JP"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ID</a:t>
            </a: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・パスワードを入力してください。</a:t>
            </a:r>
            <a:endParaRPr lang="en-US" altLang="ja-JP"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80" name="Group 8"/>
          <p:cNvGrpSpPr/>
          <p:nvPr/>
        </p:nvGrpSpPr>
        <p:grpSpPr>
          <a:xfrm>
            <a:off x="2596634" y="5336738"/>
            <a:ext cx="2352382" cy="2386004"/>
            <a:chOff x="0" y="0"/>
            <a:chExt cx="847469" cy="1021328"/>
          </a:xfrm>
        </p:grpSpPr>
        <p:sp>
          <p:nvSpPr>
            <p:cNvPr id="81" name="Freeform 9"/>
            <p:cNvSpPr/>
            <p:nvPr/>
          </p:nvSpPr>
          <p:spPr>
            <a:xfrm>
              <a:off x="0" y="0"/>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82" name="TextBox 10"/>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sp>
        <p:nvSpPr>
          <p:cNvPr id="63" name="テキスト ボックス 62"/>
          <p:cNvSpPr txBox="1"/>
          <p:nvPr/>
        </p:nvSpPr>
        <p:spPr>
          <a:xfrm>
            <a:off x="-3308350" y="1536700"/>
            <a:ext cx="2679136" cy="2062103"/>
          </a:xfrm>
          <a:prstGeom prst="rect">
            <a:avLst/>
          </a:prstGeom>
          <a:noFill/>
        </p:spPr>
        <p:txBody>
          <a:bodyPr wrap="square" rtlCol="0">
            <a:spAutoFit/>
          </a:bodyPr>
          <a:lstStyle/>
          <a:p>
            <a:r>
              <a:rPr kumimoji="1" lang="ja-JP" altLang="en-US" sz="1600" dirty="0">
                <a:latin typeface="+mn-ea"/>
              </a:rPr>
              <a:t>・赤字部分をご編集の上ご利用ください。</a:t>
            </a:r>
            <a:endParaRPr kumimoji="1" lang="en-US" altLang="ja-JP" sz="1600" dirty="0">
              <a:latin typeface="+mn-ea"/>
            </a:endParaRPr>
          </a:p>
          <a:p>
            <a:endParaRPr kumimoji="1" lang="en-US" altLang="ja-JP" sz="1600" dirty="0">
              <a:latin typeface="+mn-ea"/>
            </a:endParaRPr>
          </a:p>
          <a:p>
            <a:r>
              <a:rPr kumimoji="1" lang="ja-JP" altLang="en-US" sz="1600" dirty="0">
                <a:latin typeface="+mn-ea"/>
              </a:rPr>
              <a:t>・</a:t>
            </a:r>
            <a:r>
              <a:rPr kumimoji="1" lang="en-US" altLang="ja-JP" sz="1600" dirty="0" err="1">
                <a:latin typeface="+mn-ea"/>
              </a:rPr>
              <a:t>KinoDen</a:t>
            </a:r>
            <a:r>
              <a:rPr kumimoji="1" lang="ja-JP" altLang="en-US" sz="1600" dirty="0">
                <a:latin typeface="+mn-ea"/>
              </a:rPr>
              <a:t>の書影を</a:t>
            </a:r>
            <a:endParaRPr kumimoji="1" lang="en-US" altLang="ja-JP" sz="1600" dirty="0">
              <a:latin typeface="+mn-ea"/>
            </a:endParaRPr>
          </a:p>
          <a:p>
            <a:r>
              <a:rPr kumimoji="1" lang="ja-JP" altLang="en-US" sz="1600" dirty="0">
                <a:latin typeface="+mn-ea"/>
              </a:rPr>
              <a:t>入れて図書館</a:t>
            </a:r>
            <a:r>
              <a:rPr kumimoji="1" lang="en-US" altLang="ja-JP" sz="1600" dirty="0">
                <a:latin typeface="+mn-ea"/>
              </a:rPr>
              <a:t>HP</a:t>
            </a:r>
            <a:r>
              <a:rPr kumimoji="1" lang="ja-JP" altLang="en-US" sz="1600" dirty="0">
                <a:latin typeface="+mn-ea"/>
              </a:rPr>
              <a:t>等に掲載する場合、出版社への許諾が必要となりますので営業担当へご連絡くださいませ。</a:t>
            </a:r>
            <a:endParaRPr kumimoji="1" lang="en-US" altLang="ja-JP" sz="1600" dirty="0">
              <a:latin typeface="+mn-ea"/>
            </a:endParaRPr>
          </a:p>
        </p:txBody>
      </p:sp>
      <p:sp>
        <p:nvSpPr>
          <p:cNvPr id="2" name="正方形/長方形 1"/>
          <p:cNvSpPr/>
          <p:nvPr/>
        </p:nvSpPr>
        <p:spPr>
          <a:xfrm>
            <a:off x="831495" y="5513649"/>
            <a:ext cx="966600" cy="7956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rgbClr val="FF0000"/>
                </a:solidFill>
              </a:rPr>
              <a:t>QR</a:t>
            </a:r>
            <a:endParaRPr kumimoji="1" lang="ja-JP" altLang="en-US" dirty="0">
              <a:solidFill>
                <a:srgbClr val="FF0000"/>
              </a:solidFill>
            </a:endParaRPr>
          </a:p>
        </p:txBody>
      </p:sp>
      <p:sp>
        <p:nvSpPr>
          <p:cNvPr id="72" name="TextBox 32"/>
          <p:cNvSpPr txBox="1"/>
          <p:nvPr/>
        </p:nvSpPr>
        <p:spPr>
          <a:xfrm>
            <a:off x="1013706" y="4034883"/>
            <a:ext cx="6048000" cy="692497"/>
          </a:xfrm>
          <a:prstGeom prst="rect">
            <a:avLst/>
          </a:prstGeom>
        </p:spPr>
        <p:txBody>
          <a:bodyPr lIns="0" tIns="0" rIns="0" bIns="0" rtlCol="0" anchor="t">
            <a:spAutoFit/>
          </a:bodyPr>
          <a:lstStyle/>
          <a:p>
            <a:pPr algn="ctr">
              <a:lnSpc>
                <a:spcPts val="1799"/>
              </a:lnSpc>
            </a:pPr>
            <a:r>
              <a:rPr lang="ja-JP" altLang="en-US" sz="1400" b="1" spc="49" dirty="0">
                <a:solidFill>
                  <a:srgbClr val="FF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1400" b="1"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図書館では電子図書館</a:t>
            </a:r>
            <a:r>
              <a:rPr lang="en-US" altLang="ja-JP" sz="1400" b="1" spc="49" dirty="0" err="1">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KinoDen</a:t>
            </a:r>
            <a:r>
              <a:rPr lang="ja-JP" altLang="en-US" sz="1400" b="1"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が利用可能です</a:t>
            </a:r>
            <a:endParaRPr lang="en-US" altLang="ja-JP" sz="14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ctr">
              <a:lnSpc>
                <a:spcPts val="1799"/>
              </a:lnSpc>
            </a:pPr>
            <a:r>
              <a:rPr lang="ja-JP" altLang="en-US" sz="14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いつでもどこでも電子書籍を読むことが出来ます。</a:t>
            </a:r>
            <a:endParaRPr lang="en-US" altLang="ja-JP" sz="14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gn="ctr">
              <a:lnSpc>
                <a:spcPts val="1799"/>
              </a:lnSpc>
            </a:pPr>
            <a:r>
              <a:rPr lang="ja-JP" altLang="en-US" sz="14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来館も返却も不要ですので、ぜひ読書や学習にご活用ください。</a:t>
            </a:r>
            <a:endParaRPr lang="en-US" altLang="ja-JP" sz="1400" spc="49"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nvGrpSpPr>
          <p:cNvPr id="33" name="グループ化 32"/>
          <p:cNvGrpSpPr/>
          <p:nvPr/>
        </p:nvGrpSpPr>
        <p:grpSpPr>
          <a:xfrm>
            <a:off x="276633" y="4969719"/>
            <a:ext cx="7003235" cy="453181"/>
            <a:chOff x="265139" y="4543379"/>
            <a:chExt cx="7003235" cy="453181"/>
          </a:xfrm>
        </p:grpSpPr>
        <p:grpSp>
          <p:nvGrpSpPr>
            <p:cNvPr id="25" name="グループ化 24"/>
            <p:cNvGrpSpPr/>
            <p:nvPr/>
          </p:nvGrpSpPr>
          <p:grpSpPr>
            <a:xfrm>
              <a:off x="265139" y="4543379"/>
              <a:ext cx="2037067" cy="453181"/>
              <a:chOff x="265139" y="4543379"/>
              <a:chExt cx="2037067" cy="453181"/>
            </a:xfrm>
          </p:grpSpPr>
          <p:sp>
            <p:nvSpPr>
              <p:cNvPr id="75" name="正方形/長方形 74"/>
              <p:cNvSpPr/>
              <p:nvPr/>
            </p:nvSpPr>
            <p:spPr>
              <a:xfrm>
                <a:off x="265139" y="4543379"/>
                <a:ext cx="2037067" cy="4531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TextBox 45"/>
              <p:cNvSpPr txBox="1"/>
              <p:nvPr/>
            </p:nvSpPr>
            <p:spPr>
              <a:xfrm>
                <a:off x="270328"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電子図書館へアクセス</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sp>
          <p:nvSpPr>
            <p:cNvPr id="76" name="二等辺三角形 75"/>
            <p:cNvSpPr/>
            <p:nvPr/>
          </p:nvSpPr>
          <p:spPr>
            <a:xfrm rot="5400000">
              <a:off x="2401836" y="4693769"/>
              <a:ext cx="246755" cy="1524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4" name="グループ化 23"/>
            <p:cNvGrpSpPr/>
            <p:nvPr/>
          </p:nvGrpSpPr>
          <p:grpSpPr>
            <a:xfrm>
              <a:off x="2748222" y="4543379"/>
              <a:ext cx="2037067" cy="453181"/>
              <a:chOff x="2773949" y="4543379"/>
              <a:chExt cx="2037067" cy="453181"/>
            </a:xfrm>
          </p:grpSpPr>
          <p:sp>
            <p:nvSpPr>
              <p:cNvPr id="78" name="正方形/長方形 77"/>
              <p:cNvSpPr/>
              <p:nvPr/>
            </p:nvSpPr>
            <p:spPr>
              <a:xfrm>
                <a:off x="2773949" y="4543379"/>
                <a:ext cx="2037067" cy="4531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TextBox 45"/>
              <p:cNvSpPr txBox="1"/>
              <p:nvPr/>
            </p:nvSpPr>
            <p:spPr>
              <a:xfrm>
                <a:off x="2779138"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読みたい本を探す</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grpSp>
          <p:nvGrpSpPr>
            <p:cNvPr id="23" name="グループ化 22"/>
            <p:cNvGrpSpPr/>
            <p:nvPr/>
          </p:nvGrpSpPr>
          <p:grpSpPr>
            <a:xfrm>
              <a:off x="5231307" y="4543379"/>
              <a:ext cx="2037067" cy="453181"/>
              <a:chOff x="5231307" y="4543379"/>
              <a:chExt cx="2037067" cy="453181"/>
            </a:xfrm>
          </p:grpSpPr>
          <p:sp>
            <p:nvSpPr>
              <p:cNvPr id="85" name="正方形/長方形 84"/>
              <p:cNvSpPr/>
              <p:nvPr/>
            </p:nvSpPr>
            <p:spPr>
              <a:xfrm>
                <a:off x="5231307" y="4543379"/>
                <a:ext cx="2037067" cy="45318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TextBox 45"/>
              <p:cNvSpPr txBox="1"/>
              <p:nvPr/>
            </p:nvSpPr>
            <p:spPr>
              <a:xfrm>
                <a:off x="5236496"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購入リクエスト</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sp>
          <p:nvSpPr>
            <p:cNvPr id="87" name="二等辺三角形 86"/>
            <p:cNvSpPr/>
            <p:nvPr/>
          </p:nvSpPr>
          <p:spPr>
            <a:xfrm rot="5400000">
              <a:off x="4884919" y="4693769"/>
              <a:ext cx="246755" cy="1524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正方形/長方形 5"/>
          <p:cNvSpPr/>
          <p:nvPr/>
        </p:nvSpPr>
        <p:spPr>
          <a:xfrm>
            <a:off x="-3093836" y="1019654"/>
            <a:ext cx="239423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通常利用促進</a:t>
            </a:r>
            <a:r>
              <a:rPr kumimoji="1" lang="en-US" altLang="ja-JP" dirty="0"/>
              <a:t>ver.</a:t>
            </a:r>
            <a:endParaRPr kumimoji="1" lang="ja-JP" altLang="en-US" dirty="0"/>
          </a:p>
        </p:txBody>
      </p:sp>
      <p:sp>
        <p:nvSpPr>
          <p:cNvPr id="77" name="正方形/長方形 76"/>
          <p:cNvSpPr/>
          <p:nvPr/>
        </p:nvSpPr>
        <p:spPr>
          <a:xfrm>
            <a:off x="986484" y="9004300"/>
            <a:ext cx="5583531" cy="11939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rgbClr val="FF0000"/>
                </a:solidFill>
              </a:rPr>
              <a:t>押し出したい本の書影</a:t>
            </a:r>
          </a:p>
        </p:txBody>
      </p:sp>
      <p:sp>
        <p:nvSpPr>
          <p:cNvPr id="97" name="TextBox 46"/>
          <p:cNvSpPr txBox="1"/>
          <p:nvPr/>
        </p:nvSpPr>
        <p:spPr>
          <a:xfrm>
            <a:off x="2759716" y="6953065"/>
            <a:ext cx="2187795" cy="71814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440"/>
              </a:lnSpc>
            </a:pPr>
            <a:r>
              <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試読は出版社の許諾があるもののみ</a:t>
            </a:r>
            <a:endPar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nSpc>
                <a:spcPts val="1440"/>
              </a:lnSpc>
            </a:pPr>
            <a:r>
              <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同じ本を同時に読めるのは</a:t>
            </a:r>
            <a:r>
              <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1</a:t>
            </a:r>
            <a:r>
              <a:rPr lang="ja-JP" altLang="en-US"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人まで。</a:t>
            </a:r>
            <a:endPar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nSpc>
                <a:spcPts val="1440"/>
              </a:lnSpc>
            </a:pPr>
            <a:r>
              <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 </a:t>
            </a:r>
            <a:r>
              <a:rPr lang="ja-JP" altLang="en-US"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誰かが読んでいる場合は、少し時間をおいてから本を開いてください。</a:t>
            </a:r>
            <a:endParaRPr lang="en-US" altLang="ja-JP" sz="800" spc="4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sp>
        <p:nvSpPr>
          <p:cNvPr id="98" name="TextBox 46"/>
          <p:cNvSpPr txBox="1"/>
          <p:nvPr/>
        </p:nvSpPr>
        <p:spPr>
          <a:xfrm>
            <a:off x="2787110" y="6413500"/>
            <a:ext cx="2067629" cy="46916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000"/>
              </a:lnSpc>
            </a:pP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図書館が購入済みの本は全文、未購入の本は試読できます。</a:t>
            </a:r>
          </a:p>
        </p:txBody>
      </p:sp>
      <p:sp>
        <p:nvSpPr>
          <p:cNvPr id="20" name="テキスト ボックス 19">
            <a:extLst>
              <a:ext uri="{FF2B5EF4-FFF2-40B4-BE49-F238E27FC236}">
                <a16:creationId xmlns:a16="http://schemas.microsoft.com/office/drawing/2014/main" id="{4BDD4D4E-86E9-356A-B816-E15B106B2883}"/>
              </a:ext>
            </a:extLst>
          </p:cNvPr>
          <p:cNvSpPr txBox="1"/>
          <p:nvPr/>
        </p:nvSpPr>
        <p:spPr>
          <a:xfrm>
            <a:off x="8115300" y="3900684"/>
            <a:ext cx="4038600" cy="584775"/>
          </a:xfrm>
          <a:prstGeom prst="rect">
            <a:avLst/>
          </a:prstGeom>
          <a:noFill/>
        </p:spPr>
        <p:txBody>
          <a:bodyPr wrap="square" rtlCol="0">
            <a:spAutoFit/>
          </a:bodyPr>
          <a:lstStyle/>
          <a:p>
            <a:r>
              <a:rPr kumimoji="1" lang="ja-JP" altLang="en-US" sz="1600" dirty="0"/>
              <a:t>購入リクエスト機能を</a:t>
            </a:r>
            <a:r>
              <a:rPr kumimoji="1" lang="en-US" altLang="ja-JP" sz="1600" dirty="0"/>
              <a:t>OFF</a:t>
            </a:r>
            <a:r>
              <a:rPr kumimoji="1" lang="ja-JP" altLang="en-US" sz="1600" dirty="0"/>
              <a:t>に設定している場合は、こちらをご利用ください</a:t>
            </a:r>
          </a:p>
        </p:txBody>
      </p:sp>
      <p:pic>
        <p:nvPicPr>
          <p:cNvPr id="28" name="図 27">
            <a:extLst>
              <a:ext uri="{FF2B5EF4-FFF2-40B4-BE49-F238E27FC236}">
                <a16:creationId xmlns:a16="http://schemas.microsoft.com/office/drawing/2014/main" id="{7DB96622-EF2D-B5BE-FB3E-33A984F97FF1}"/>
              </a:ext>
            </a:extLst>
          </p:cNvPr>
          <p:cNvPicPr>
            <a:picLocks noChangeAspect="1"/>
          </p:cNvPicPr>
          <p:nvPr/>
        </p:nvPicPr>
        <p:blipFill>
          <a:blip r:embed="rId5"/>
          <a:stretch>
            <a:fillRect/>
          </a:stretch>
        </p:blipFill>
        <p:spPr>
          <a:xfrm>
            <a:off x="3397250" y="656685"/>
            <a:ext cx="3314924" cy="2123768"/>
          </a:xfrm>
          <a:prstGeom prst="rect">
            <a:avLst/>
          </a:prstGeom>
          <a:scene3d>
            <a:camera prst="orthographicFront">
              <a:rot lat="600000" lon="0" rev="0"/>
            </a:camera>
            <a:lightRig rig="threePt" dir="t"/>
          </a:scene3d>
        </p:spPr>
      </p:pic>
      <p:pic>
        <p:nvPicPr>
          <p:cNvPr id="32" name="図 31">
            <a:extLst>
              <a:ext uri="{FF2B5EF4-FFF2-40B4-BE49-F238E27FC236}">
                <a16:creationId xmlns:a16="http://schemas.microsoft.com/office/drawing/2014/main" id="{7CD64F12-143E-EADA-BA59-E877D6745B19}"/>
              </a:ext>
            </a:extLst>
          </p:cNvPr>
          <p:cNvPicPr>
            <a:picLocks noChangeAspect="1"/>
          </p:cNvPicPr>
          <p:nvPr/>
        </p:nvPicPr>
        <p:blipFill>
          <a:blip r:embed="rId6"/>
          <a:stretch>
            <a:fillRect/>
          </a:stretch>
        </p:blipFill>
        <p:spPr>
          <a:xfrm>
            <a:off x="2707498" y="5651500"/>
            <a:ext cx="2137552" cy="482354"/>
          </a:xfrm>
          <a:prstGeom prst="rect">
            <a:avLst/>
          </a:prstGeom>
          <a:ln>
            <a:solidFill>
              <a:schemeClr val="bg1">
                <a:lumMod val="65000"/>
              </a:schemeClr>
            </a:solidFill>
          </a:ln>
        </p:spPr>
      </p:pic>
      <p:grpSp>
        <p:nvGrpSpPr>
          <p:cNvPr id="38" name="グループ化 37">
            <a:extLst>
              <a:ext uri="{FF2B5EF4-FFF2-40B4-BE49-F238E27FC236}">
                <a16:creationId xmlns:a16="http://schemas.microsoft.com/office/drawing/2014/main" id="{6DF0F9DB-CF05-5601-635F-E08C51A5743B}"/>
              </a:ext>
            </a:extLst>
          </p:cNvPr>
          <p:cNvGrpSpPr/>
          <p:nvPr/>
        </p:nvGrpSpPr>
        <p:grpSpPr>
          <a:xfrm>
            <a:off x="8121650" y="4540206"/>
            <a:ext cx="2352382" cy="2875550"/>
            <a:chOff x="8121650" y="4540206"/>
            <a:chExt cx="2352382" cy="2875550"/>
          </a:xfrm>
        </p:grpSpPr>
        <p:grpSp>
          <p:nvGrpSpPr>
            <p:cNvPr id="4" name="グループ化 3">
              <a:extLst>
                <a:ext uri="{FF2B5EF4-FFF2-40B4-BE49-F238E27FC236}">
                  <a16:creationId xmlns:a16="http://schemas.microsoft.com/office/drawing/2014/main" id="{7C816E09-EF03-6C2D-C1B8-6EC94F46A91B}"/>
                </a:ext>
              </a:extLst>
            </p:cNvPr>
            <p:cNvGrpSpPr/>
            <p:nvPr/>
          </p:nvGrpSpPr>
          <p:grpSpPr>
            <a:xfrm>
              <a:off x="8121650" y="4540206"/>
              <a:ext cx="2352382" cy="2875550"/>
              <a:chOff x="8499836" y="4034883"/>
              <a:chExt cx="2352382" cy="2875550"/>
            </a:xfrm>
          </p:grpSpPr>
          <p:grpSp>
            <p:nvGrpSpPr>
              <p:cNvPr id="5" name="グループ化 4">
                <a:extLst>
                  <a:ext uri="{FF2B5EF4-FFF2-40B4-BE49-F238E27FC236}">
                    <a16:creationId xmlns:a16="http://schemas.microsoft.com/office/drawing/2014/main" id="{D3D73470-C9A9-8A18-2105-ACD616E57BBF}"/>
                  </a:ext>
                </a:extLst>
              </p:cNvPr>
              <p:cNvGrpSpPr/>
              <p:nvPr/>
            </p:nvGrpSpPr>
            <p:grpSpPr>
              <a:xfrm>
                <a:off x="8499836" y="4034883"/>
                <a:ext cx="2352382" cy="2875550"/>
                <a:chOff x="8499836" y="4034883"/>
                <a:chExt cx="2352382" cy="2875550"/>
              </a:xfrm>
            </p:grpSpPr>
            <p:grpSp>
              <p:nvGrpSpPr>
                <p:cNvPr id="12" name="Group 8">
                  <a:extLst>
                    <a:ext uri="{FF2B5EF4-FFF2-40B4-BE49-F238E27FC236}">
                      <a16:creationId xmlns:a16="http://schemas.microsoft.com/office/drawing/2014/main" id="{3402DB7F-C847-0263-5AF6-BEAC37D780AE}"/>
                    </a:ext>
                  </a:extLst>
                </p:cNvPr>
                <p:cNvGrpSpPr/>
                <p:nvPr/>
              </p:nvGrpSpPr>
              <p:grpSpPr>
                <a:xfrm>
                  <a:off x="8499836" y="4034883"/>
                  <a:ext cx="2352382" cy="2875550"/>
                  <a:chOff x="0" y="-209550"/>
                  <a:chExt cx="847469" cy="1230878"/>
                </a:xfrm>
              </p:grpSpPr>
              <p:sp>
                <p:nvSpPr>
                  <p:cNvPr id="16" name="Freeform 9">
                    <a:extLst>
                      <a:ext uri="{FF2B5EF4-FFF2-40B4-BE49-F238E27FC236}">
                        <a16:creationId xmlns:a16="http://schemas.microsoft.com/office/drawing/2014/main" id="{2129C48D-2661-52B9-54D4-1EBF131C31EE}"/>
                      </a:ext>
                    </a:extLst>
                  </p:cNvPr>
                  <p:cNvSpPr/>
                  <p:nvPr/>
                </p:nvSpPr>
                <p:spPr>
                  <a:xfrm>
                    <a:off x="0" y="0"/>
                    <a:ext cx="847469" cy="1021328"/>
                  </a:xfrm>
                  <a:custGeom>
                    <a:avLst/>
                    <a:gdLst/>
                    <a:ahLst/>
                    <a:cxnLst/>
                    <a:rect l="l" t="t" r="r" b="b"/>
                    <a:pathLst>
                      <a:path w="847469" h="1021328">
                        <a:moveTo>
                          <a:pt x="76125" y="0"/>
                        </a:moveTo>
                        <a:lnTo>
                          <a:pt x="771344" y="0"/>
                        </a:lnTo>
                        <a:cubicBezTo>
                          <a:pt x="791534" y="0"/>
                          <a:pt x="810896" y="8020"/>
                          <a:pt x="825173" y="22297"/>
                        </a:cubicBezTo>
                        <a:cubicBezTo>
                          <a:pt x="839449" y="36573"/>
                          <a:pt x="847469" y="55935"/>
                          <a:pt x="847469" y="76125"/>
                        </a:cubicBezTo>
                        <a:lnTo>
                          <a:pt x="847469" y="945203"/>
                        </a:lnTo>
                        <a:cubicBezTo>
                          <a:pt x="847469" y="965393"/>
                          <a:pt x="839449" y="984755"/>
                          <a:pt x="825173" y="999032"/>
                        </a:cubicBezTo>
                        <a:cubicBezTo>
                          <a:pt x="810896" y="1013308"/>
                          <a:pt x="791534" y="1021328"/>
                          <a:pt x="771344" y="1021328"/>
                        </a:cubicBezTo>
                        <a:lnTo>
                          <a:pt x="76125" y="1021328"/>
                        </a:lnTo>
                        <a:cubicBezTo>
                          <a:pt x="55935" y="1021328"/>
                          <a:pt x="36573" y="1013308"/>
                          <a:pt x="22297" y="999032"/>
                        </a:cubicBezTo>
                        <a:cubicBezTo>
                          <a:pt x="8020" y="984755"/>
                          <a:pt x="0" y="965393"/>
                          <a:pt x="0" y="945203"/>
                        </a:cubicBezTo>
                        <a:lnTo>
                          <a:pt x="0" y="76125"/>
                        </a:lnTo>
                        <a:cubicBezTo>
                          <a:pt x="0" y="55935"/>
                          <a:pt x="8020" y="36573"/>
                          <a:pt x="22297" y="22297"/>
                        </a:cubicBezTo>
                        <a:cubicBezTo>
                          <a:pt x="36573" y="8020"/>
                          <a:pt x="55935" y="0"/>
                          <a:pt x="76125" y="0"/>
                        </a:cubicBezTo>
                        <a:close/>
                      </a:path>
                    </a:pathLst>
                  </a:custGeom>
                  <a:solidFill>
                    <a:srgbClr val="DDDDE1"/>
                  </a:solidFill>
                </p:spPr>
                <p:txBody>
                  <a:bodyPr/>
                  <a:lstStyle/>
                  <a:p>
                    <a:endParaRPr lang="ja-JP" altLang="en-US"/>
                  </a:p>
                </p:txBody>
              </p:sp>
              <p:sp>
                <p:nvSpPr>
                  <p:cNvPr id="17" name="TextBox 10">
                    <a:extLst>
                      <a:ext uri="{FF2B5EF4-FFF2-40B4-BE49-F238E27FC236}">
                        <a16:creationId xmlns:a16="http://schemas.microsoft.com/office/drawing/2014/main" id="{B49EFB67-C944-F661-B218-E8694BDD23B7}"/>
                      </a:ext>
                    </a:extLst>
                  </p:cNvPr>
                  <p:cNvSpPr txBox="1"/>
                  <p:nvPr/>
                </p:nvSpPr>
                <p:spPr>
                  <a:xfrm>
                    <a:off x="0" y="-209550"/>
                    <a:ext cx="847469" cy="1230878"/>
                  </a:xfrm>
                  <a:prstGeom prst="rect">
                    <a:avLst/>
                  </a:prstGeom>
                </p:spPr>
                <p:txBody>
                  <a:bodyPr lIns="50800" tIns="50800" rIns="50800" bIns="50800" rtlCol="0" anchor="ctr"/>
                  <a:lstStyle/>
                  <a:p>
                    <a:pPr algn="ctr">
                      <a:lnSpc>
                        <a:spcPts val="2520"/>
                      </a:lnSpc>
                    </a:pPr>
                    <a:endParaRPr/>
                  </a:p>
                </p:txBody>
              </p:sp>
            </p:grpSp>
            <p:grpSp>
              <p:nvGrpSpPr>
                <p:cNvPr id="13" name="グループ化 12">
                  <a:extLst>
                    <a:ext uri="{FF2B5EF4-FFF2-40B4-BE49-F238E27FC236}">
                      <a16:creationId xmlns:a16="http://schemas.microsoft.com/office/drawing/2014/main" id="{9E1621BC-6040-3119-73B4-ECFCB3371965}"/>
                    </a:ext>
                  </a:extLst>
                </p:cNvPr>
                <p:cNvGrpSpPr/>
                <p:nvPr/>
              </p:nvGrpSpPr>
              <p:grpSpPr>
                <a:xfrm>
                  <a:off x="8657494" y="4157410"/>
                  <a:ext cx="2037067" cy="453181"/>
                  <a:chOff x="5231307" y="4543379"/>
                  <a:chExt cx="2037067" cy="453181"/>
                </a:xfrm>
              </p:grpSpPr>
              <p:sp>
                <p:nvSpPr>
                  <p:cNvPr id="14" name="正方形/長方形 13">
                    <a:extLst>
                      <a:ext uri="{FF2B5EF4-FFF2-40B4-BE49-F238E27FC236}">
                        <a16:creationId xmlns:a16="http://schemas.microsoft.com/office/drawing/2014/main" id="{39DDFA14-79F1-F3D2-831F-C3C42BF87645}"/>
                      </a:ext>
                    </a:extLst>
                  </p:cNvPr>
                  <p:cNvSpPr/>
                  <p:nvPr/>
                </p:nvSpPr>
                <p:spPr>
                  <a:xfrm>
                    <a:off x="5231307" y="4543379"/>
                    <a:ext cx="2037067" cy="4531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TextBox 45">
                    <a:extLst>
                      <a:ext uri="{FF2B5EF4-FFF2-40B4-BE49-F238E27FC236}">
                        <a16:creationId xmlns:a16="http://schemas.microsoft.com/office/drawing/2014/main" id="{701E0748-7408-6EE2-709A-7DFBB3D13B45}"/>
                      </a:ext>
                    </a:extLst>
                  </p:cNvPr>
                  <p:cNvSpPr txBox="1"/>
                  <p:nvPr/>
                </p:nvSpPr>
                <p:spPr>
                  <a:xfrm>
                    <a:off x="5236496" y="4660965"/>
                    <a:ext cx="2026688" cy="218008"/>
                  </a:xfrm>
                  <a:prstGeom prst="rect">
                    <a:avLst/>
                  </a:prstGeom>
                </p:spPr>
                <p:txBody>
                  <a:bodyPr wrap="square" lIns="0" tIns="0" rIns="0" bIns="0" rtlCol="0" anchor="t">
                    <a:spAutoFit/>
                  </a:bodyPr>
                  <a:lstStyle/>
                  <a:p>
                    <a:pPr algn="ctr">
                      <a:lnSpc>
                        <a:spcPts val="1679"/>
                      </a:lnSpc>
                    </a:pPr>
                    <a:r>
                      <a:rPr lang="ja-JP" alt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rPr>
                      <a:t>本を読む</a:t>
                    </a:r>
                    <a:endParaRPr lang="en-US" sz="1400" b="1" spc="30" dirty="0">
                      <a:solidFill>
                        <a:schemeClr val="bg1"/>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grpSp>
          <p:sp>
            <p:nvSpPr>
              <p:cNvPr id="11" name="TextBox 46">
                <a:extLst>
                  <a:ext uri="{FF2B5EF4-FFF2-40B4-BE49-F238E27FC236}">
                    <a16:creationId xmlns:a16="http://schemas.microsoft.com/office/drawing/2014/main" id="{155763AA-2C5D-E835-417F-183A34E59EAC}"/>
                  </a:ext>
                </a:extLst>
              </p:cNvPr>
              <p:cNvSpPr txBox="1"/>
              <p:nvPr/>
            </p:nvSpPr>
            <p:spPr>
              <a:xfrm>
                <a:off x="8621742" y="5659972"/>
                <a:ext cx="2166908" cy="982128"/>
              </a:xfrm>
              <a:prstGeom prst="rect">
                <a:avLst/>
              </a:prstGeom>
            </p:spPr>
            <p:txBody>
              <a:bodyPr wrap="square" lIns="0" tIns="0" rIns="0" bIns="0" rtlCol="0" anchor="t">
                <a:spAutoFit/>
              </a:bodyPr>
              <a:lstStyle/>
              <a:p>
                <a:pPr>
                  <a:lnSpc>
                    <a:spcPts val="2000"/>
                  </a:lnSpc>
                </a:pPr>
                <a:r>
                  <a:rPr lang="ja-JP" altLang="en-US"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本を選び「読む」ボタンを押すと本文が開きます。</a:t>
                </a:r>
                <a:endParaRPr lang="en-US" altLang="ja-JP" sz="11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nSpc>
                    <a:spcPts val="2000"/>
                  </a:lnSpc>
                </a:pPr>
                <a:r>
                  <a:rPr lang="en-US" altLang="ja-JP" sz="8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a:t>
                </a:r>
                <a:r>
                  <a:rPr lang="ja-JP" altLang="en-US" sz="8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未購入の本は「試し読み」ボタンが</a:t>
                </a:r>
                <a:endParaRPr lang="en-US" altLang="ja-JP" sz="8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a:p>
                <a:pPr>
                  <a:lnSpc>
                    <a:spcPts val="2000"/>
                  </a:lnSpc>
                </a:pPr>
                <a:r>
                  <a:rPr lang="ja-JP" altLang="en-US" sz="8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rPr>
                  <a:t>　表示されます。</a:t>
                </a:r>
                <a:endParaRPr lang="en-US" altLang="ja-JP" sz="800" dirty="0">
                  <a:solidFill>
                    <a:srgbClr val="000000"/>
                  </a:solidFill>
                  <a:latin typeface="BIZ UD明朝 Medium" panose="02020500000000000000" pitchFamily="17" charset="-128"/>
                  <a:ea typeface="BIZ UD明朝 Medium" panose="02020500000000000000" pitchFamily="17" charset="-128"/>
                  <a:cs typeface="筑紫Aオールド明朝（N仕様）"/>
                  <a:sym typeface="筑紫Aオールド明朝（N仕様）"/>
                </a:endParaRPr>
              </a:p>
            </p:txBody>
          </p:sp>
        </p:grpSp>
        <p:pic>
          <p:nvPicPr>
            <p:cNvPr id="37" name="図 36">
              <a:extLst>
                <a:ext uri="{FF2B5EF4-FFF2-40B4-BE49-F238E27FC236}">
                  <a16:creationId xmlns:a16="http://schemas.microsoft.com/office/drawing/2014/main" id="{56E65060-4F9F-2AF3-5F9C-7643FBDF5C88}"/>
                </a:ext>
              </a:extLst>
            </p:cNvPr>
            <p:cNvPicPr>
              <a:picLocks noChangeAspect="1"/>
            </p:cNvPicPr>
            <p:nvPr/>
          </p:nvPicPr>
          <p:blipFill>
            <a:blip r:embed="rId7"/>
            <a:stretch>
              <a:fillRect/>
            </a:stretch>
          </p:blipFill>
          <p:spPr>
            <a:xfrm>
              <a:off x="8451184" y="5315697"/>
              <a:ext cx="1727866" cy="564750"/>
            </a:xfrm>
            <a:prstGeom prst="rect">
              <a:avLst/>
            </a:prstGeom>
          </p:spPr>
        </p:pic>
      </p:grpSp>
    </p:spTree>
    <p:extLst>
      <p:ext uri="{BB962C8B-B14F-4D97-AF65-F5344CB8AC3E}">
        <p14:creationId xmlns:p14="http://schemas.microsoft.com/office/powerpoint/2010/main" val="3327159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9FF"/>
        </a:solidFill>
        <a:effectLst/>
      </p:bgPr>
    </p:bg>
    <p:spTree>
      <p:nvGrpSpPr>
        <p:cNvPr id="1" name=""/>
        <p:cNvGrpSpPr/>
        <p:nvPr/>
      </p:nvGrpSpPr>
      <p:grpSpPr>
        <a:xfrm>
          <a:off x="0" y="0"/>
          <a:ext cx="0" cy="0"/>
          <a:chOff x="0" y="0"/>
          <a:chExt cx="0" cy="0"/>
        </a:xfrm>
      </p:grpSpPr>
      <p:grpSp>
        <p:nvGrpSpPr>
          <p:cNvPr id="7" name="グループ化 6"/>
          <p:cNvGrpSpPr/>
          <p:nvPr/>
        </p:nvGrpSpPr>
        <p:grpSpPr>
          <a:xfrm>
            <a:off x="-488950" y="385094"/>
            <a:ext cx="4648200" cy="448842"/>
            <a:chOff x="-488950" y="260250"/>
            <a:chExt cx="6096000" cy="448842"/>
          </a:xfrm>
        </p:grpSpPr>
        <p:grpSp>
          <p:nvGrpSpPr>
            <p:cNvPr id="2" name="グループ化 1"/>
            <p:cNvGrpSpPr/>
            <p:nvPr/>
          </p:nvGrpSpPr>
          <p:grpSpPr>
            <a:xfrm>
              <a:off x="-488950" y="290887"/>
              <a:ext cx="6096000" cy="418205"/>
              <a:chOff x="-488950" y="6946900"/>
              <a:chExt cx="4176986" cy="418205"/>
            </a:xfrm>
          </p:grpSpPr>
          <p:sp>
            <p:nvSpPr>
              <p:cNvPr id="3" name="Freeform 9"/>
              <p:cNvSpPr/>
              <p:nvPr/>
            </p:nvSpPr>
            <p:spPr>
              <a:xfrm>
                <a:off x="-488950" y="6946900"/>
                <a:ext cx="3941263" cy="418205"/>
              </a:xfrm>
              <a:prstGeom prst="rect">
                <a:avLst/>
              </a:prstGeom>
              <a:solidFill>
                <a:schemeClr val="tx2"/>
              </a:solidFill>
            </p:spPr>
            <p:txBody>
              <a:bodyPr/>
              <a:lstStyle/>
              <a:p>
                <a:endParaRPr lang="ja-JP" altLang="en-US"/>
              </a:p>
            </p:txBody>
          </p:sp>
          <p:sp>
            <p:nvSpPr>
              <p:cNvPr id="4" name="円/楕円 3"/>
              <p:cNvSpPr/>
              <p:nvPr/>
            </p:nvSpPr>
            <p:spPr>
              <a:xfrm>
                <a:off x="3269832" y="6946900"/>
                <a:ext cx="418204" cy="4182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源真ゴシックP Heavy" panose="020B0702020203020207" pitchFamily="50" charset="-128"/>
                  <a:ea typeface="源真ゴシックP Heavy" panose="020B0702020203020207" pitchFamily="50" charset="-128"/>
                  <a:cs typeface="源真ゴシックP Heavy" panose="020B0702020203020207" pitchFamily="50" charset="-128"/>
                </a:endParaRPr>
              </a:p>
            </p:txBody>
          </p:sp>
        </p:grpSp>
        <p:sp>
          <p:nvSpPr>
            <p:cNvPr id="6" name="TextBox 52"/>
            <p:cNvSpPr txBox="1"/>
            <p:nvPr/>
          </p:nvSpPr>
          <p:spPr>
            <a:xfrm>
              <a:off x="510394" y="260250"/>
              <a:ext cx="4921250" cy="448841"/>
            </a:xfrm>
            <a:prstGeom prst="rect">
              <a:avLst/>
            </a:prstGeom>
          </p:spPr>
          <p:txBody>
            <a:bodyPr wrap="square" lIns="0" tIns="0" rIns="0" bIns="0" rtlCol="0" anchor="t">
              <a:spAutoFit/>
            </a:bodyPr>
            <a:lstStyle/>
            <a:p>
              <a:pPr algn="l">
                <a:lnSpc>
                  <a:spcPts val="3520"/>
                </a:lnSpc>
              </a:pPr>
              <a:r>
                <a:rPr lang="en-US" altLang="ja-JP" sz="1600" b="1" spc="330" dirty="0" err="1">
                  <a:solidFill>
                    <a:srgbClr val="FFFFFF"/>
                  </a:solidFill>
                  <a:latin typeface="游ゴシック" panose="020B0400000000000000" pitchFamily="50" charset="-128"/>
                  <a:ea typeface="游ゴシック" panose="020B0400000000000000" pitchFamily="50" charset="-128"/>
                  <a:cs typeface="筑紫Aオールド明朝（N仕様）"/>
                  <a:sym typeface="筑紫Aオールド明朝（N仕様）"/>
                </a:rPr>
                <a:t>KinoDen</a:t>
              </a:r>
              <a:r>
                <a:rPr lang="ja-JP" altLang="en-US" sz="1600" b="1" spc="330" dirty="0">
                  <a:solidFill>
                    <a:srgbClr val="FFFFFF"/>
                  </a:solidFill>
                  <a:latin typeface="游ゴシック" panose="020B0400000000000000" pitchFamily="50" charset="-128"/>
                  <a:ea typeface="游ゴシック" panose="020B0400000000000000" pitchFamily="50" charset="-128"/>
                  <a:cs typeface="筑紫Aオールド明朝（N仕様）"/>
                  <a:sym typeface="筑紫Aオールド明朝（N仕様）"/>
                </a:rPr>
                <a:t>の便利なポイント</a:t>
              </a:r>
              <a:endParaRPr lang="en-US" sz="1600" b="1" spc="330" dirty="0">
                <a:solidFill>
                  <a:srgbClr val="FFFFFF"/>
                </a:solidFill>
                <a:latin typeface="游ゴシック" panose="020B0400000000000000" pitchFamily="50" charset="-128"/>
                <a:ea typeface="游ゴシック" panose="020B0400000000000000" pitchFamily="50" charset="-128"/>
                <a:cs typeface="筑紫Aオールド明朝（N仕様）"/>
                <a:sym typeface="筑紫Aオールド明朝（N仕様）"/>
              </a:endParaRPr>
            </a:p>
          </p:txBody>
        </p:sp>
      </p:grpSp>
      <p:grpSp>
        <p:nvGrpSpPr>
          <p:cNvPr id="9" name="グループ化 8"/>
          <p:cNvGrpSpPr/>
          <p:nvPr/>
        </p:nvGrpSpPr>
        <p:grpSpPr>
          <a:xfrm>
            <a:off x="882650" y="1766655"/>
            <a:ext cx="3352800" cy="2158916"/>
            <a:chOff x="882650" y="1689100"/>
            <a:chExt cx="3352800" cy="2158916"/>
          </a:xfrm>
        </p:grpSpPr>
        <p:grpSp>
          <p:nvGrpSpPr>
            <p:cNvPr id="11" name="グループ化 10"/>
            <p:cNvGrpSpPr/>
            <p:nvPr/>
          </p:nvGrpSpPr>
          <p:grpSpPr>
            <a:xfrm>
              <a:off x="882650" y="1689100"/>
              <a:ext cx="2814251" cy="957290"/>
              <a:chOff x="654050" y="1199706"/>
              <a:chExt cx="2814251" cy="957290"/>
            </a:xfrm>
          </p:grpSpPr>
          <p:cxnSp>
            <p:nvCxnSpPr>
              <p:cNvPr id="13" name="直線コネクタ 12"/>
              <p:cNvCxnSpPr/>
              <p:nvPr/>
            </p:nvCxnSpPr>
            <p:spPr>
              <a:xfrm>
                <a:off x="654050" y="1201248"/>
                <a:ext cx="0" cy="95574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730250" y="1199706"/>
                <a:ext cx="0" cy="95574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53"/>
              <p:cNvSpPr txBox="1"/>
              <p:nvPr/>
            </p:nvSpPr>
            <p:spPr>
              <a:xfrm>
                <a:off x="948217" y="1213245"/>
                <a:ext cx="2520084" cy="923330"/>
              </a:xfrm>
              <a:prstGeom prst="rect">
                <a:avLst/>
              </a:prstGeom>
            </p:spPr>
            <p:txBody>
              <a:bodyPr wrap="square" lIns="0" tIns="0" rIns="0" bIns="0" rtlCol="0" anchor="t">
                <a:spAutoFit/>
              </a:bodyPr>
              <a:lstStyle/>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本文の中まで</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横断検索が可能！</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p:txBody>
          </p:sp>
        </p:grpSp>
        <p:sp>
          <p:nvSpPr>
            <p:cNvPr id="12" name="TextBox 55"/>
            <p:cNvSpPr txBox="1"/>
            <p:nvPr/>
          </p:nvSpPr>
          <p:spPr>
            <a:xfrm>
              <a:off x="1166977" y="2832353"/>
              <a:ext cx="3068473" cy="1015663"/>
            </a:xfrm>
            <a:prstGeom prst="rect">
              <a:avLst/>
            </a:prstGeom>
          </p:spPr>
          <p:txBody>
            <a:bodyPr wrap="square" lIns="0" tIns="0" rIns="0" bIns="0" rtlCol="0" anchor="t">
              <a:spAutoFit/>
            </a:bodyPr>
            <a:lstStyle/>
            <a:p>
              <a:pPr lvl="0">
                <a:lnSpc>
                  <a:spcPct val="150000"/>
                </a:lnSpc>
                <a:spcBef>
                  <a:spcPct val="0"/>
                </a:spcBef>
              </a:pPr>
              <a:r>
                <a:rPr lang="en-US" altLang="ja-JP" sz="1100" spc="36" dirty="0" err="1">
                  <a:latin typeface="游ゴシック" panose="020B0400000000000000" pitchFamily="50" charset="-128"/>
                  <a:ea typeface="游ゴシック" panose="020B0400000000000000" pitchFamily="50" charset="-128"/>
                  <a:cs typeface="源真ゴシックP Medium" panose="020B0402020203020207" pitchFamily="50" charset="-128"/>
                  <a:sym typeface="Now"/>
                </a:rPr>
                <a:t>KinoDen</a:t>
              </a: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は本文テキストの中まで</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横断検索が可能です。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紙の本では探せない情報も探し出すことができ</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調べものやレポート、論文に活用できます。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p:txBody>
        </p:sp>
      </p:grpSp>
      <p:grpSp>
        <p:nvGrpSpPr>
          <p:cNvPr id="17" name="グループ化 16"/>
          <p:cNvGrpSpPr/>
          <p:nvPr/>
        </p:nvGrpSpPr>
        <p:grpSpPr>
          <a:xfrm>
            <a:off x="887799" y="4964708"/>
            <a:ext cx="4719249" cy="2651216"/>
            <a:chOff x="887799" y="4500054"/>
            <a:chExt cx="4719249" cy="2651216"/>
          </a:xfrm>
        </p:grpSpPr>
        <p:grpSp>
          <p:nvGrpSpPr>
            <p:cNvPr id="19" name="グループ化 18"/>
            <p:cNvGrpSpPr/>
            <p:nvPr/>
          </p:nvGrpSpPr>
          <p:grpSpPr>
            <a:xfrm>
              <a:off x="887799" y="4500054"/>
              <a:ext cx="2814251" cy="957290"/>
              <a:chOff x="654050" y="1199706"/>
              <a:chExt cx="2814251" cy="957290"/>
            </a:xfrm>
          </p:grpSpPr>
          <p:cxnSp>
            <p:nvCxnSpPr>
              <p:cNvPr id="21" name="直線コネクタ 20"/>
              <p:cNvCxnSpPr/>
              <p:nvPr/>
            </p:nvCxnSpPr>
            <p:spPr>
              <a:xfrm>
                <a:off x="654050" y="1201248"/>
                <a:ext cx="0" cy="95574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730250" y="1199706"/>
                <a:ext cx="0" cy="95574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Box 53"/>
              <p:cNvSpPr txBox="1"/>
              <p:nvPr/>
            </p:nvSpPr>
            <p:spPr>
              <a:xfrm>
                <a:off x="948217" y="1213245"/>
                <a:ext cx="2520084" cy="923330"/>
              </a:xfrm>
              <a:prstGeom prst="rect">
                <a:avLst/>
              </a:prstGeom>
            </p:spPr>
            <p:txBody>
              <a:bodyPr wrap="square" lIns="0" tIns="0" rIns="0" bIns="0" rtlCol="0" anchor="t">
                <a:spAutoFit/>
              </a:bodyPr>
              <a:lstStyle/>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アプリで更に</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a:p>
                <a:pPr marL="0" lvl="0" indent="0" algn="l">
                  <a:lnSpc>
                    <a:spcPct val="150000"/>
                  </a:lnSpc>
                </a:pP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快適に読書や学習を</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p:txBody>
          </p:sp>
        </p:grpSp>
        <p:sp>
          <p:nvSpPr>
            <p:cNvPr id="20" name="TextBox 55"/>
            <p:cNvSpPr txBox="1"/>
            <p:nvPr/>
          </p:nvSpPr>
          <p:spPr>
            <a:xfrm>
              <a:off x="1172125" y="5651500"/>
              <a:ext cx="4434923" cy="1499770"/>
            </a:xfrm>
            <a:prstGeom prst="rect">
              <a:avLst/>
            </a:prstGeom>
          </p:spPr>
          <p:txBody>
            <a:bodyPr wrap="square" lIns="0" tIns="0" rIns="0" bIns="0" rtlCol="0" anchor="t">
              <a:spAutoFit/>
            </a:bodyPr>
            <a:lstStyle/>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無料アプリ「</a:t>
              </a:r>
              <a:r>
                <a:rPr lang="en-US" altLang="ja-JP" sz="1100" spc="36" dirty="0" err="1">
                  <a:latin typeface="游ゴシック" panose="020B0400000000000000" pitchFamily="50" charset="-128"/>
                  <a:ea typeface="游ゴシック" panose="020B0400000000000000" pitchFamily="50" charset="-128"/>
                  <a:cs typeface="源真ゴシックP Medium" panose="020B0402020203020207" pitchFamily="50" charset="-128"/>
                  <a:sym typeface="Now"/>
                </a:rPr>
                <a:t>bREADER</a:t>
              </a:r>
              <a:r>
                <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 Cloud</a:t>
              </a: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」を利用すれば、</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書き込み・マーカー機能などを使いながら</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さらに便利に読書ができます。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詳しくはこちら</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a:lnSpc>
                  <a:spcPct val="150000"/>
                </a:lnSpc>
                <a:spcBef>
                  <a:spcPct val="0"/>
                </a:spcBef>
              </a:pPr>
              <a:r>
                <a:rPr lang="en-US" altLang="ja-JP" sz="1100" dirty="0">
                  <a:hlinkClick r:id="rId3" tooltip="https://kinoden.kinokuniya.co.jp/help/makebooklink#mainframe"/>
                </a:rPr>
                <a:t>https://kinoden.kinokuniya.co.jp/help/makeBookLink#mainFrame</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marL="0" lvl="0" indent="0">
                <a:lnSpc>
                  <a:spcPct val="150000"/>
                </a:lnSpc>
                <a:spcBef>
                  <a:spcPct val="0"/>
                </a:spcBef>
              </a:pP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p:txBody>
        </p:sp>
      </p:grpSp>
      <p:grpSp>
        <p:nvGrpSpPr>
          <p:cNvPr id="25" name="グループ化 24"/>
          <p:cNvGrpSpPr/>
          <p:nvPr/>
        </p:nvGrpSpPr>
        <p:grpSpPr>
          <a:xfrm>
            <a:off x="882650" y="7741221"/>
            <a:ext cx="2890451" cy="1872553"/>
            <a:chOff x="882650" y="7588694"/>
            <a:chExt cx="2890451" cy="1872553"/>
          </a:xfrm>
        </p:grpSpPr>
        <p:grpSp>
          <p:nvGrpSpPr>
            <p:cNvPr id="27" name="グループ化 26"/>
            <p:cNvGrpSpPr/>
            <p:nvPr/>
          </p:nvGrpSpPr>
          <p:grpSpPr>
            <a:xfrm>
              <a:off x="882650" y="7588694"/>
              <a:ext cx="2814251" cy="957290"/>
              <a:chOff x="654050" y="1199706"/>
              <a:chExt cx="2814251" cy="957290"/>
            </a:xfrm>
          </p:grpSpPr>
          <p:cxnSp>
            <p:nvCxnSpPr>
              <p:cNvPr id="29" name="直線コネクタ 28"/>
              <p:cNvCxnSpPr/>
              <p:nvPr/>
            </p:nvCxnSpPr>
            <p:spPr>
              <a:xfrm>
                <a:off x="654050" y="1201248"/>
                <a:ext cx="0" cy="955748"/>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730250" y="1199706"/>
                <a:ext cx="0" cy="95574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TextBox 53"/>
              <p:cNvSpPr txBox="1"/>
              <p:nvPr/>
            </p:nvSpPr>
            <p:spPr>
              <a:xfrm>
                <a:off x="948217" y="1213245"/>
                <a:ext cx="2520084" cy="923330"/>
              </a:xfrm>
              <a:prstGeom prst="rect">
                <a:avLst/>
              </a:prstGeom>
            </p:spPr>
            <p:txBody>
              <a:bodyPr wrap="square" lIns="0" tIns="0" rIns="0" bIns="0" rtlCol="0" anchor="t">
                <a:spAutoFit/>
              </a:bodyPr>
              <a:lstStyle/>
              <a:p>
                <a:pPr marL="0" lvl="0" indent="0" algn="l">
                  <a:lnSpc>
                    <a:spcPct val="150000"/>
                  </a:lnSpc>
                </a:pPr>
                <a:r>
                  <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24</a:t>
                </a:r>
                <a:r>
                  <a:rPr lang="ja-JP" altLang="en-US"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rPr>
                  <a:t>時間いつでもどこでも利用</a:t>
                </a:r>
                <a:endParaRPr lang="en-US" altLang="ja-JP" sz="2000" spc="89" dirty="0">
                  <a:latin typeface="游ゴシック" panose="020B0400000000000000" pitchFamily="50" charset="-128"/>
                  <a:ea typeface="游ゴシック" panose="020B0400000000000000" pitchFamily="50" charset="-128"/>
                  <a:cs typeface="源真ゴシックP Heavy" panose="020B0702020203020207" pitchFamily="50" charset="-128"/>
                  <a:sym typeface="Anton"/>
                </a:endParaRPr>
              </a:p>
            </p:txBody>
          </p:sp>
        </p:grpSp>
        <p:sp>
          <p:nvSpPr>
            <p:cNvPr id="28" name="TextBox 55"/>
            <p:cNvSpPr txBox="1"/>
            <p:nvPr/>
          </p:nvSpPr>
          <p:spPr>
            <a:xfrm>
              <a:off x="1166977" y="8699500"/>
              <a:ext cx="2606124" cy="761747"/>
            </a:xfrm>
            <a:prstGeom prst="rect">
              <a:avLst/>
            </a:prstGeom>
          </p:spPr>
          <p:txBody>
            <a:bodyPr wrap="square" lIns="0" tIns="0" rIns="0" bIns="0" rtlCol="0" anchor="t">
              <a:spAutoFit/>
            </a:bodyPr>
            <a:lstStyle/>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図書館に行けない時や通学中など、</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いつでもどこでも読みたい本を探し、</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a:p>
              <a:pPr lvl="0">
                <a:lnSpc>
                  <a:spcPct val="150000"/>
                </a:lnSpc>
                <a:spcBef>
                  <a:spcPct val="0"/>
                </a:spcBef>
              </a:pPr>
              <a:r>
                <a:rPr lang="ja-JP" altLang="en-US"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rPr>
                <a:t>無料で読むことができます。</a:t>
              </a:r>
              <a:endParaRPr lang="en-US" altLang="ja-JP" sz="1100" spc="36" dirty="0">
                <a:latin typeface="游ゴシック" panose="020B0400000000000000" pitchFamily="50" charset="-128"/>
                <a:ea typeface="游ゴシック" panose="020B0400000000000000" pitchFamily="50" charset="-128"/>
                <a:cs typeface="源真ゴシックP Medium" panose="020B0402020203020207" pitchFamily="50" charset="-128"/>
                <a:sym typeface="Now"/>
              </a:endParaRPr>
            </a:p>
          </p:txBody>
        </p:sp>
      </p:grpSp>
      <p:sp>
        <p:nvSpPr>
          <p:cNvPr id="5" name="AutoShape 4" descr="bREADER Cloud｜インフォシティ｜クラウド型電子書籍プラットフォーム (ビーリーダークラウド/cloud e-book reader for iOS Androi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 name="AutoShape 6" descr="bREADER Cloud｜インフォシティ｜クラウド型電子書籍プラットフォーム (ビーリーダークラウド/cloud e-book reader for iOS Androi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AutoShape 8" descr="bREADER Cloud｜インフォシティ｜クラウド型電子書籍プラットフォーム (ビーリーダークラウド/cloud e-book reader for iOS Androi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48" name="AutoShape 10" descr="bREADER Cloud｜インフォシティ｜クラウド型電子書籍プラットフォーム (ビーリーダークラウド/cloud e-book reader for iOS Android)"/>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1321" y="4964708"/>
            <a:ext cx="2478087" cy="144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descr="C:\Users\22831\Downloads\図書館のフリー写真を出して.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6056" y="8179429"/>
            <a:ext cx="2493352" cy="13962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DF64884B-AC75-CC8E-11D6-74C55A0B6B5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936" y="6826586"/>
            <a:ext cx="577514" cy="577514"/>
          </a:xfrm>
          <a:prstGeom prst="rect">
            <a:avLst/>
          </a:prstGeom>
          <a:noFill/>
          <a:extLst>
            <a:ext uri="{909E8E84-426E-40DD-AFC4-6F175D3DCCD1}">
              <a14:hiddenFill xmlns:a14="http://schemas.microsoft.com/office/drawing/2010/main">
                <a:solidFill>
                  <a:srgbClr val="FFFFFF"/>
                </a:solidFill>
              </a14:hiddenFill>
            </a:ext>
          </a:extLst>
        </p:spPr>
      </p:pic>
      <p:pic>
        <p:nvPicPr>
          <p:cNvPr id="24" name="図 23">
            <a:extLst>
              <a:ext uri="{FF2B5EF4-FFF2-40B4-BE49-F238E27FC236}">
                <a16:creationId xmlns:a16="http://schemas.microsoft.com/office/drawing/2014/main" id="{E99D12FB-66C2-F3CA-5172-54E3B7E63C75}"/>
              </a:ext>
            </a:extLst>
          </p:cNvPr>
          <p:cNvPicPr>
            <a:picLocks noChangeAspect="1"/>
          </p:cNvPicPr>
          <p:nvPr/>
        </p:nvPicPr>
        <p:blipFill>
          <a:blip r:embed="rId7"/>
          <a:stretch>
            <a:fillRect/>
          </a:stretch>
        </p:blipFill>
        <p:spPr>
          <a:xfrm>
            <a:off x="4416964" y="1926608"/>
            <a:ext cx="2846800" cy="1641585"/>
          </a:xfrm>
          <a:prstGeom prst="rect">
            <a:avLst/>
          </a:prstGeom>
        </p:spPr>
      </p:pic>
    </p:spTree>
    <p:extLst>
      <p:ext uri="{BB962C8B-B14F-4D97-AF65-F5344CB8AC3E}">
        <p14:creationId xmlns:p14="http://schemas.microsoft.com/office/powerpoint/2010/main" val="3413730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A5BC1A1F00BC84289EFCB87AA049199" ma:contentTypeVersion="17" ma:contentTypeDescription="新しいドキュメントを作成します。" ma:contentTypeScope="" ma:versionID="f787c58647f8e7c72e19dede2b145648">
  <xsd:schema xmlns:xsd="http://www.w3.org/2001/XMLSchema" xmlns:xs="http://www.w3.org/2001/XMLSchema" xmlns:p="http://schemas.microsoft.com/office/2006/metadata/properties" xmlns:ns2="98f47499-7696-47ba-bc43-817411a723f8" xmlns:ns3="ac7b0b2c-9346-494c-b544-35ef119734c1" targetNamespace="http://schemas.microsoft.com/office/2006/metadata/properties" ma:root="true" ma:fieldsID="9de718b2cb356a45fc421a2610edf9fb" ns2:_="" ns3:_="">
    <xsd:import namespace="98f47499-7696-47ba-bc43-817411a723f8"/>
    <xsd:import namespace="ac7b0b2c-9346-494c-b544-35ef119734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47499-7696-47ba-bc43-817411a723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357eb41-599d-489e-9563-8ac08e4267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7b0b2c-9346-494c-b544-35ef119734c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ff092f6-d31c-4f2c-8573-cc9246591a56}" ma:internalName="TaxCatchAll" ma:showField="CatchAllData" ma:web="ac7b0b2c-9346-494c-b544-35ef119734c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f47499-7696-47ba-bc43-817411a723f8">
      <Terms xmlns="http://schemas.microsoft.com/office/infopath/2007/PartnerControls"/>
    </lcf76f155ced4ddcb4097134ff3c332f>
    <TaxCatchAll xmlns="ac7b0b2c-9346-494c-b544-35ef119734c1" xsi:nil="true"/>
  </documentManagement>
</p:properties>
</file>

<file path=customXml/itemProps1.xml><?xml version="1.0" encoding="utf-8"?>
<ds:datastoreItem xmlns:ds="http://schemas.openxmlformats.org/officeDocument/2006/customXml" ds:itemID="{BB08B1E2-1E7B-447E-AC4C-FA837A7A6CEF}">
  <ds:schemaRefs>
    <ds:schemaRef ds:uri="http://schemas.microsoft.com/sharepoint/v3/contenttype/forms"/>
  </ds:schemaRefs>
</ds:datastoreItem>
</file>

<file path=customXml/itemProps2.xml><?xml version="1.0" encoding="utf-8"?>
<ds:datastoreItem xmlns:ds="http://schemas.openxmlformats.org/officeDocument/2006/customXml" ds:itemID="{48285836-BBF6-4A7B-A2D3-8A2DAFFECB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f47499-7696-47ba-bc43-817411a723f8"/>
    <ds:schemaRef ds:uri="ac7b0b2c-9346-494c-b544-35ef119734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953709-8DFD-40FA-8B59-7C0A03CFC127}">
  <ds:schemaRefs>
    <ds:schemaRef ds:uri="98f47499-7696-47ba-bc43-817411a723f8"/>
    <ds:schemaRef ds:uri="http://schemas.microsoft.com/office/2006/documentManagement/types"/>
    <ds:schemaRef ds:uri="http://schemas.microsoft.com/office/2006/metadata/properties"/>
    <ds:schemaRef ds:uri="http://purl.org/dc/elements/1.1/"/>
    <ds:schemaRef ds:uri="ac7b0b2c-9346-494c-b544-35ef119734c1"/>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238</TotalTime>
  <Words>436</Words>
  <Application>Microsoft Office PowerPoint</Application>
  <PresentationFormat>ユーザー設定</PresentationFormat>
  <Paragraphs>51</Paragraphs>
  <Slides>2</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UD明朝 Medium</vt:lpstr>
      <vt:lpstr>源真ゴシックP Heavy</vt:lpstr>
      <vt:lpstr>Arial</vt:lpstr>
      <vt:lpstr>Calibri</vt:lpstr>
      <vt:lpstr>游ゴシック</vt:lpstr>
      <vt:lpstr>Office Theme</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25407</dc:creator>
  <cp:lastModifiedBy>藤永 真央</cp:lastModifiedBy>
  <cp:revision>25</cp:revision>
  <dcterms:created xsi:type="dcterms:W3CDTF">2006-08-16T00:00:00Z</dcterms:created>
  <dcterms:modified xsi:type="dcterms:W3CDTF">2026-07-14T09:46:24Z</dcterms:modified>
  <dc:identifier>DAGRhVkH2eA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0x010100DA5BC1A1F00BC84289EFCB87AA049199</vt:lpwstr>
  </property>
  <property fmtid="{D5CDD505-2E9C-101B-9397-08002B2CF9AE}" pid="3" name="MediaServiceImageTags">
    <vt:lpwstr/>
  </property>
</Properties>
</file>