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8" r:id="rId5"/>
    <p:sldId id="257" r:id="rId6"/>
  </p:sldIdLst>
  <p:sldSz cx="7556500" cy="10693400"/>
  <p:notesSz cx="6858000" cy="9144000"/>
  <p:embeddedFontLst>
    <p:embeddedFont>
      <p:font typeface="源真ゴシックP Heavy" panose="020B0600070205080204" charset="-128"/>
      <p:bold r:id="rId8"/>
    </p:embeddedFont>
    <p:embeddedFont>
      <p:font typeface="BIZ UD明朝 Medium" panose="02020500000000000000" pitchFamily="17" charset="-128"/>
      <p:regular r:id="rId9"/>
    </p:embeddedFont>
    <p:embeddedFont>
      <p:font typeface="游ゴシック" panose="020B0400000000000000" pitchFamily="50" charset="-128"/>
      <p:regular r:id="rId10"/>
      <p:bold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5" d="100"/>
          <a:sy n="75" d="100"/>
        </p:scale>
        <p:origin x="173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D4DA07-5084-47AF-AF3F-5489A29BDB7E}" type="datetimeFigureOut">
              <a:rPr kumimoji="1" lang="ja-JP" altLang="en-US" smtClean="0"/>
              <a:t>2026/7/14</a:t>
            </a:fld>
            <a:endParaRPr kumimoji="1" lang="ja-JP" altLang="en-US"/>
          </a:p>
        </p:txBody>
      </p:sp>
      <p:sp>
        <p:nvSpPr>
          <p:cNvPr id="4" name="スライド イメージ プレースホルダー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E79D69-E2CD-4729-AFF4-44CE6804BCEB}" type="slidenum">
              <a:rPr kumimoji="1" lang="ja-JP" altLang="en-US" smtClean="0"/>
              <a:t>‹#›</a:t>
            </a:fld>
            <a:endParaRPr kumimoji="1" lang="ja-JP" altLang="en-US"/>
          </a:p>
        </p:txBody>
      </p:sp>
    </p:spTree>
    <p:extLst>
      <p:ext uri="{BB962C8B-B14F-4D97-AF65-F5344CB8AC3E}">
        <p14:creationId xmlns:p14="http://schemas.microsoft.com/office/powerpoint/2010/main" val="3181916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DE79D69-E2CD-4729-AFF4-44CE6804BCEB}" type="slidenum">
              <a:rPr kumimoji="1" lang="ja-JP" altLang="en-US" smtClean="0"/>
              <a:t>2</a:t>
            </a:fld>
            <a:endParaRPr kumimoji="1" lang="ja-JP" altLang="en-US"/>
          </a:p>
        </p:txBody>
      </p:sp>
    </p:spTree>
    <p:extLst>
      <p:ext uri="{BB962C8B-B14F-4D97-AF65-F5344CB8AC3E}">
        <p14:creationId xmlns:p14="http://schemas.microsoft.com/office/powerpoint/2010/main" val="3049188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kinoden.kinokuniya.co.jp/help/makeBookLink#mainFrame" TargetMode="Externa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598887" y="7877902"/>
            <a:ext cx="13274914" cy="2815498"/>
          </a:xfrm>
          <a:custGeom>
            <a:avLst/>
            <a:gdLst/>
            <a:ahLst/>
            <a:cxnLst/>
            <a:rect l="l" t="t" r="r" b="b"/>
            <a:pathLst>
              <a:path w="2859388" h="594546">
                <a:moveTo>
                  <a:pt x="0" y="0"/>
                </a:moveTo>
                <a:lnTo>
                  <a:pt x="2859388" y="0"/>
                </a:lnTo>
                <a:lnTo>
                  <a:pt x="2859388" y="594546"/>
                </a:lnTo>
                <a:lnTo>
                  <a:pt x="0" y="594546"/>
                </a:lnTo>
                <a:close/>
              </a:path>
            </a:pathLst>
          </a:custGeom>
          <a:solidFill>
            <a:srgbClr val="7F7F7F">
              <a:alpha val="60000"/>
            </a:srgbClr>
          </a:solidFill>
        </p:spPr>
        <p:txBody>
          <a:bodyPr/>
          <a:lstStyle/>
          <a:p>
            <a:endParaRPr lang="ja-JP" altLang="en-US"/>
          </a:p>
        </p:txBody>
      </p:sp>
      <p:sp>
        <p:nvSpPr>
          <p:cNvPr id="64" name="Freeform 3"/>
          <p:cNvSpPr/>
          <p:nvPr/>
        </p:nvSpPr>
        <p:spPr>
          <a:xfrm>
            <a:off x="-3598887" y="7872956"/>
            <a:ext cx="13274914" cy="674144"/>
          </a:xfrm>
          <a:custGeom>
            <a:avLst/>
            <a:gdLst/>
            <a:ahLst/>
            <a:cxnLst/>
            <a:rect l="l" t="t" r="r" b="b"/>
            <a:pathLst>
              <a:path w="2859388" h="594546">
                <a:moveTo>
                  <a:pt x="0" y="0"/>
                </a:moveTo>
                <a:lnTo>
                  <a:pt x="2859388" y="0"/>
                </a:lnTo>
                <a:lnTo>
                  <a:pt x="2859388" y="594546"/>
                </a:lnTo>
                <a:lnTo>
                  <a:pt x="0" y="594546"/>
                </a:lnTo>
                <a:close/>
              </a:path>
            </a:pathLst>
          </a:custGeom>
          <a:solidFill>
            <a:schemeClr val="tx1">
              <a:alpha val="60000"/>
            </a:schemeClr>
          </a:solidFill>
        </p:spPr>
        <p:txBody>
          <a:bodyPr/>
          <a:lstStyle/>
          <a:p>
            <a:endParaRPr lang="ja-JP" altLang="en-US"/>
          </a:p>
        </p:txBody>
      </p:sp>
      <p:grpSp>
        <p:nvGrpSpPr>
          <p:cNvPr id="26" name="Group 26"/>
          <p:cNvGrpSpPr/>
          <p:nvPr/>
        </p:nvGrpSpPr>
        <p:grpSpPr>
          <a:xfrm>
            <a:off x="-213814" y="-379248"/>
            <a:ext cx="7978706" cy="4228711"/>
            <a:chOff x="0" y="0"/>
            <a:chExt cx="10638275" cy="5638281"/>
          </a:xfrm>
        </p:grpSpPr>
        <p:pic>
          <p:nvPicPr>
            <p:cNvPr id="27" name="Picture 27"/>
            <p:cNvPicPr>
              <a:picLocks noChangeAspect="1"/>
            </p:cNvPicPr>
            <p:nvPr/>
          </p:nvPicPr>
          <p:blipFill>
            <a:blip r:embed="rId2"/>
            <a:srcRect l="4151" t="13151" r="18963"/>
            <a:stretch>
              <a:fillRect/>
            </a:stretch>
          </p:blipFill>
          <p:spPr>
            <a:xfrm>
              <a:off x="0" y="0"/>
              <a:ext cx="10638275" cy="5638281"/>
            </a:xfrm>
            <a:prstGeom prst="rect">
              <a:avLst/>
            </a:prstGeom>
          </p:spPr>
        </p:pic>
      </p:grpSp>
      <p:sp>
        <p:nvSpPr>
          <p:cNvPr id="47" name="正方形/長方形 46"/>
          <p:cNvSpPr/>
          <p:nvPr/>
        </p:nvSpPr>
        <p:spPr>
          <a:xfrm>
            <a:off x="-412302" y="-301631"/>
            <a:ext cx="8305800" cy="4161044"/>
          </a:xfrm>
          <a:prstGeom prst="rect">
            <a:avLst/>
          </a:prstGeom>
          <a:gradFill>
            <a:gsLst>
              <a:gs pos="79000">
                <a:schemeClr val="tx1">
                  <a:alpha val="20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TextBox 51"/>
          <p:cNvSpPr txBox="1"/>
          <p:nvPr/>
        </p:nvSpPr>
        <p:spPr>
          <a:xfrm>
            <a:off x="401133" y="1009716"/>
            <a:ext cx="2983607" cy="448841"/>
          </a:xfrm>
          <a:prstGeom prst="rect">
            <a:avLst/>
          </a:prstGeom>
        </p:spPr>
        <p:txBody>
          <a:bodyPr lIns="0" tIns="0" rIns="0" bIns="0" rtlCol="0" anchor="t">
            <a:spAutoFit/>
          </a:bodyPr>
          <a:lstStyle/>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図書館の電子書籍、</a:t>
            </a:r>
            <a:endParaRPr 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52" name="TextBox 52"/>
          <p:cNvSpPr txBox="1"/>
          <p:nvPr/>
        </p:nvSpPr>
        <p:spPr>
          <a:xfrm>
            <a:off x="401133" y="1515820"/>
            <a:ext cx="3021931" cy="897682"/>
          </a:xfrm>
          <a:prstGeom prst="rect">
            <a:avLst/>
          </a:prstGeom>
        </p:spPr>
        <p:txBody>
          <a:bodyPr lIns="0" tIns="0" rIns="0" bIns="0" rtlCol="0" anchor="t">
            <a:spAutoFit/>
          </a:bodyPr>
          <a:lstStyle/>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自分で選んで</a:t>
            </a:r>
            <a:endParaRPr lang="en-US" altLang="ja-JP"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みませんか？</a:t>
            </a:r>
            <a:endParaRPr 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60" name="TextBox 60"/>
          <p:cNvSpPr txBox="1"/>
          <p:nvPr/>
        </p:nvSpPr>
        <p:spPr>
          <a:xfrm>
            <a:off x="2347478" y="7991026"/>
            <a:ext cx="2861545" cy="243656"/>
          </a:xfrm>
          <a:prstGeom prst="rect">
            <a:avLst/>
          </a:prstGeom>
        </p:spPr>
        <p:txBody>
          <a:bodyPr wrap="square" lIns="0" tIns="0" rIns="0" bIns="0" rtlCol="0" anchor="t">
            <a:spAutoFit/>
          </a:bodyPr>
          <a:lstStyle/>
          <a:p>
            <a:pPr marL="0" lvl="0" indent="0" algn="ctr">
              <a:lnSpc>
                <a:spcPts val="1919"/>
              </a:lnSpc>
              <a:spcBef>
                <a:spcPct val="0"/>
              </a:spcBef>
            </a:pPr>
            <a:r>
              <a:rPr lang="ja-JP" altLang="en-US" sz="1599" b="1"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例えばこんな本が読めます</a:t>
            </a:r>
            <a:endParaRPr lang="en-US" sz="1599" b="1"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100" name="TextBox 60"/>
          <p:cNvSpPr txBox="1"/>
          <p:nvPr/>
        </p:nvSpPr>
        <p:spPr>
          <a:xfrm>
            <a:off x="-107379" y="8247928"/>
            <a:ext cx="7771259" cy="202107"/>
          </a:xfrm>
          <a:prstGeom prst="rect">
            <a:avLst/>
          </a:prstGeom>
        </p:spPr>
        <p:txBody>
          <a:bodyPr wrap="square" lIns="0" tIns="0" rIns="0" bIns="0" rtlCol="0" anchor="t">
            <a:spAutoFit/>
          </a:bodyPr>
          <a:lstStyle/>
          <a:p>
            <a:pPr marL="0" lvl="0" indent="0" algn="ctr">
              <a:lnSpc>
                <a:spcPts val="1919"/>
              </a:lnSpc>
              <a:spcBef>
                <a:spcPct val="0"/>
              </a:spcBef>
            </a:pPr>
            <a:r>
              <a:rPr lang="ja-JP" altLang="en-US" sz="1100"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更に蔵書を充実させるため、ぜひ気軽にリクエストしてみてください。</a:t>
            </a:r>
            <a:endParaRPr lang="en-US" sz="1100"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8" name="Group 8"/>
          <p:cNvGrpSpPr/>
          <p:nvPr/>
        </p:nvGrpSpPr>
        <p:grpSpPr>
          <a:xfrm>
            <a:off x="86425" y="4872080"/>
            <a:ext cx="2363232" cy="2874520"/>
            <a:chOff x="0" y="-209550"/>
            <a:chExt cx="851378" cy="1230878"/>
          </a:xfrm>
        </p:grpSpPr>
        <p:sp>
          <p:nvSpPr>
            <p:cNvPr id="9" name="Freeform 9"/>
            <p:cNvSpPr/>
            <p:nvPr/>
          </p:nvSpPr>
          <p:spPr>
            <a:xfrm>
              <a:off x="3909" y="-7301"/>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10"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sp>
        <p:nvSpPr>
          <p:cNvPr id="56" name="TextBox 46"/>
          <p:cNvSpPr txBox="1"/>
          <p:nvPr/>
        </p:nvSpPr>
        <p:spPr>
          <a:xfrm>
            <a:off x="228691" y="6350298"/>
            <a:ext cx="2118787" cy="1282402"/>
          </a:xfrm>
          <a:prstGeom prst="rect">
            <a:avLst/>
          </a:prstGeom>
        </p:spPr>
        <p:txBody>
          <a:bodyPr wrap="square" lIns="0" tIns="0" rIns="0" bIns="0" rtlCol="0" anchor="t">
            <a:spAutoFit/>
          </a:bodyPr>
          <a:lstStyle/>
          <a:p>
            <a:pPr algn="l">
              <a:lnSpc>
                <a:spcPts val="2000"/>
              </a:lnSpc>
            </a:pPr>
            <a:r>
              <a:rPr lang="ja-JP" altLang="en-US"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大学</a:t>
            </a:r>
            <a:r>
              <a:rPr lang="en-US" altLang="ja-JP" sz="1100" dirty="0" err="1">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Wifi</a:t>
            </a:r>
            <a:r>
              <a:rPr lang="ja-JP" altLang="en-US"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に接続している端末からアクセスしてください。</a:t>
            </a:r>
            <a:endParaRPr lang="en-US" altLang="ja-JP"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a:p>
            <a:pPr algn="l">
              <a:lnSpc>
                <a:spcPts val="2000"/>
              </a:lnSpc>
            </a:pPr>
            <a:r>
              <a:rPr lang="ja-JP" altLang="en-US"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学外からの場合は</a:t>
            </a:r>
            <a:r>
              <a:rPr lang="ja-JP" altLang="en-US" sz="1100" dirty="0">
                <a:solidFill>
                  <a:srgbClr val="FF0000"/>
                </a:solidFill>
                <a:latin typeface="游ゴシック" panose="020B0400000000000000" pitchFamily="50" charset="-128"/>
                <a:ea typeface="游ゴシック" panose="020B0400000000000000" pitchFamily="50" charset="-128"/>
                <a:cs typeface="筑紫Aオールド明朝（N仕様）"/>
                <a:sym typeface="筑紫Aオールド明朝（N仕様）"/>
              </a:rPr>
              <a:t>●●（お使いのリモートアクセス方法）</a:t>
            </a:r>
            <a:r>
              <a:rPr lang="ja-JP" altLang="en-US"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にて</a:t>
            </a:r>
            <a:r>
              <a:rPr lang="en-US" altLang="ja-JP"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ID</a:t>
            </a:r>
            <a:r>
              <a:rPr lang="ja-JP" altLang="en-US"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rPr>
              <a:t>・パスワードを入力してください。</a:t>
            </a:r>
            <a:endParaRPr lang="en-US" altLang="ja-JP" sz="1100" dirty="0">
              <a:solidFill>
                <a:srgbClr val="000000"/>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nvGrpSpPr>
          <p:cNvPr id="80" name="Group 8"/>
          <p:cNvGrpSpPr/>
          <p:nvPr/>
        </p:nvGrpSpPr>
        <p:grpSpPr>
          <a:xfrm>
            <a:off x="2596634" y="5336738"/>
            <a:ext cx="2352382" cy="2386004"/>
            <a:chOff x="0" y="0"/>
            <a:chExt cx="847469" cy="1021328"/>
          </a:xfrm>
        </p:grpSpPr>
        <p:sp>
          <p:nvSpPr>
            <p:cNvPr id="81" name="Freeform 9"/>
            <p:cNvSpPr/>
            <p:nvPr/>
          </p:nvSpPr>
          <p:spPr>
            <a:xfrm>
              <a:off x="0" y="0"/>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82"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grpSp>
        <p:nvGrpSpPr>
          <p:cNvPr id="22" name="グループ化 21"/>
          <p:cNvGrpSpPr/>
          <p:nvPr/>
        </p:nvGrpSpPr>
        <p:grpSpPr>
          <a:xfrm>
            <a:off x="5085143" y="4847192"/>
            <a:ext cx="2352382" cy="2875550"/>
            <a:chOff x="5215197" y="4874035"/>
            <a:chExt cx="2352382" cy="2875550"/>
          </a:xfrm>
        </p:grpSpPr>
        <p:grpSp>
          <p:nvGrpSpPr>
            <p:cNvPr id="90" name="Group 8"/>
            <p:cNvGrpSpPr/>
            <p:nvPr/>
          </p:nvGrpSpPr>
          <p:grpSpPr>
            <a:xfrm>
              <a:off x="5215197" y="4874035"/>
              <a:ext cx="2352382" cy="2875550"/>
              <a:chOff x="0" y="-209550"/>
              <a:chExt cx="847469" cy="1230878"/>
            </a:xfrm>
          </p:grpSpPr>
          <p:sp>
            <p:nvSpPr>
              <p:cNvPr id="91" name="Freeform 9"/>
              <p:cNvSpPr/>
              <p:nvPr/>
            </p:nvSpPr>
            <p:spPr>
              <a:xfrm>
                <a:off x="0" y="0"/>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92"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sp>
          <p:nvSpPr>
            <p:cNvPr id="61" name="TextBox 46"/>
            <p:cNvSpPr txBox="1"/>
            <p:nvPr/>
          </p:nvSpPr>
          <p:spPr>
            <a:xfrm>
              <a:off x="5350698" y="7010083"/>
              <a:ext cx="2187795" cy="359073"/>
            </a:xfrm>
            <a:prstGeom prst="rect">
              <a:avLst/>
            </a:prstGeom>
          </p:spPr>
          <p:txBody>
            <a:bodyPr wrap="square" lIns="0" tIns="0" rIns="0" bIns="0" rtlCol="0" anchor="t">
              <a:spAutoFit/>
            </a:bodyPr>
            <a:lstStyle/>
            <a:p>
              <a:pPr>
                <a:lnSpc>
                  <a:spcPts val="1440"/>
                </a:lnSpc>
              </a:pP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書籍の購入の可否は、諸状況を考慮し、</a:t>
              </a:r>
              <a:endParaRPr lang="en-US" altLang="ja-JP"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1440"/>
                </a:lnSpc>
              </a:pPr>
              <a:r>
                <a:rPr lang="ja-JP" altLang="en-US"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予算の範囲内で、図書館が決定します。</a:t>
              </a:r>
              <a:endParaRPr lang="en-US" altLang="ja-JP"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19" name="グループ化 18"/>
            <p:cNvGrpSpPr/>
            <p:nvPr/>
          </p:nvGrpSpPr>
          <p:grpSpPr>
            <a:xfrm>
              <a:off x="5350698" y="6309305"/>
              <a:ext cx="2127713" cy="537046"/>
              <a:chOff x="5171223" y="6295131"/>
              <a:chExt cx="2127713" cy="537046"/>
            </a:xfrm>
          </p:grpSpPr>
          <p:sp>
            <p:nvSpPr>
              <p:cNvPr id="89" name="TextBox 46"/>
              <p:cNvSpPr txBox="1"/>
              <p:nvPr/>
            </p:nvSpPr>
            <p:spPr>
              <a:xfrm>
                <a:off x="5231307" y="6319216"/>
                <a:ext cx="2067629" cy="512961"/>
              </a:xfrm>
              <a:prstGeom prst="rect">
                <a:avLst/>
              </a:prstGeom>
            </p:spPr>
            <p:txBody>
              <a:bodyPr wrap="square" lIns="0" tIns="0" rIns="0" bIns="0" rtlCol="0" anchor="t">
                <a:spAutoFit/>
              </a:bodyPr>
              <a:lstStyle/>
              <a:p>
                <a:pPr>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の本は、図書館に購入リクエストができます。</a:t>
                </a:r>
                <a:endPar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pic>
            <p:nvPicPr>
              <p:cNvPr id="18" name="Picture 16" descr="C:\Users\admin\Downloads\スクリーンショット 2025-08-21 21505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1223" y="6295131"/>
                <a:ext cx="574892" cy="251515"/>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63" name="テキスト ボックス 62"/>
          <p:cNvSpPr txBox="1"/>
          <p:nvPr/>
        </p:nvSpPr>
        <p:spPr>
          <a:xfrm>
            <a:off x="-3308350" y="1536700"/>
            <a:ext cx="2679136" cy="2062103"/>
          </a:xfrm>
          <a:prstGeom prst="rect">
            <a:avLst/>
          </a:prstGeom>
          <a:noFill/>
        </p:spPr>
        <p:txBody>
          <a:bodyPr wrap="square" rtlCol="0">
            <a:spAutoFit/>
          </a:bodyPr>
          <a:lstStyle/>
          <a:p>
            <a:r>
              <a:rPr kumimoji="1" lang="ja-JP" altLang="en-US" sz="1600" dirty="0">
                <a:latin typeface="+mn-ea"/>
              </a:rPr>
              <a:t>・赤字部分をご編集の上ご利用ください。</a:t>
            </a:r>
            <a:endParaRPr kumimoji="1" lang="en-US" altLang="ja-JP" sz="1600" dirty="0">
              <a:latin typeface="+mn-ea"/>
            </a:endParaRPr>
          </a:p>
          <a:p>
            <a:endParaRPr kumimoji="1" lang="en-US" altLang="ja-JP" sz="1600" dirty="0">
              <a:latin typeface="+mn-ea"/>
            </a:endParaRPr>
          </a:p>
          <a:p>
            <a:r>
              <a:rPr kumimoji="1" lang="ja-JP" altLang="en-US" sz="1600" dirty="0">
                <a:latin typeface="+mn-ea"/>
              </a:rPr>
              <a:t>・</a:t>
            </a:r>
            <a:r>
              <a:rPr kumimoji="1" lang="en-US" altLang="ja-JP" sz="1600" dirty="0" err="1">
                <a:latin typeface="+mn-ea"/>
              </a:rPr>
              <a:t>KinoDen</a:t>
            </a:r>
            <a:r>
              <a:rPr kumimoji="1" lang="ja-JP" altLang="en-US" sz="1600" dirty="0">
                <a:latin typeface="+mn-ea"/>
              </a:rPr>
              <a:t>の書影を</a:t>
            </a:r>
            <a:endParaRPr kumimoji="1" lang="en-US" altLang="ja-JP" sz="1600" dirty="0">
              <a:latin typeface="+mn-ea"/>
            </a:endParaRPr>
          </a:p>
          <a:p>
            <a:r>
              <a:rPr kumimoji="1" lang="ja-JP" altLang="en-US" sz="1600" dirty="0">
                <a:latin typeface="+mn-ea"/>
              </a:rPr>
              <a:t>入れて図書館</a:t>
            </a:r>
            <a:r>
              <a:rPr kumimoji="1" lang="en-US" altLang="ja-JP" sz="1600" dirty="0">
                <a:latin typeface="+mn-ea"/>
              </a:rPr>
              <a:t>HP</a:t>
            </a:r>
            <a:r>
              <a:rPr kumimoji="1" lang="ja-JP" altLang="en-US" sz="1600" dirty="0">
                <a:latin typeface="+mn-ea"/>
              </a:rPr>
              <a:t>等に掲載する場合、出版社への許諾が必要となりますので営業担当へご連絡くださいませ。</a:t>
            </a:r>
            <a:endParaRPr kumimoji="1" lang="en-US" altLang="ja-JP" sz="1600" dirty="0">
              <a:latin typeface="+mn-ea"/>
            </a:endParaRPr>
          </a:p>
        </p:txBody>
      </p:sp>
      <p:sp>
        <p:nvSpPr>
          <p:cNvPr id="2" name="正方形/長方形 1"/>
          <p:cNvSpPr/>
          <p:nvPr/>
        </p:nvSpPr>
        <p:spPr>
          <a:xfrm>
            <a:off x="831495" y="5513649"/>
            <a:ext cx="966600" cy="7956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rgbClr val="FF0000"/>
                </a:solidFill>
              </a:rPr>
              <a:t>QR</a:t>
            </a:r>
            <a:endParaRPr kumimoji="1" lang="ja-JP" altLang="en-US" dirty="0">
              <a:solidFill>
                <a:srgbClr val="FF0000"/>
              </a:solidFill>
            </a:endParaRPr>
          </a:p>
        </p:txBody>
      </p:sp>
      <p:sp>
        <p:nvSpPr>
          <p:cNvPr id="71" name="TextBox 31"/>
          <p:cNvSpPr txBox="1"/>
          <p:nvPr/>
        </p:nvSpPr>
        <p:spPr>
          <a:xfrm>
            <a:off x="748825" y="3493579"/>
            <a:ext cx="6048000" cy="755079"/>
          </a:xfrm>
          <a:prstGeom prst="rect">
            <a:avLst/>
          </a:prstGeom>
        </p:spPr>
        <p:txBody>
          <a:bodyPr lIns="0" tIns="0" rIns="0" bIns="0" rtlCol="0" anchor="t">
            <a:spAutoFit/>
          </a:bodyPr>
          <a:lstStyle/>
          <a:p>
            <a:pPr algn="ctr">
              <a:lnSpc>
                <a:spcPts val="3199"/>
              </a:lnSpc>
            </a:pPr>
            <a:r>
              <a:rPr lang="ja-JP" altLang="en-US"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電子図書館で本が読める、選べる！</a:t>
            </a:r>
            <a:endParaRPr lang="en-US" altLang="ja-JP"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ctr">
              <a:lnSpc>
                <a:spcPts val="3199"/>
              </a:lnSpc>
            </a:pPr>
            <a:r>
              <a:rPr lang="en-US" altLang="ja-JP"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KinoDen</a:t>
            </a:r>
            <a:r>
              <a:rPr lang="ja-JP" altLang="en-US"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全文試し読み（</a:t>
            </a:r>
            <a:r>
              <a:rPr lang="en-US" altLang="ja-JP"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DDA</a:t>
            </a:r>
            <a:r>
              <a:rPr lang="ja-JP" altLang="en-US"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）開催中</a:t>
            </a:r>
            <a:endParaRPr lang="en-US" altLang="ja-JP" sz="1999" spc="29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72" name="TextBox 32"/>
          <p:cNvSpPr txBox="1"/>
          <p:nvPr/>
        </p:nvSpPr>
        <p:spPr>
          <a:xfrm>
            <a:off x="861719" y="4259832"/>
            <a:ext cx="6048000" cy="692497"/>
          </a:xfrm>
          <a:prstGeom prst="rect">
            <a:avLst/>
          </a:prstGeom>
        </p:spPr>
        <p:txBody>
          <a:bodyPr lIns="0" tIns="0" rIns="0" bIns="0" rtlCol="0" anchor="t">
            <a:spAutoFit/>
          </a:bodyPr>
          <a:lstStyle/>
          <a:p>
            <a:pPr algn="ctr">
              <a:lnSpc>
                <a:spcPts val="1799"/>
              </a:lnSpc>
            </a:pPr>
            <a:r>
              <a:rPr lang="ja-JP" altLang="en-US"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期間：</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en-US" altLang="ja-JP"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en-US" altLang="ja-JP"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a:t>
            </a:r>
            <a:r>
              <a:rPr lang="en-US" altLang="ja-JP"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en-US" altLang="ja-JP"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endParaRPr lang="en-US" altLang="ja-JP"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ctr">
              <a:lnSpc>
                <a:spcPts val="1799"/>
              </a:lnSpc>
            </a:pPr>
            <a:r>
              <a:rPr lang="ja-JP" altLang="en-US"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期間中は約</a:t>
            </a:r>
            <a:r>
              <a:rPr lang="ja-JP" altLang="en-US" sz="1200"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万点の電子書籍が</a:t>
            </a:r>
            <a:r>
              <a:rPr lang="en-US" altLang="ja-JP"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5</a:t>
            </a:r>
            <a:r>
              <a:rPr lang="ja-JP" altLang="en-US"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分間読み放題となります。</a:t>
            </a:r>
            <a:endParaRPr lang="en-US" altLang="ja-JP"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ctr">
              <a:lnSpc>
                <a:spcPts val="1799"/>
              </a:lnSpc>
            </a:pPr>
            <a:r>
              <a:rPr lang="ja-JP" altLang="en-US"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読書を楽しみながら、蔵書としてほしい本をリクエストしてみませんか？</a:t>
            </a:r>
            <a:endParaRPr lang="en-US" altLang="ja-JP" sz="12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33" name="グループ化 32"/>
          <p:cNvGrpSpPr/>
          <p:nvPr/>
        </p:nvGrpSpPr>
        <p:grpSpPr>
          <a:xfrm>
            <a:off x="276633" y="4969719"/>
            <a:ext cx="7003235" cy="453181"/>
            <a:chOff x="265139" y="4543379"/>
            <a:chExt cx="7003235" cy="453181"/>
          </a:xfrm>
        </p:grpSpPr>
        <p:grpSp>
          <p:nvGrpSpPr>
            <p:cNvPr id="25" name="グループ化 24"/>
            <p:cNvGrpSpPr/>
            <p:nvPr/>
          </p:nvGrpSpPr>
          <p:grpSpPr>
            <a:xfrm>
              <a:off x="265139" y="4543379"/>
              <a:ext cx="2037067" cy="453181"/>
              <a:chOff x="265139" y="4543379"/>
              <a:chExt cx="2037067" cy="453181"/>
            </a:xfrm>
          </p:grpSpPr>
          <p:sp>
            <p:nvSpPr>
              <p:cNvPr id="75" name="正方形/長方形 74"/>
              <p:cNvSpPr/>
              <p:nvPr/>
            </p:nvSpPr>
            <p:spPr>
              <a:xfrm>
                <a:off x="265139" y="4543379"/>
                <a:ext cx="2037067" cy="4531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TextBox 45"/>
              <p:cNvSpPr txBox="1"/>
              <p:nvPr/>
            </p:nvSpPr>
            <p:spPr>
              <a:xfrm>
                <a:off x="270328"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電子図書館へアクセス</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sp>
          <p:nvSpPr>
            <p:cNvPr id="76" name="二等辺三角形 75"/>
            <p:cNvSpPr/>
            <p:nvPr/>
          </p:nvSpPr>
          <p:spPr>
            <a:xfrm rot="5400000">
              <a:off x="2401836" y="4693769"/>
              <a:ext cx="246755" cy="1524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 name="グループ化 23"/>
            <p:cNvGrpSpPr/>
            <p:nvPr/>
          </p:nvGrpSpPr>
          <p:grpSpPr>
            <a:xfrm>
              <a:off x="2748222" y="4543379"/>
              <a:ext cx="2037067" cy="453181"/>
              <a:chOff x="2773949" y="4543379"/>
              <a:chExt cx="2037067" cy="453181"/>
            </a:xfrm>
          </p:grpSpPr>
          <p:sp>
            <p:nvSpPr>
              <p:cNvPr id="78" name="正方形/長方形 77"/>
              <p:cNvSpPr/>
              <p:nvPr/>
            </p:nvSpPr>
            <p:spPr>
              <a:xfrm>
                <a:off x="2773949" y="4543379"/>
                <a:ext cx="2037067" cy="4531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TextBox 45"/>
              <p:cNvSpPr txBox="1"/>
              <p:nvPr/>
            </p:nvSpPr>
            <p:spPr>
              <a:xfrm>
                <a:off x="2779138"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読みたい本を探す</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grpSp>
          <p:nvGrpSpPr>
            <p:cNvPr id="23" name="グループ化 22"/>
            <p:cNvGrpSpPr/>
            <p:nvPr/>
          </p:nvGrpSpPr>
          <p:grpSpPr>
            <a:xfrm>
              <a:off x="5231307" y="4543379"/>
              <a:ext cx="2037067" cy="453181"/>
              <a:chOff x="5231307" y="4543379"/>
              <a:chExt cx="2037067" cy="453181"/>
            </a:xfrm>
          </p:grpSpPr>
          <p:sp>
            <p:nvSpPr>
              <p:cNvPr id="85" name="正方形/長方形 84"/>
              <p:cNvSpPr/>
              <p:nvPr/>
            </p:nvSpPr>
            <p:spPr>
              <a:xfrm>
                <a:off x="5231307" y="4543379"/>
                <a:ext cx="2037067" cy="45318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TextBox 45"/>
              <p:cNvSpPr txBox="1"/>
              <p:nvPr/>
            </p:nvSpPr>
            <p:spPr>
              <a:xfrm>
                <a:off x="5236496"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購入リクエスト</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sp>
          <p:nvSpPr>
            <p:cNvPr id="87" name="二等辺三角形 86"/>
            <p:cNvSpPr/>
            <p:nvPr/>
          </p:nvSpPr>
          <p:spPr>
            <a:xfrm rot="5400000">
              <a:off x="4884919" y="4693769"/>
              <a:ext cx="246755" cy="1524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正方形/長方形 5"/>
          <p:cNvSpPr/>
          <p:nvPr/>
        </p:nvSpPr>
        <p:spPr>
          <a:xfrm>
            <a:off x="-3093836" y="1019654"/>
            <a:ext cx="239423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DDA</a:t>
            </a:r>
            <a:r>
              <a:rPr kumimoji="1" lang="ja-JP" altLang="en-US" dirty="0"/>
              <a:t>周知用</a:t>
            </a:r>
            <a:r>
              <a:rPr kumimoji="1" lang="en-US" altLang="ja-JP" dirty="0"/>
              <a:t>ver.</a:t>
            </a:r>
            <a:endParaRPr kumimoji="1" lang="ja-JP" altLang="en-US" dirty="0"/>
          </a:p>
        </p:txBody>
      </p:sp>
      <p:sp>
        <p:nvSpPr>
          <p:cNvPr id="77" name="正方形/長方形 76"/>
          <p:cNvSpPr/>
          <p:nvPr/>
        </p:nvSpPr>
        <p:spPr>
          <a:xfrm>
            <a:off x="986484" y="9004300"/>
            <a:ext cx="5583531" cy="11939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押し出したい本の書影</a:t>
            </a:r>
          </a:p>
        </p:txBody>
      </p:sp>
      <p:sp>
        <p:nvSpPr>
          <p:cNvPr id="94" name="TextBox 46"/>
          <p:cNvSpPr txBox="1"/>
          <p:nvPr/>
        </p:nvSpPr>
        <p:spPr>
          <a:xfrm>
            <a:off x="2744435" y="6794500"/>
            <a:ext cx="2067629" cy="718145"/>
          </a:xfrm>
          <a:prstGeom prst="rect">
            <a:avLst/>
          </a:prstGeom>
        </p:spPr>
        <p:txBody>
          <a:bodyPr wrap="square" lIns="0" tIns="0" rIns="0" bIns="0" rtlCol="0" anchor="t">
            <a:spAutoFit/>
          </a:bodyPr>
          <a:lstStyle/>
          <a:p>
            <a:pPr algn="l">
              <a:lnSpc>
                <a:spcPts val="1440"/>
              </a:lnSpc>
            </a:pPr>
            <a:r>
              <a:rPr lang="ja-JP" altLang="en-US"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電子書籍を検索します。</a:t>
            </a:r>
            <a:endParaRPr lang="en-US" altLang="ja-JP"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1440"/>
              </a:lnSpc>
            </a:pPr>
            <a:r>
              <a:rPr lang="ja-JP" altLang="en-US"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購入済の本は時間制限無し、</a:t>
            </a:r>
            <a:endParaRPr lang="en-US" altLang="ja-JP"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1440"/>
              </a:lnSpc>
            </a:pPr>
            <a:r>
              <a:rPr lang="ja-JP" altLang="en-US"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未購入の本は</a:t>
            </a:r>
            <a:r>
              <a:rPr lang="en-US" altLang="ja-JP"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5</a:t>
            </a:r>
            <a:r>
              <a:rPr lang="ja-JP" altLang="en-US"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分間フルページ</a:t>
            </a:r>
            <a:endParaRPr lang="en-US" altLang="ja-JP"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1440"/>
              </a:lnSpc>
            </a:pPr>
            <a:r>
              <a:rPr lang="ja-JP" altLang="en-US"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通読できます。</a:t>
            </a:r>
            <a:endParaRPr lang="en-US" altLang="ja-JP" sz="11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pic>
        <p:nvPicPr>
          <p:cNvPr id="13" name="図 12">
            <a:extLst>
              <a:ext uri="{FF2B5EF4-FFF2-40B4-BE49-F238E27FC236}">
                <a16:creationId xmlns:a16="http://schemas.microsoft.com/office/drawing/2014/main" id="{A3B9CA40-E2A8-9B7C-C59A-70D0327C09AB}"/>
              </a:ext>
            </a:extLst>
          </p:cNvPr>
          <p:cNvPicPr>
            <a:picLocks noChangeAspect="1"/>
          </p:cNvPicPr>
          <p:nvPr/>
        </p:nvPicPr>
        <p:blipFill>
          <a:blip r:embed="rId4"/>
          <a:stretch>
            <a:fillRect/>
          </a:stretch>
        </p:blipFill>
        <p:spPr>
          <a:xfrm>
            <a:off x="3397250" y="656685"/>
            <a:ext cx="3314924" cy="2123768"/>
          </a:xfrm>
          <a:prstGeom prst="rect">
            <a:avLst/>
          </a:prstGeom>
          <a:scene3d>
            <a:camera prst="orthographicFront">
              <a:rot lat="600000" lon="0" rev="0"/>
            </a:camera>
            <a:lightRig rig="threePt" dir="t"/>
          </a:scene3d>
        </p:spPr>
      </p:pic>
      <p:pic>
        <p:nvPicPr>
          <p:cNvPr id="17" name="図 16">
            <a:extLst>
              <a:ext uri="{FF2B5EF4-FFF2-40B4-BE49-F238E27FC236}">
                <a16:creationId xmlns:a16="http://schemas.microsoft.com/office/drawing/2014/main" id="{741D9EAF-A8EB-CCEA-079D-E21383C4CDA1}"/>
              </a:ext>
            </a:extLst>
          </p:cNvPr>
          <p:cNvPicPr>
            <a:picLocks noChangeAspect="1"/>
          </p:cNvPicPr>
          <p:nvPr/>
        </p:nvPicPr>
        <p:blipFill>
          <a:blip r:embed="rId5"/>
          <a:srcRect r="1814" b="6205"/>
          <a:stretch>
            <a:fillRect/>
          </a:stretch>
        </p:blipFill>
        <p:spPr>
          <a:xfrm>
            <a:off x="3352261" y="6184900"/>
            <a:ext cx="1485273" cy="451810"/>
          </a:xfrm>
          <a:prstGeom prst="rect">
            <a:avLst/>
          </a:prstGeom>
        </p:spPr>
      </p:pic>
      <p:pic>
        <p:nvPicPr>
          <p:cNvPr id="31" name="図 30">
            <a:extLst>
              <a:ext uri="{FF2B5EF4-FFF2-40B4-BE49-F238E27FC236}">
                <a16:creationId xmlns:a16="http://schemas.microsoft.com/office/drawing/2014/main" id="{BEB2E5F6-3BCF-F5A0-07B0-5CC96F0983E2}"/>
              </a:ext>
            </a:extLst>
          </p:cNvPr>
          <p:cNvPicPr>
            <a:picLocks noChangeAspect="1"/>
          </p:cNvPicPr>
          <p:nvPr/>
        </p:nvPicPr>
        <p:blipFill>
          <a:blip r:embed="rId6"/>
          <a:stretch>
            <a:fillRect/>
          </a:stretch>
        </p:blipFill>
        <p:spPr>
          <a:xfrm>
            <a:off x="5370649" y="5590187"/>
            <a:ext cx="1781370" cy="442313"/>
          </a:xfrm>
          <a:prstGeom prst="rect">
            <a:avLst/>
          </a:prstGeom>
        </p:spPr>
      </p:pic>
      <p:pic>
        <p:nvPicPr>
          <p:cNvPr id="34" name="図 33">
            <a:extLst>
              <a:ext uri="{FF2B5EF4-FFF2-40B4-BE49-F238E27FC236}">
                <a16:creationId xmlns:a16="http://schemas.microsoft.com/office/drawing/2014/main" id="{C16E12BF-5D8E-9469-F652-0A15F0C0CD24}"/>
              </a:ext>
            </a:extLst>
          </p:cNvPr>
          <p:cNvPicPr>
            <a:picLocks noChangeAspect="1"/>
          </p:cNvPicPr>
          <p:nvPr/>
        </p:nvPicPr>
        <p:blipFill>
          <a:blip r:embed="rId7"/>
          <a:stretch>
            <a:fillRect/>
          </a:stretch>
        </p:blipFill>
        <p:spPr>
          <a:xfrm>
            <a:off x="2688459" y="5579162"/>
            <a:ext cx="2149075" cy="486457"/>
          </a:xfrm>
          <a:prstGeom prst="rect">
            <a:avLst/>
          </a:prstGeom>
          <a:ln>
            <a:solidFill>
              <a:schemeClr val="bg1">
                <a:lumMod val="65000"/>
              </a:schemeClr>
            </a:solidFill>
          </a:ln>
        </p:spPr>
      </p:pic>
    </p:spTree>
    <p:extLst>
      <p:ext uri="{BB962C8B-B14F-4D97-AF65-F5344CB8AC3E}">
        <p14:creationId xmlns:p14="http://schemas.microsoft.com/office/powerpoint/2010/main" val="3327159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9FF"/>
        </a:solidFill>
        <a:effectLst/>
      </p:bgPr>
    </p:bg>
    <p:spTree>
      <p:nvGrpSpPr>
        <p:cNvPr id="1" name=""/>
        <p:cNvGrpSpPr/>
        <p:nvPr/>
      </p:nvGrpSpPr>
      <p:grpSpPr>
        <a:xfrm>
          <a:off x="0" y="0"/>
          <a:ext cx="0" cy="0"/>
          <a:chOff x="0" y="0"/>
          <a:chExt cx="0" cy="0"/>
        </a:xfrm>
      </p:grpSpPr>
      <p:grpSp>
        <p:nvGrpSpPr>
          <p:cNvPr id="7" name="グループ化 6"/>
          <p:cNvGrpSpPr/>
          <p:nvPr/>
        </p:nvGrpSpPr>
        <p:grpSpPr>
          <a:xfrm>
            <a:off x="-488950" y="385094"/>
            <a:ext cx="4648200" cy="448842"/>
            <a:chOff x="-488950" y="260250"/>
            <a:chExt cx="6096000" cy="448842"/>
          </a:xfrm>
        </p:grpSpPr>
        <p:grpSp>
          <p:nvGrpSpPr>
            <p:cNvPr id="2" name="グループ化 1"/>
            <p:cNvGrpSpPr/>
            <p:nvPr/>
          </p:nvGrpSpPr>
          <p:grpSpPr>
            <a:xfrm>
              <a:off x="-488950" y="290887"/>
              <a:ext cx="6096000" cy="418205"/>
              <a:chOff x="-488950" y="6946900"/>
              <a:chExt cx="4176986" cy="418205"/>
            </a:xfrm>
          </p:grpSpPr>
          <p:sp>
            <p:nvSpPr>
              <p:cNvPr id="3" name="Freeform 9"/>
              <p:cNvSpPr/>
              <p:nvPr/>
            </p:nvSpPr>
            <p:spPr>
              <a:xfrm>
                <a:off x="-488950" y="6946900"/>
                <a:ext cx="3941263" cy="418205"/>
              </a:xfrm>
              <a:prstGeom prst="rect">
                <a:avLst/>
              </a:prstGeom>
              <a:solidFill>
                <a:schemeClr val="tx2"/>
              </a:solidFill>
            </p:spPr>
            <p:txBody>
              <a:bodyPr/>
              <a:lstStyle/>
              <a:p>
                <a:endParaRPr lang="ja-JP" altLang="en-US"/>
              </a:p>
            </p:txBody>
          </p:sp>
          <p:sp>
            <p:nvSpPr>
              <p:cNvPr id="4" name="円/楕円 3"/>
              <p:cNvSpPr/>
              <p:nvPr/>
            </p:nvSpPr>
            <p:spPr>
              <a:xfrm>
                <a:off x="3269832" y="6946900"/>
                <a:ext cx="418204" cy="4182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源真ゴシックP Heavy" panose="020B0702020203020207" pitchFamily="50" charset="-128"/>
                  <a:ea typeface="源真ゴシックP Heavy" panose="020B0702020203020207" pitchFamily="50" charset="-128"/>
                  <a:cs typeface="源真ゴシックP Heavy" panose="020B0702020203020207" pitchFamily="50" charset="-128"/>
                </a:endParaRPr>
              </a:p>
            </p:txBody>
          </p:sp>
        </p:grpSp>
        <p:sp>
          <p:nvSpPr>
            <p:cNvPr id="6" name="TextBox 52"/>
            <p:cNvSpPr txBox="1"/>
            <p:nvPr/>
          </p:nvSpPr>
          <p:spPr>
            <a:xfrm>
              <a:off x="510394" y="260250"/>
              <a:ext cx="4921250" cy="448841"/>
            </a:xfrm>
            <a:prstGeom prst="rect">
              <a:avLst/>
            </a:prstGeom>
          </p:spPr>
          <p:txBody>
            <a:bodyPr wrap="square" lIns="0" tIns="0" rIns="0" bIns="0" rtlCol="0" anchor="t">
              <a:spAutoFit/>
            </a:bodyPr>
            <a:lstStyle/>
            <a:p>
              <a:pPr algn="l">
                <a:lnSpc>
                  <a:spcPts val="3520"/>
                </a:lnSpc>
              </a:pPr>
              <a:r>
                <a:rPr lang="en-US" altLang="ja-JP" sz="1600" b="1" spc="330" dirty="0" err="1">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rPr>
                <a:t>KinoDen</a:t>
              </a:r>
              <a:r>
                <a:rPr lang="ja-JP" altLang="en-US" sz="1600" b="1" spc="330" dirty="0">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rPr>
                <a:t>の便利なポイント</a:t>
              </a:r>
              <a:endParaRPr lang="en-US" sz="1600" b="1" spc="330" dirty="0">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grpSp>
        <p:nvGrpSpPr>
          <p:cNvPr id="9" name="グループ化 8"/>
          <p:cNvGrpSpPr/>
          <p:nvPr/>
        </p:nvGrpSpPr>
        <p:grpSpPr>
          <a:xfrm>
            <a:off x="882650" y="1766655"/>
            <a:ext cx="3352800" cy="2158916"/>
            <a:chOff x="882650" y="1689100"/>
            <a:chExt cx="3352800" cy="2158916"/>
          </a:xfrm>
        </p:grpSpPr>
        <p:grpSp>
          <p:nvGrpSpPr>
            <p:cNvPr id="11" name="グループ化 10"/>
            <p:cNvGrpSpPr/>
            <p:nvPr/>
          </p:nvGrpSpPr>
          <p:grpSpPr>
            <a:xfrm>
              <a:off x="882650" y="1689100"/>
              <a:ext cx="2814251" cy="957290"/>
              <a:chOff x="654050" y="1199706"/>
              <a:chExt cx="2814251" cy="957290"/>
            </a:xfrm>
          </p:grpSpPr>
          <p:cxnSp>
            <p:nvCxnSpPr>
              <p:cNvPr id="13" name="直線コネクタ 12"/>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本文の中まで</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横断検索が可能！</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12" name="TextBox 55"/>
            <p:cNvSpPr txBox="1"/>
            <p:nvPr/>
          </p:nvSpPr>
          <p:spPr>
            <a:xfrm>
              <a:off x="1166977" y="2832353"/>
              <a:ext cx="3068473" cy="1015663"/>
            </a:xfrm>
            <a:prstGeom prst="rect">
              <a:avLst/>
            </a:prstGeom>
          </p:spPr>
          <p:txBody>
            <a:bodyPr wrap="square" lIns="0" tIns="0" rIns="0" bIns="0" rtlCol="0" anchor="t">
              <a:spAutoFit/>
            </a:bodyPr>
            <a:lstStyle/>
            <a:p>
              <a:pPr lvl="0">
                <a:lnSpc>
                  <a:spcPct val="150000"/>
                </a:lnSpc>
                <a:spcBef>
                  <a:spcPct val="0"/>
                </a:spcBef>
              </a:pPr>
              <a:r>
                <a:rPr lang="en-US" altLang="ja-JP" sz="1100" spc="36" dirty="0" err="1">
                  <a:latin typeface="游ゴシック" panose="020B0400000000000000" pitchFamily="50" charset="-128"/>
                  <a:ea typeface="游ゴシック" panose="020B0400000000000000" pitchFamily="50" charset="-128"/>
                  <a:cs typeface="源真ゴシックP Medium" panose="020B0402020203020207" pitchFamily="50" charset="-128"/>
                  <a:sym typeface="Now"/>
                </a:rPr>
                <a:t>KinoDen</a:t>
              </a: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は本文テキストの中まで</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横断検索が可能です。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紙の本では探せない情報も探し出すことができ</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調べものやレポート、論文に活用できます。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grpSp>
        <p:nvGrpSpPr>
          <p:cNvPr id="17" name="グループ化 16"/>
          <p:cNvGrpSpPr/>
          <p:nvPr/>
        </p:nvGrpSpPr>
        <p:grpSpPr>
          <a:xfrm>
            <a:off x="887799" y="4964708"/>
            <a:ext cx="4262047" cy="2651216"/>
            <a:chOff x="887799" y="4500054"/>
            <a:chExt cx="4262047" cy="2651216"/>
          </a:xfrm>
        </p:grpSpPr>
        <p:grpSp>
          <p:nvGrpSpPr>
            <p:cNvPr id="19" name="グループ化 18"/>
            <p:cNvGrpSpPr/>
            <p:nvPr/>
          </p:nvGrpSpPr>
          <p:grpSpPr>
            <a:xfrm>
              <a:off x="887799" y="4500054"/>
              <a:ext cx="2814251" cy="957290"/>
              <a:chOff x="654050" y="1199706"/>
              <a:chExt cx="2814251" cy="957290"/>
            </a:xfrm>
          </p:grpSpPr>
          <p:cxnSp>
            <p:nvCxnSpPr>
              <p:cNvPr id="21" name="直線コネクタ 20"/>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アプリで更に</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快適に読書や学習を</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20" name="TextBox 55"/>
            <p:cNvSpPr txBox="1"/>
            <p:nvPr/>
          </p:nvSpPr>
          <p:spPr>
            <a:xfrm>
              <a:off x="1172125" y="5651500"/>
              <a:ext cx="3977721" cy="1499770"/>
            </a:xfrm>
            <a:prstGeom prst="rect">
              <a:avLst/>
            </a:prstGeom>
          </p:spPr>
          <p:txBody>
            <a:bodyPr wrap="square" lIns="0" tIns="0" rIns="0" bIns="0" rtlCol="0" anchor="t">
              <a:spAutoFit/>
            </a:bodyPr>
            <a:lstStyle/>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無料アプリ「</a:t>
              </a:r>
              <a:r>
                <a:rPr lang="en-US" altLang="ja-JP" sz="1100" spc="36" dirty="0" err="1">
                  <a:latin typeface="游ゴシック" panose="020B0400000000000000" pitchFamily="50" charset="-128"/>
                  <a:ea typeface="游ゴシック" panose="020B0400000000000000" pitchFamily="50" charset="-128"/>
                  <a:cs typeface="源真ゴシックP Medium" panose="020B0402020203020207" pitchFamily="50" charset="-128"/>
                  <a:sym typeface="Now"/>
                </a:rPr>
                <a:t>bREADER</a:t>
              </a:r>
              <a:r>
                <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 Cloud</a:t>
              </a: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」を利用すれば、</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書き込み・マーカー機能などを使いながら</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さらに便利に読書ができます。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詳しくはこちら</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a:lnSpc>
                  <a:spcPct val="150000"/>
                </a:lnSpc>
                <a:spcBef>
                  <a:spcPct val="0"/>
                </a:spcBef>
              </a:pPr>
              <a:r>
                <a:rPr lang="en-US" altLang="ja-JP" sz="1100" dirty="0">
                  <a:hlinkClick r:id="rId3" tooltip="https://kinoden.kinokuniya.co.jp/help/makebooklink#mainframe"/>
                </a:rPr>
                <a:t>https://kinoden.kinokuniya.co.jp/help/makeBookLink#mainFrame</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grpSp>
        <p:nvGrpSpPr>
          <p:cNvPr id="25" name="グループ化 24"/>
          <p:cNvGrpSpPr/>
          <p:nvPr/>
        </p:nvGrpSpPr>
        <p:grpSpPr>
          <a:xfrm>
            <a:off x="882650" y="7741221"/>
            <a:ext cx="2890451" cy="1872553"/>
            <a:chOff x="882650" y="7588694"/>
            <a:chExt cx="2890451" cy="1872553"/>
          </a:xfrm>
        </p:grpSpPr>
        <p:grpSp>
          <p:nvGrpSpPr>
            <p:cNvPr id="27" name="グループ化 26"/>
            <p:cNvGrpSpPr/>
            <p:nvPr/>
          </p:nvGrpSpPr>
          <p:grpSpPr>
            <a:xfrm>
              <a:off x="882650" y="7588694"/>
              <a:ext cx="2814251" cy="957290"/>
              <a:chOff x="654050" y="1199706"/>
              <a:chExt cx="2814251" cy="957290"/>
            </a:xfrm>
          </p:grpSpPr>
          <p:cxnSp>
            <p:nvCxnSpPr>
              <p:cNvPr id="29" name="直線コネクタ 28"/>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24</a:t>
                </a: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時間いつでもどこでも利用</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28" name="TextBox 55"/>
            <p:cNvSpPr txBox="1"/>
            <p:nvPr/>
          </p:nvSpPr>
          <p:spPr>
            <a:xfrm>
              <a:off x="1166977" y="8699500"/>
              <a:ext cx="2606124" cy="761747"/>
            </a:xfrm>
            <a:prstGeom prst="rect">
              <a:avLst/>
            </a:prstGeom>
          </p:spPr>
          <p:txBody>
            <a:bodyPr wrap="square" lIns="0" tIns="0" rIns="0" bIns="0" rtlCol="0" anchor="t">
              <a:spAutoFit/>
            </a:bodyPr>
            <a:lstStyle/>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図書館に行けない時や通学中など、</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いつでもどこでも読みたい本を探し、</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無料で読むことができます。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sp>
        <p:nvSpPr>
          <p:cNvPr id="5" name="AutoShape 4" descr="bREADER Cloud｜インフォシティ｜クラウド型電子書籍プラットフォーム (ビーリーダークラウド/cloud e-book reader for iOS Androi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AutoShape 6" descr="bREADER Cloud｜インフォシティ｜クラウド型電子書籍プラットフォーム (ビーリーダークラウド/cloud e-book reader for iOS Androi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AutoShape 8" descr="bREADER Cloud｜インフォシティ｜クラウド型電子書籍プラットフォーム (ビーリーダークラウド/cloud e-book reader for iOS Androi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8" name="AutoShape 10" descr="bREADER Cloud｜インフォシティ｜クラウド型電子書籍プラットフォーム (ビーリーダークラウド/cloud e-book reader for iOS Android)"/>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1321" y="4964708"/>
            <a:ext cx="2478087" cy="144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descr="C:\Users\22831\Downloads\図書館のフリー写真を出して.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6056" y="8179429"/>
            <a:ext cx="2493352" cy="13962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36AC9A3B-EFC7-E41F-0EFB-6FC2C0F2215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936" y="6826586"/>
            <a:ext cx="577514" cy="577514"/>
          </a:xfrm>
          <a:prstGeom prst="rect">
            <a:avLst/>
          </a:prstGeom>
          <a:noFill/>
          <a:extLst>
            <a:ext uri="{909E8E84-426E-40DD-AFC4-6F175D3DCCD1}">
              <a14:hiddenFill xmlns:a14="http://schemas.microsoft.com/office/drawing/2010/main">
                <a:solidFill>
                  <a:srgbClr val="FFFFFF"/>
                </a:solidFill>
              </a14:hiddenFill>
            </a:ext>
          </a:extLst>
        </p:spPr>
      </p:pic>
      <p:pic>
        <p:nvPicPr>
          <p:cNvPr id="2049" name="図 2048">
            <a:extLst>
              <a:ext uri="{FF2B5EF4-FFF2-40B4-BE49-F238E27FC236}">
                <a16:creationId xmlns:a16="http://schemas.microsoft.com/office/drawing/2014/main" id="{1337B37A-27C9-92D9-3F73-8EA5C2B8520A}"/>
              </a:ext>
            </a:extLst>
          </p:cNvPr>
          <p:cNvPicPr>
            <a:picLocks noChangeAspect="1"/>
          </p:cNvPicPr>
          <p:nvPr/>
        </p:nvPicPr>
        <p:blipFill>
          <a:blip r:embed="rId7"/>
          <a:stretch>
            <a:fillRect/>
          </a:stretch>
        </p:blipFill>
        <p:spPr>
          <a:xfrm>
            <a:off x="4416964" y="1926608"/>
            <a:ext cx="2846800" cy="1641585"/>
          </a:xfrm>
          <a:prstGeom prst="rect">
            <a:avLst/>
          </a:prstGeom>
        </p:spPr>
      </p:pic>
    </p:spTree>
    <p:extLst>
      <p:ext uri="{BB962C8B-B14F-4D97-AF65-F5344CB8AC3E}">
        <p14:creationId xmlns:p14="http://schemas.microsoft.com/office/powerpoint/2010/main" val="3413730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f47499-7696-47ba-bc43-817411a723f8">
      <Terms xmlns="http://schemas.microsoft.com/office/infopath/2007/PartnerControls"/>
    </lcf76f155ced4ddcb4097134ff3c332f>
    <TaxCatchAll xmlns="ac7b0b2c-9346-494c-b544-35ef119734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DA5BC1A1F00BC84289EFCB87AA049199" ma:contentTypeVersion="17" ma:contentTypeDescription="新しいドキュメントを作成します。" ma:contentTypeScope="" ma:versionID="f787c58647f8e7c72e19dede2b145648">
  <xsd:schema xmlns:xsd="http://www.w3.org/2001/XMLSchema" xmlns:xs="http://www.w3.org/2001/XMLSchema" xmlns:p="http://schemas.microsoft.com/office/2006/metadata/properties" xmlns:ns2="98f47499-7696-47ba-bc43-817411a723f8" xmlns:ns3="ac7b0b2c-9346-494c-b544-35ef119734c1" targetNamespace="http://schemas.microsoft.com/office/2006/metadata/properties" ma:root="true" ma:fieldsID="9de718b2cb356a45fc421a2610edf9fb" ns2:_="" ns3:_="">
    <xsd:import namespace="98f47499-7696-47ba-bc43-817411a723f8"/>
    <xsd:import namespace="ac7b0b2c-9346-494c-b544-35ef119734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7499-7696-47ba-bc43-817411a72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357eb41-599d-489e-9563-8ac08e426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b0b2c-9346-494c-b544-35ef119734c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ff092f6-d31c-4f2c-8573-cc9246591a56}" ma:internalName="TaxCatchAll" ma:showField="CatchAllData" ma:web="ac7b0b2c-9346-494c-b544-35ef119734c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953709-8DFD-40FA-8B59-7C0A03CFC127}">
  <ds:schemaRefs>
    <ds:schemaRef ds:uri="http://purl.org/dc/dcmitype/"/>
    <ds:schemaRef ds:uri="http://schemas.microsoft.com/office/infopath/2007/PartnerControls"/>
    <ds:schemaRef ds:uri="98f47499-7696-47ba-bc43-817411a723f8"/>
    <ds:schemaRef ds:uri="http://purl.org/dc/elements/1.1/"/>
    <ds:schemaRef ds:uri="http://schemas.microsoft.com/office/2006/metadata/properties"/>
    <ds:schemaRef ds:uri="ac7b0b2c-9346-494c-b544-35ef119734c1"/>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BB08B1E2-1E7B-447E-AC4C-FA837A7A6CEF}">
  <ds:schemaRefs>
    <ds:schemaRef ds:uri="http://schemas.microsoft.com/sharepoint/v3/contenttype/forms"/>
  </ds:schemaRefs>
</ds:datastoreItem>
</file>

<file path=customXml/itemProps3.xml><?xml version="1.0" encoding="utf-8"?>
<ds:datastoreItem xmlns:ds="http://schemas.openxmlformats.org/officeDocument/2006/customXml" ds:itemID="{286A8F0C-6A3F-47C2-97BD-31B449EE2B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f47499-7696-47ba-bc43-817411a723f8"/>
    <ds:schemaRef ds:uri="ac7b0b2c-9346-494c-b544-35ef119734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256</TotalTime>
  <Words>383</Words>
  <Application>Microsoft Office PowerPoint</Application>
  <PresentationFormat>ユーザー設定</PresentationFormat>
  <Paragraphs>48</Paragraphs>
  <Slides>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UD明朝 Medium</vt:lpstr>
      <vt:lpstr>源真ゴシックP Heavy</vt:lpstr>
      <vt:lpstr>Arial</vt:lpstr>
      <vt:lpstr>Calibri</vt:lpstr>
      <vt:lpstr>游ゴシック</vt:lpstr>
      <vt:lpstr>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25407</dc:creator>
  <cp:lastModifiedBy>藤永 真央</cp:lastModifiedBy>
  <cp:revision>24</cp:revision>
  <dcterms:created xsi:type="dcterms:W3CDTF">2006-08-16T00:00:00Z</dcterms:created>
  <dcterms:modified xsi:type="dcterms:W3CDTF">2026-07-14T09:45:53Z</dcterms:modified>
  <dc:identifier>DAGRhVkH2eA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0x010100DA5BC1A1F00BC84289EFCB87AA049199</vt:lpwstr>
  </property>
  <property fmtid="{D5CDD505-2E9C-101B-9397-08002B2CF9AE}" pid="3" name="MediaServiceImageTags">
    <vt:lpwstr/>
  </property>
</Properties>
</file>