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sldIdLst>
    <p:sldId id="260" r:id="rId5"/>
    <p:sldId id="261" r:id="rId6"/>
    <p:sldId id="259" r:id="rId7"/>
    <p:sldId id="263" r:id="rId8"/>
    <p:sldId id="266" r:id="rId9"/>
    <p:sldId id="286" r:id="rId10"/>
    <p:sldId id="294" r:id="rId11"/>
    <p:sldId id="295" r:id="rId12"/>
    <p:sldId id="274" r:id="rId13"/>
    <p:sldId id="275" r:id="rId14"/>
    <p:sldId id="290" r:id="rId15"/>
    <p:sldId id="281" r:id="rId16"/>
    <p:sldId id="280" r:id="rId17"/>
    <p:sldId id="291" r:id="rId18"/>
    <p:sldId id="282" r:id="rId19"/>
    <p:sldId id="283" r:id="rId20"/>
    <p:sldId id="287" r:id="rId21"/>
    <p:sldId id="289" r:id="rId22"/>
    <p:sldId id="288" r:id="rId23"/>
    <p:sldId id="292" r:id="rId24"/>
    <p:sldId id="293" r:id="rId25"/>
    <p:sldId id="284" r:id="rId26"/>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4A4908-5F00-8744-B962-A0799EE3343D}" v="4" dt="2026-09-08T02:12:44.6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182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庄司 有沙" userId="S::arisa_shouji@ms365.kinokuniya.co.jp::3799401d-5cf0-4e60-bb92-66bb8fbb8d4f" providerId="AD" clId="Web-{724A4908-5F00-8744-B962-A0799EE3343D}"/>
    <pc:docChg chg="modSld">
      <pc:chgData name="庄司 有沙" userId="S::arisa_shouji@ms365.kinokuniya.co.jp::3799401d-5cf0-4e60-bb92-66bb8fbb8d4f" providerId="AD" clId="Web-{724A4908-5F00-8744-B962-A0799EE3343D}" dt="2026-09-08T02:12:44.684" v="3" actId="20577"/>
      <pc:docMkLst>
        <pc:docMk/>
      </pc:docMkLst>
      <pc:sldChg chg="modSp">
        <pc:chgData name="庄司 有沙" userId="S::arisa_shouji@ms365.kinokuniya.co.jp::3799401d-5cf0-4e60-bb92-66bb8fbb8d4f" providerId="AD" clId="Web-{724A4908-5F00-8744-B962-A0799EE3343D}" dt="2026-09-08T02:12:44.684" v="3" actId="20577"/>
        <pc:sldMkLst>
          <pc:docMk/>
          <pc:sldMk cId="2739381747" sldId="260"/>
        </pc:sldMkLst>
        <pc:spChg chg="mod">
          <ac:chgData name="庄司 有沙" userId="S::arisa_shouji@ms365.kinokuniya.co.jp::3799401d-5cf0-4e60-bb92-66bb8fbb8d4f" providerId="AD" clId="Web-{724A4908-5F00-8744-B962-A0799EE3343D}" dt="2026-09-08T02:12:44.684" v="3" actId="20577"/>
          <ac:spMkLst>
            <pc:docMk/>
            <pc:sldMk cId="2739381747" sldId="260"/>
            <ac:spMk id="1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0A6BE34D-35FB-408C-AB05-4138FCA0DA31}" type="datetimeFigureOut">
              <a:rPr kumimoji="1" lang="ja-JP" altLang="en-US" smtClean="0"/>
              <a:t>2026/10/7</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8103F1DF-6662-463F-9F37-A444A391A199}" type="slidenum">
              <a:rPr kumimoji="1" lang="ja-JP" altLang="en-US" smtClean="0"/>
              <a:t>‹#›</a:t>
            </a:fld>
            <a:endParaRPr kumimoji="1" lang="ja-JP" altLang="en-US"/>
          </a:p>
        </p:txBody>
      </p:sp>
    </p:spTree>
    <p:extLst>
      <p:ext uri="{BB962C8B-B14F-4D97-AF65-F5344CB8AC3E}">
        <p14:creationId xmlns:p14="http://schemas.microsoft.com/office/powerpoint/2010/main" val="364917619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eiryo UI" pitchFamily="50" charset="-128"/>
                <a:ea typeface="Meiryo UI" pitchFamily="50" charset="-128"/>
                <a:cs typeface="Meiryo UI" pitchFamily="50" charset="-128"/>
              </a:defRPr>
            </a:lvl1p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E60764DD-BB45-47ED-A113-BA188901C957}"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2EE2E8E-B34B-4933-B36B-789EAD06E853}" type="slidenum">
              <a:rPr kumimoji="1" lang="ja-JP" altLang="en-US" smtClean="0"/>
              <a:t>‹#›</a:t>
            </a:fld>
            <a:endParaRPr kumimoji="1" lang="ja-JP" altLang="en-US"/>
          </a:p>
        </p:txBody>
      </p:sp>
    </p:spTree>
    <p:extLst>
      <p:ext uri="{BB962C8B-B14F-4D97-AF65-F5344CB8AC3E}">
        <p14:creationId xmlns:p14="http://schemas.microsoft.com/office/powerpoint/2010/main" val="514422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Meiryo UI" pitchFamily="50" charset="-128"/>
                <a:ea typeface="Meiryo UI" pitchFamily="50" charset="-128"/>
                <a:cs typeface="Meiryo UI" pitchFamily="50" charset="-128"/>
              </a:defRPr>
            </a:lvl1p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lvl1pPr>
              <a:defRPr>
                <a:latin typeface="Meiryo UI" pitchFamily="50" charset="-128"/>
                <a:ea typeface="Meiryo UI" pitchFamily="50" charset="-128"/>
                <a:cs typeface="Meiryo UI" pitchFamily="50" charset="-128"/>
              </a:defRPr>
            </a:lvl1pPr>
            <a:lvl2pPr>
              <a:defRPr>
                <a:latin typeface="Meiryo UI" pitchFamily="50" charset="-128"/>
                <a:ea typeface="Meiryo UI" pitchFamily="50" charset="-128"/>
                <a:cs typeface="Meiryo UI" pitchFamily="50" charset="-128"/>
              </a:defRPr>
            </a:lvl2pPr>
            <a:lvl3pPr>
              <a:defRPr>
                <a:latin typeface="Meiryo UI" pitchFamily="50" charset="-128"/>
                <a:ea typeface="Meiryo UI" pitchFamily="50" charset="-128"/>
                <a:cs typeface="Meiryo UI" pitchFamily="50" charset="-128"/>
              </a:defRPr>
            </a:lvl3pPr>
            <a:lvl4pPr>
              <a:defRPr>
                <a:latin typeface="Meiryo UI" pitchFamily="50" charset="-128"/>
                <a:ea typeface="Meiryo UI" pitchFamily="50" charset="-128"/>
                <a:cs typeface="Meiryo UI" pitchFamily="50" charset="-128"/>
              </a:defRPr>
            </a:lvl4pPr>
            <a:lvl5pPr>
              <a:defRPr>
                <a:latin typeface="Meiryo UI" pitchFamily="50" charset="-128"/>
                <a:ea typeface="Meiryo UI" pitchFamily="50" charset="-128"/>
                <a:cs typeface="Meiryo UI" pitchFamily="50" charset="-128"/>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F249C59-1CF6-4928-AF72-D2EFDA025F4A}"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2EE2E8E-B34B-4933-B36B-789EAD06E853}" type="slidenum">
              <a:rPr kumimoji="1" lang="ja-JP" altLang="en-US" smtClean="0"/>
              <a:t>‹#›</a:t>
            </a:fld>
            <a:endParaRPr kumimoji="1" lang="ja-JP" altLang="en-US"/>
          </a:p>
        </p:txBody>
      </p:sp>
    </p:spTree>
    <p:extLst>
      <p:ext uri="{BB962C8B-B14F-4D97-AF65-F5344CB8AC3E}">
        <p14:creationId xmlns:p14="http://schemas.microsoft.com/office/powerpoint/2010/main" val="1831701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87467FF8-4679-400F-A163-6F44B5CF27A1}"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2EE2E8E-B34B-4933-B36B-789EAD06E853}" type="slidenum">
              <a:rPr kumimoji="1" lang="ja-JP" altLang="en-US" smtClean="0"/>
              <a:t>‹#›</a:t>
            </a:fld>
            <a:endParaRPr kumimoji="1" lang="ja-JP" altLang="en-US"/>
          </a:p>
        </p:txBody>
      </p:sp>
    </p:spTree>
    <p:extLst>
      <p:ext uri="{BB962C8B-B14F-4D97-AF65-F5344CB8AC3E}">
        <p14:creationId xmlns:p14="http://schemas.microsoft.com/office/powerpoint/2010/main" val="1229880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F602119D-BCC5-42B5-A6F5-3E07A2F164E7}" type="datetime1">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2EE2E8E-B34B-4933-B36B-789EAD06E853}" type="slidenum">
              <a:rPr kumimoji="1" lang="ja-JP" altLang="en-US" smtClean="0"/>
              <a:t>‹#›</a:t>
            </a:fld>
            <a:endParaRPr kumimoji="1" lang="ja-JP" altLang="en-US"/>
          </a:p>
        </p:txBody>
      </p:sp>
    </p:spTree>
    <p:extLst>
      <p:ext uri="{BB962C8B-B14F-4D97-AF65-F5344CB8AC3E}">
        <p14:creationId xmlns:p14="http://schemas.microsoft.com/office/powerpoint/2010/main" val="3676940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59FA57BF-C251-46AC-A0AD-7C3674893982}" type="datetime1">
              <a:rPr kumimoji="1" lang="ja-JP" altLang="en-US" smtClean="0"/>
              <a:t>2026/10/7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2EE2E8E-B34B-4933-B36B-789EAD06E853}" type="slidenum">
              <a:rPr kumimoji="1" lang="ja-JP" altLang="en-US" smtClean="0"/>
              <a:t>‹#›</a:t>
            </a:fld>
            <a:endParaRPr kumimoji="1" lang="ja-JP" altLang="en-US"/>
          </a:p>
        </p:txBody>
      </p:sp>
    </p:spTree>
    <p:extLst>
      <p:ext uri="{BB962C8B-B14F-4D97-AF65-F5344CB8AC3E}">
        <p14:creationId xmlns:p14="http://schemas.microsoft.com/office/powerpoint/2010/main" val="1579059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Meiryo UI" pitchFamily="50" charset="-128"/>
                <a:ea typeface="Meiryo UI" pitchFamily="50" charset="-128"/>
                <a:cs typeface="Meiryo UI" pitchFamily="50" charset="-128"/>
              </a:defRPr>
            </a:lvl1p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517545C-6D61-45DE-B21B-B2A01CFB3369}" type="datetime1">
              <a:rPr kumimoji="1" lang="ja-JP" altLang="en-US" smtClean="0"/>
              <a:t>2026/10/7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2EE2E8E-B34B-4933-B36B-789EAD06E853}" type="slidenum">
              <a:rPr kumimoji="1" lang="ja-JP" altLang="en-US" smtClean="0"/>
              <a:t>‹#›</a:t>
            </a:fld>
            <a:endParaRPr kumimoji="1" lang="ja-JP" altLang="en-US"/>
          </a:p>
        </p:txBody>
      </p:sp>
    </p:spTree>
    <p:extLst>
      <p:ext uri="{BB962C8B-B14F-4D97-AF65-F5344CB8AC3E}">
        <p14:creationId xmlns:p14="http://schemas.microsoft.com/office/powerpoint/2010/main" val="1558144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defRPr>
                <a:latin typeface="Meiryo UI" pitchFamily="50" charset="-128"/>
                <a:ea typeface="Meiryo UI" pitchFamily="50" charset="-128"/>
                <a:cs typeface="Meiryo UI" pitchFamily="50" charset="-128"/>
              </a:defRPr>
            </a:lvl1pPr>
          </a:lstStyle>
          <a:p>
            <a:fld id="{BF17F32C-6E87-4B1E-8075-BB0197DB9971}" type="datetime1">
              <a:rPr lang="ja-JP" altLang="en-US" smtClean="0"/>
              <a:pPr/>
              <a:t>2026/10/7</a:t>
            </a:fld>
            <a:endParaRPr lang="ja-JP" altLang="en-US"/>
          </a:p>
        </p:txBody>
      </p:sp>
      <p:sp>
        <p:nvSpPr>
          <p:cNvPr id="3" name="フッター プレースホルダー 2"/>
          <p:cNvSpPr>
            <a:spLocks noGrp="1"/>
          </p:cNvSpPr>
          <p:nvPr>
            <p:ph type="ftr" sz="quarter" idx="11"/>
          </p:nvPr>
        </p:nvSpPr>
        <p:spPr/>
        <p:txBody>
          <a:bodyPr/>
          <a:lstStyle>
            <a:lvl1pPr>
              <a:defRPr>
                <a:latin typeface="Meiryo UI" pitchFamily="50" charset="-128"/>
                <a:ea typeface="Meiryo UI" pitchFamily="50" charset="-128"/>
                <a:cs typeface="Meiryo UI" pitchFamily="50" charset="-128"/>
              </a:defRPr>
            </a:lvl1pPr>
          </a:lstStyle>
          <a:p>
            <a:endParaRPr lang="ja-JP" altLang="en-US"/>
          </a:p>
        </p:txBody>
      </p:sp>
      <p:sp>
        <p:nvSpPr>
          <p:cNvPr id="4" name="スライド番号プレースホルダー 3"/>
          <p:cNvSpPr>
            <a:spLocks noGrp="1"/>
          </p:cNvSpPr>
          <p:nvPr>
            <p:ph type="sldNum" sz="quarter" idx="12"/>
          </p:nvPr>
        </p:nvSpPr>
        <p:spPr/>
        <p:txBody>
          <a:bodyPr/>
          <a:lstStyle>
            <a:lvl1pPr>
              <a:defRPr>
                <a:latin typeface="Meiryo UI" pitchFamily="50" charset="-128"/>
                <a:ea typeface="Meiryo UI" pitchFamily="50" charset="-128"/>
                <a:cs typeface="Meiryo UI" pitchFamily="50" charset="-128"/>
              </a:defRPr>
            </a:lvl1pPr>
          </a:lstStyle>
          <a:p>
            <a:fld id="{22EE2E8E-B34B-4933-B36B-789EAD06E853}" type="slidenum">
              <a:rPr lang="ja-JP" altLang="en-US" smtClean="0"/>
              <a:pPr/>
              <a:t>‹#›</a:t>
            </a:fld>
            <a:endParaRPr lang="ja-JP" altLang="en-US"/>
          </a:p>
        </p:txBody>
      </p:sp>
    </p:spTree>
    <p:extLst>
      <p:ext uri="{BB962C8B-B14F-4D97-AF65-F5344CB8AC3E}">
        <p14:creationId xmlns:p14="http://schemas.microsoft.com/office/powerpoint/2010/main" val="2091758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F03C7EC-0D41-4BBB-8CDA-B08C4FE50C5A}" type="datetime1">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2EE2E8E-B34B-4933-B36B-789EAD06E853}" type="slidenum">
              <a:rPr kumimoji="1" lang="ja-JP" altLang="en-US" smtClean="0"/>
              <a:t>‹#›</a:t>
            </a:fld>
            <a:endParaRPr kumimoji="1" lang="ja-JP" altLang="en-US"/>
          </a:p>
        </p:txBody>
      </p:sp>
    </p:spTree>
    <p:extLst>
      <p:ext uri="{BB962C8B-B14F-4D97-AF65-F5344CB8AC3E}">
        <p14:creationId xmlns:p14="http://schemas.microsoft.com/office/powerpoint/2010/main" val="3357225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6EF099B-D329-4F6F-8785-C4137DAF0502}" type="datetime1">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2EE2E8E-B34B-4933-B36B-789EAD06E853}" type="slidenum">
              <a:rPr kumimoji="1" lang="ja-JP" altLang="en-US" smtClean="0"/>
              <a:t>‹#›</a:t>
            </a:fld>
            <a:endParaRPr kumimoji="1" lang="ja-JP" altLang="en-US"/>
          </a:p>
        </p:txBody>
      </p:sp>
    </p:spTree>
    <p:extLst>
      <p:ext uri="{BB962C8B-B14F-4D97-AF65-F5344CB8AC3E}">
        <p14:creationId xmlns:p14="http://schemas.microsoft.com/office/powerpoint/2010/main" val="1017519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6C112FA-4C21-4C33-AD68-997832DEE575}"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2EE2E8E-B34B-4933-B36B-789EAD06E853}" type="slidenum">
              <a:rPr kumimoji="1" lang="ja-JP" altLang="en-US" smtClean="0"/>
              <a:t>‹#›</a:t>
            </a:fld>
            <a:endParaRPr kumimoji="1" lang="ja-JP" altLang="en-US"/>
          </a:p>
        </p:txBody>
      </p:sp>
    </p:spTree>
    <p:extLst>
      <p:ext uri="{BB962C8B-B14F-4D97-AF65-F5344CB8AC3E}">
        <p14:creationId xmlns:p14="http://schemas.microsoft.com/office/powerpoint/2010/main" val="329264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52BA126-76F5-491D-AC6C-8E33835CBBF5}"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2EE2E8E-B34B-4933-B36B-789EAD06E853}" type="slidenum">
              <a:rPr kumimoji="1" lang="ja-JP" altLang="en-US" smtClean="0"/>
              <a:t>‹#›</a:t>
            </a:fld>
            <a:endParaRPr kumimoji="1" lang="ja-JP" altLang="en-US"/>
          </a:p>
        </p:txBody>
      </p:sp>
    </p:spTree>
    <p:extLst>
      <p:ext uri="{BB962C8B-B14F-4D97-AF65-F5344CB8AC3E}">
        <p14:creationId xmlns:p14="http://schemas.microsoft.com/office/powerpoint/2010/main" val="987116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48DE72-EE8E-4860-A889-B34386BFDEA9}" type="datetime1">
              <a:rPr kumimoji="1" lang="ja-JP" altLang="en-US" smtClean="0"/>
              <a:t>2026/10/7</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E2E8E-B34B-4933-B36B-789EAD06E853}" type="slidenum">
              <a:rPr kumimoji="1" lang="ja-JP" altLang="en-US" smtClean="0"/>
              <a:t>‹#›</a:t>
            </a:fld>
            <a:endParaRPr kumimoji="1" lang="ja-JP" altLang="en-US"/>
          </a:p>
        </p:txBody>
      </p:sp>
    </p:spTree>
    <p:extLst>
      <p:ext uri="{BB962C8B-B14F-4D97-AF65-F5344CB8AC3E}">
        <p14:creationId xmlns:p14="http://schemas.microsoft.com/office/powerpoint/2010/main" val="979031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kinokuniya.co.jp/03f/oclc/netlibrary"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kinoden.kinokuniya.co.jp/"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9.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Layout" Target="../slideLayouts/slideLayout9.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9.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8.jpeg"/><Relationship Id="rId1" Type="http://schemas.openxmlformats.org/officeDocument/2006/relationships/slideLayout" Target="../slideLayouts/slideLayout9.xml"/><Relationship Id="rId6" Type="http://schemas.openxmlformats.org/officeDocument/2006/relationships/image" Target="../media/image16.jpeg"/><Relationship Id="rId5" Type="http://schemas.openxmlformats.org/officeDocument/2006/relationships/image" Target="../media/image5.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9.png"/><Relationship Id="rId1" Type="http://schemas.openxmlformats.org/officeDocument/2006/relationships/slideLayout" Target="../slideLayouts/slideLayout9.xml"/><Relationship Id="rId6" Type="http://schemas.openxmlformats.org/officeDocument/2006/relationships/image" Target="../media/image20.png"/><Relationship Id="rId5" Type="http://schemas.openxmlformats.org/officeDocument/2006/relationships/image" Target="../media/image5.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jpeg"/><Relationship Id="rId1" Type="http://schemas.openxmlformats.org/officeDocument/2006/relationships/slideLayout" Target="../slideLayouts/slideLayout9.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png"/><Relationship Id="rId1" Type="http://schemas.openxmlformats.org/officeDocument/2006/relationships/slideLayout" Target="../slideLayouts/slideLayout9.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png"/><Relationship Id="rId1" Type="http://schemas.openxmlformats.org/officeDocument/2006/relationships/slideLayout" Target="../slideLayouts/slideLayout9.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5.png"/><Relationship Id="rId1" Type="http://schemas.openxmlformats.org/officeDocument/2006/relationships/slideLayout" Target="../slideLayouts/slideLayout9.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png"/><Relationship Id="rId1" Type="http://schemas.openxmlformats.org/officeDocument/2006/relationships/slideLayout" Target="../slideLayouts/slideLayout9.xml"/><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5.png"/><Relationship Id="rId1" Type="http://schemas.openxmlformats.org/officeDocument/2006/relationships/slideLayout" Target="../slideLayouts/slideLayout9.xml"/><Relationship Id="rId5" Type="http://schemas.openxmlformats.org/officeDocument/2006/relationships/image" Target="../media/image43.jpeg"/><Relationship Id="rId4" Type="http://schemas.openxmlformats.org/officeDocument/2006/relationships/image" Target="../media/image42.jpe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4.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5.png"/><Relationship Id="rId1" Type="http://schemas.openxmlformats.org/officeDocument/2006/relationships/slideLayout" Target="../slideLayouts/slideLayout9.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996952"/>
            <a:ext cx="7772400" cy="965969"/>
          </a:xfrm>
        </p:spPr>
        <p:txBody>
          <a:bodyPr>
            <a:normAutofit fontScale="90000"/>
          </a:bodyPr>
          <a:lstStyle/>
          <a:p>
            <a:r>
              <a:rPr lang="ja-JP" altLang="en-US" sz="4000">
                <a:solidFill>
                  <a:schemeClr val="bg1">
                    <a:lumMod val="50000"/>
                  </a:schemeClr>
                </a:solidFill>
                <a:latin typeface="Meiryo UI"/>
                <a:ea typeface="Meiryo UI"/>
              </a:rPr>
              <a:t>管理者機能</a:t>
            </a:r>
            <a:br>
              <a:rPr lang="ja-JP" altLang="en-US" sz="4000">
                <a:latin typeface="Meiryo UI"/>
                <a:ea typeface="Meiryo UI"/>
              </a:rPr>
            </a:br>
            <a:r>
              <a:rPr lang="ja-JP" altLang="en-US" sz="4000">
                <a:solidFill>
                  <a:schemeClr val="bg1">
                    <a:lumMod val="50000"/>
                  </a:schemeClr>
                </a:solidFill>
                <a:latin typeface="Meiryo UI"/>
                <a:ea typeface="Meiryo UI"/>
              </a:rPr>
              <a:t>カスタマイズページマニュアル</a:t>
            </a:r>
            <a:endParaRPr kumimoji="1" lang="ja-JP" altLang="en-US" sz="4000">
              <a:solidFill>
                <a:schemeClr val="bg1">
                  <a:lumMod val="50000"/>
                </a:schemeClr>
              </a:solidFill>
              <a:latin typeface="Meiryo UI"/>
              <a:ea typeface="Meiryo UI"/>
            </a:endParaRPr>
          </a:p>
        </p:txBody>
      </p:sp>
      <p:pic>
        <p:nvPicPr>
          <p:cNvPr id="6" name="図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98650" y="1916832"/>
            <a:ext cx="3940453" cy="876874"/>
          </a:xfrm>
          <a:prstGeom prst="rect">
            <a:avLst/>
          </a:prstGeom>
        </p:spPr>
      </p:pic>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9000" y="4667279"/>
            <a:ext cx="2339752" cy="342474"/>
          </a:xfrm>
          <a:prstGeom prst="rect">
            <a:avLst/>
          </a:prstGeom>
        </p:spPr>
      </p:pic>
      <p:sp>
        <p:nvSpPr>
          <p:cNvPr id="8" name="タイトル 1"/>
          <p:cNvSpPr txBox="1">
            <a:spLocks/>
          </p:cNvSpPr>
          <p:nvPr/>
        </p:nvSpPr>
        <p:spPr bwMode="auto">
          <a:xfrm>
            <a:off x="0" y="0"/>
            <a:ext cx="9144000" cy="1196752"/>
          </a:xfrm>
          <a:prstGeom prst="rect">
            <a:avLst/>
          </a:prstGeom>
          <a:solidFill>
            <a:schemeClr val="tx2"/>
          </a:solidFill>
          <a:ln w="9525">
            <a:noFill/>
            <a:miter lim="800000"/>
            <a:headEnd/>
            <a:tailEnd/>
          </a:ln>
        </p:spPr>
        <p:txBody>
          <a:bodyPr anchor="ctr"/>
          <a:lstStyle/>
          <a:p>
            <a:pPr algn="ctr" eaLnBrk="0" hangingPunct="0">
              <a:defRPr/>
            </a:pPr>
            <a:endParaRPr lang="en-US" altLang="ja-JP"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0" hangingPunct="0">
              <a:defRPr/>
            </a:pPr>
            <a:endParaRPr lang="ja-JP" altLang="en-US"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9" name="Picture 35"/>
          <p:cNvPicPr>
            <a:picLocks noChangeAspect="1" noChangeArrowheads="1"/>
          </p:cNvPicPr>
          <p:nvPr/>
        </p:nvPicPr>
        <p:blipFill>
          <a:blip r:embed="rId4" cstate="print"/>
          <a:srcRect/>
          <a:stretch>
            <a:fillRect/>
          </a:stretch>
        </p:blipFill>
        <p:spPr bwMode="auto">
          <a:xfrm>
            <a:off x="5398570" y="476672"/>
            <a:ext cx="3653579" cy="499119"/>
          </a:xfrm>
          <a:prstGeom prst="rect">
            <a:avLst/>
          </a:prstGeom>
          <a:noFill/>
          <a:ln w="9525">
            <a:noFill/>
            <a:miter lim="800000"/>
            <a:headEnd/>
            <a:tailEnd/>
          </a:ln>
          <a:effectLst/>
        </p:spPr>
      </p:pic>
      <p:sp>
        <p:nvSpPr>
          <p:cNvPr id="10" name="Rectangle 3"/>
          <p:cNvSpPr txBox="1">
            <a:spLocks noChangeArrowheads="1"/>
          </p:cNvSpPr>
          <p:nvPr/>
        </p:nvSpPr>
        <p:spPr bwMode="auto">
          <a:xfrm>
            <a:off x="323528" y="5157192"/>
            <a:ext cx="8496944" cy="1367482"/>
          </a:xfrm>
          <a:prstGeom prst="rect">
            <a:avLst/>
          </a:prstGeom>
          <a:noFill/>
          <a:ln w="9525">
            <a:noFill/>
            <a:miter lim="800000"/>
            <a:headEnd/>
            <a:tailEnd/>
          </a:ln>
        </p:spPr>
        <p:txBody>
          <a:bodyPr lIns="91440" tIns="45720" rIns="91440" bIns="45720" anchor="t"/>
          <a:lstStyle/>
          <a:p>
            <a:pPr marL="342900" indent="-342900" algn="ctr">
              <a:spcBef>
                <a:spcPct val="20000"/>
              </a:spcBef>
              <a:defRPr/>
            </a:pPr>
            <a:r>
              <a:rPr lang="ja-JP" altLang="en-US" sz="2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デジタル情報営業部　電子図書館サービス課</a:t>
            </a:r>
            <a:endParaRPr lang="en-US" altLang="ja-JP" sz="2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a:spcBef>
                <a:spcPct val="20000"/>
              </a:spcBef>
              <a:defRPr/>
            </a:pPr>
            <a:r>
              <a:rPr lang="ja-JP" altLang="en-US" sz="1400" dirty="0">
                <a:solidFill>
                  <a:prstClr val="black"/>
                </a:solidFill>
                <a:latin typeface="メイリオ"/>
                <a:ea typeface="メイリオ"/>
                <a:cs typeface="メイリオ" panose="020B0604030504040204" pitchFamily="50" charset="-128"/>
              </a:rPr>
              <a:t>アドレス：　</a:t>
            </a:r>
            <a:r>
              <a:rPr lang="en-US" altLang="ja-JP" sz="1400" dirty="0">
                <a:solidFill>
                  <a:prstClr val="black"/>
                </a:solidFill>
                <a:latin typeface="メイリオ"/>
                <a:ea typeface="メイリオ"/>
                <a:cs typeface="メイリオ" panose="020B0604030504040204" pitchFamily="50" charset="-128"/>
              </a:rPr>
              <a:t>ict_ebook@kinokuniya.co.jp</a:t>
            </a:r>
            <a:r>
              <a:rPr lang="ja-JP" altLang="en-US" sz="1400" dirty="0">
                <a:solidFill>
                  <a:prstClr val="black"/>
                </a:solidFill>
                <a:latin typeface="メイリオ"/>
                <a:ea typeface="メイリオ"/>
                <a:cs typeface="メイリオ" panose="020B0604030504040204" pitchFamily="50" charset="-128"/>
              </a:rPr>
              <a:t>　</a:t>
            </a:r>
            <a:endParaRPr lang="en-US" altLang="ja-JP" sz="1400" dirty="0">
              <a:solidFill>
                <a:prstClr val="black"/>
              </a:solidFill>
              <a:latin typeface="メイリオ"/>
              <a:ea typeface="メイリオ"/>
              <a:cs typeface="メイリオ" panose="020B0604030504040204" pitchFamily="50" charset="-128"/>
            </a:endParaRPr>
          </a:p>
          <a:p>
            <a:pPr marL="342900" indent="-342900" algn="ctr">
              <a:spcBef>
                <a:spcPct val="20000"/>
              </a:spcBef>
              <a:defRPr/>
            </a:pPr>
            <a:r>
              <a:rPr lang="ja-JP" altLang="en-US" sz="1400" dirty="0">
                <a:solidFill>
                  <a:prstClr val="black"/>
                </a:solidFill>
                <a:latin typeface="メイリオ"/>
                <a:ea typeface="メイリオ"/>
                <a:cs typeface="メイリオ" panose="020B0604030504040204" pitchFamily="50" charset="-128"/>
              </a:rPr>
              <a:t>　</a:t>
            </a:r>
            <a:r>
              <a:rPr lang="en-US" altLang="ja-JP" sz="1400" dirty="0">
                <a:solidFill>
                  <a:prstClr val="black"/>
                </a:solidFill>
                <a:latin typeface="メイリオ"/>
                <a:ea typeface="メイリオ"/>
                <a:cs typeface="メイリオ" panose="020B0604030504040204" pitchFamily="50" charset="-128"/>
              </a:rPr>
              <a:t>TEL: 03-6910-0518</a:t>
            </a:r>
            <a:r>
              <a:rPr lang="ja-JP" altLang="en-US" sz="1400" dirty="0">
                <a:solidFill>
                  <a:prstClr val="black"/>
                </a:solidFill>
                <a:latin typeface="メイリオ"/>
                <a:ea typeface="メイリオ"/>
                <a:cs typeface="メイリオ" panose="020B0604030504040204" pitchFamily="50" charset="-128"/>
              </a:rPr>
              <a:t>　</a:t>
            </a:r>
            <a:r>
              <a:rPr lang="en-US" altLang="ja-JP" sz="1400" dirty="0">
                <a:solidFill>
                  <a:prstClr val="black"/>
                </a:solidFill>
                <a:latin typeface="メイリオ"/>
                <a:ea typeface="メイリオ"/>
                <a:cs typeface="メイリオ" panose="020B0604030504040204" pitchFamily="50" charset="-128"/>
              </a:rPr>
              <a:t>/ FAX: 03-6420-1359</a:t>
            </a:r>
          </a:p>
          <a:p>
            <a:pPr marL="342900" indent="-342900" algn="ctr">
              <a:spcBef>
                <a:spcPct val="20000"/>
              </a:spcBef>
              <a:defRPr/>
            </a:pPr>
            <a:r>
              <a:rPr lang="ja-JP" altLang="en-US" sz="1400" dirty="0">
                <a:solidFill>
                  <a:prstClr val="black"/>
                </a:solidFill>
                <a:latin typeface="メイリオ"/>
                <a:ea typeface="メイリオ"/>
                <a:cs typeface="メイリオ" panose="020B0604030504040204" pitchFamily="50" charset="-128"/>
              </a:rPr>
              <a:t>平日：</a:t>
            </a:r>
            <a:r>
              <a:rPr lang="en-US" altLang="ja-JP" sz="1400" dirty="0">
                <a:solidFill>
                  <a:prstClr val="black"/>
                </a:solidFill>
                <a:latin typeface="メイリオ"/>
                <a:ea typeface="メイリオ"/>
                <a:cs typeface="メイリオ" panose="020B0604030504040204" pitchFamily="50" charset="-128"/>
              </a:rPr>
              <a:t>9:30-18:15 </a:t>
            </a:r>
            <a:r>
              <a:rPr lang="ja-JP" altLang="en-US" sz="1400" dirty="0">
                <a:solidFill>
                  <a:prstClr val="black"/>
                </a:solidFill>
                <a:latin typeface="メイリオ"/>
                <a:ea typeface="メイリオ"/>
                <a:cs typeface="メイリオ" panose="020B0604030504040204" pitchFamily="50" charset="-128"/>
              </a:rPr>
              <a:t>（土日祝日・年末年始除く）</a:t>
            </a:r>
            <a:endParaRPr lang="en-US" altLang="ja-JP" sz="1000" dirty="0">
              <a:solidFill>
                <a:prstClr val="black"/>
              </a:solidFill>
              <a:latin typeface="メイリオ"/>
              <a:ea typeface="メイリオ"/>
              <a:cs typeface="メイリオ" panose="020B0604030504040204" pitchFamily="50" charset="-128"/>
            </a:endParaRPr>
          </a:p>
          <a:p>
            <a:pPr marL="342900" indent="-342900" algn="r">
              <a:spcBef>
                <a:spcPct val="20000"/>
              </a:spcBef>
              <a:defRPr/>
            </a:pPr>
            <a:r>
              <a:rPr lang="ja-JP" altLang="en-US" sz="1000" dirty="0">
                <a:solidFill>
                  <a:prstClr val="black"/>
                </a:solidFill>
                <a:latin typeface="メイリオ"/>
                <a:ea typeface="メイリオ"/>
                <a:cs typeface="メイリオ" panose="020B0604030504040204" pitchFamily="50" charset="-128"/>
              </a:rPr>
              <a:t>マニュアル更新日：</a:t>
            </a:r>
            <a:r>
              <a:rPr lang="en-US" altLang="ja-JP" sz="1000" dirty="0">
                <a:solidFill>
                  <a:prstClr val="black"/>
                </a:solidFill>
                <a:latin typeface="メイリオ"/>
                <a:ea typeface="メイリオ"/>
                <a:cs typeface="メイリオ" panose="020B0604030504040204" pitchFamily="50" charset="-128"/>
              </a:rPr>
              <a:t>2026</a:t>
            </a:r>
            <a:r>
              <a:rPr lang="ja-JP" altLang="en-US" sz="1000" dirty="0">
                <a:solidFill>
                  <a:prstClr val="black"/>
                </a:solidFill>
                <a:latin typeface="メイリオ"/>
                <a:ea typeface="メイリオ"/>
                <a:cs typeface="メイリオ" panose="020B0604030504040204" pitchFamily="50" charset="-128"/>
              </a:rPr>
              <a:t>年</a:t>
            </a:r>
            <a:r>
              <a:rPr lang="en-US" altLang="ja-JP" sz="1000" dirty="0">
                <a:solidFill>
                  <a:prstClr val="black"/>
                </a:solidFill>
                <a:latin typeface="メイリオ"/>
                <a:ea typeface="メイリオ"/>
                <a:cs typeface="メイリオ" panose="020B0604030504040204" pitchFamily="50" charset="-128"/>
              </a:rPr>
              <a:t>10</a:t>
            </a:r>
            <a:r>
              <a:rPr lang="ja-JP" altLang="en-US" sz="1000" dirty="0">
                <a:solidFill>
                  <a:prstClr val="black"/>
                </a:solidFill>
                <a:latin typeface="メイリオ"/>
                <a:ea typeface="メイリオ"/>
                <a:cs typeface="メイリオ" panose="020B0604030504040204" pitchFamily="50" charset="-128"/>
              </a:rPr>
              <a:t>月</a:t>
            </a:r>
            <a:endParaRPr lang="en-US" altLang="ja-JP" sz="1000" dirty="0">
              <a:solidFill>
                <a:prstClr val="black"/>
              </a:solidFill>
              <a:latin typeface="メイリオ"/>
              <a:ea typeface="メイリオ"/>
              <a:cs typeface="メイリオ" panose="020B0604030504040204" pitchFamily="50" charset="-128"/>
            </a:endParaRPr>
          </a:p>
          <a:p>
            <a:pPr marL="342900" indent="-342900" algn="ctr">
              <a:spcBef>
                <a:spcPct val="20000"/>
              </a:spcBef>
              <a:defRPr/>
            </a:pPr>
            <a:endParaRPr lang="en-US" altLang="ja-JP" sz="1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a:spcBef>
                <a:spcPct val="20000"/>
              </a:spcBef>
              <a:defRPr/>
            </a:pPr>
            <a:endParaRPr lang="en-US" altLang="ja-JP" sz="1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spcBef>
                <a:spcPct val="20000"/>
              </a:spcBef>
              <a:defRPr/>
            </a:pPr>
            <a:endParaRPr lang="en-US" altLang="ja-JP" sz="2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a:spcBef>
                <a:spcPct val="20000"/>
              </a:spcBef>
              <a:defRPr/>
            </a:pPr>
            <a:endParaRPr lang="en-US" altLang="ja-JP" sz="2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a:spcBef>
                <a:spcPct val="20000"/>
              </a:spcBef>
              <a:defRPr/>
            </a:pPr>
            <a:endParaRPr lang="en-US" altLang="ja-JP" sz="2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a:spcBef>
                <a:spcPct val="20000"/>
              </a:spcBef>
              <a:defRPr/>
            </a:pPr>
            <a:endParaRPr lang="en-US" altLang="ja-JP" sz="14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a:spcBef>
                <a:spcPct val="20000"/>
              </a:spcBef>
              <a:defRPr/>
            </a:pPr>
            <a:endParaRPr lang="en-US" altLang="ja-JP" sz="2000" dirty="0">
              <a:solidFill>
                <a:prstClr val="black"/>
              </a:solidFill>
              <a:hlinkClick r:id="rId5"/>
            </a:endParaRPr>
          </a:p>
          <a:p>
            <a:pPr marL="342900" indent="-342900" algn="ctr">
              <a:spcBef>
                <a:spcPct val="20000"/>
              </a:spcBef>
              <a:defRPr/>
            </a:pPr>
            <a:endParaRPr lang="en-US" altLang="ja-JP" sz="2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a:spcBef>
                <a:spcPct val="20000"/>
              </a:spcBef>
              <a:defRPr/>
            </a:pPr>
            <a:endParaRPr lang="en-US" altLang="ja-JP" sz="20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lgn="ctr">
              <a:spcBef>
                <a:spcPct val="20000"/>
              </a:spcBef>
              <a:defRPr/>
            </a:pPr>
            <a:endParaRPr lang="en-US" altLang="ja-JP" sz="2000" dirty="0">
              <a:solidFill>
                <a:prstClr val="black"/>
              </a:solidFill>
            </a:endParaRPr>
          </a:p>
          <a:p>
            <a:pPr marL="342900" indent="-342900" algn="ctr">
              <a:spcBef>
                <a:spcPct val="20000"/>
              </a:spcBef>
              <a:defRPr/>
            </a:pPr>
            <a:endParaRPr lang="en-US" altLang="ja-JP" dirty="0">
              <a:solidFill>
                <a:prstClr val="black"/>
              </a:solidFill>
            </a:endParaRPr>
          </a:p>
        </p:txBody>
      </p:sp>
    </p:spTree>
    <p:extLst>
      <p:ext uri="{BB962C8B-B14F-4D97-AF65-F5344CB8AC3E}">
        <p14:creationId xmlns:p14="http://schemas.microsoft.com/office/powerpoint/2010/main" val="2739381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755576" y="1610318"/>
            <a:ext cx="7992888" cy="4554986"/>
          </a:xfrm>
        </p:spPr>
        <p:txBody>
          <a:bodyPr vert="horz" lIns="91440" tIns="45720" rIns="91440" bIns="45720" rtlCol="0" anchor="t">
            <a:normAutofit fontScale="55000" lnSpcReduction="20000"/>
          </a:bodyPr>
          <a:lstStyle/>
          <a:p>
            <a:pPr marL="514350" indent="-514350">
              <a:buFont typeface="+mj-lt"/>
              <a:buAutoNum type="arabicPeriod"/>
            </a:pPr>
            <a:r>
              <a:rPr lang="ja-JP" altLang="en-US"/>
              <a:t>管理者ログイン</a:t>
            </a:r>
            <a:endParaRPr lang="en-US" altLang="ja-JP"/>
          </a:p>
          <a:p>
            <a:pPr marL="514350" indent="-514350">
              <a:buFont typeface="+mj-lt"/>
              <a:buAutoNum type="arabicPeriod"/>
            </a:pPr>
            <a:r>
              <a:rPr lang="ja-JP" altLang="en-US"/>
              <a:t>管理者機能</a:t>
            </a:r>
            <a:endParaRPr lang="en-US" altLang="ja-JP"/>
          </a:p>
          <a:p>
            <a:pPr marL="400050" lvl="1" indent="0">
              <a:buNone/>
            </a:pPr>
            <a:r>
              <a:rPr lang="ja-JP" altLang="en-US" sz="2200"/>
              <a:t>１・テーマ設定（</a:t>
            </a:r>
            <a:r>
              <a:rPr lang="en-US" altLang="ja-JP" sz="2200"/>
              <a:t>TOP</a:t>
            </a:r>
            <a:r>
              <a:rPr lang="ja-JP" altLang="en-US" sz="2200"/>
              <a:t>画面カスタマイズ）</a:t>
            </a:r>
            <a:endParaRPr lang="en-US" altLang="ja-JP" sz="2200"/>
          </a:p>
          <a:p>
            <a:pPr marL="400050" lvl="1" indent="0">
              <a:buNone/>
            </a:pPr>
            <a:r>
              <a:rPr lang="ja-JP" altLang="en-US" sz="2200"/>
              <a:t>２・おすすめ本棚の編集</a:t>
            </a:r>
            <a:endParaRPr lang="en-US" altLang="ja-JP" sz="2200"/>
          </a:p>
          <a:p>
            <a:pPr marL="400050" lvl="1" indent="0">
              <a:buNone/>
            </a:pPr>
            <a:r>
              <a:rPr lang="ja-JP" altLang="en-US" sz="2200"/>
              <a:t>３・横断検索の初期条件設定（未所蔵タイトルの表示）</a:t>
            </a:r>
            <a:endParaRPr lang="en-US" altLang="ja-JP" sz="2200"/>
          </a:p>
          <a:p>
            <a:pPr marL="400050" lvl="1" indent="0">
              <a:buNone/>
            </a:pPr>
            <a:r>
              <a:rPr lang="ja-JP" altLang="en-US" sz="2200"/>
              <a:t>４・セキュリティ（各種認証設定）</a:t>
            </a:r>
            <a:r>
              <a:rPr lang="en-US" altLang="ja-JP" sz="2200"/>
              <a:t>※</a:t>
            </a:r>
            <a:r>
              <a:rPr lang="ja-JP" altLang="en-US" sz="2200"/>
              <a:t>詳細は</a:t>
            </a:r>
            <a:r>
              <a:rPr lang="en-US" altLang="ja-JP" sz="2200"/>
              <a:t>3.</a:t>
            </a:r>
            <a:r>
              <a:rPr lang="ja-JP" altLang="en-US" sz="2200"/>
              <a:t>認証について</a:t>
            </a:r>
            <a:endParaRPr lang="en-US" altLang="ja-JP" sz="2200"/>
          </a:p>
          <a:p>
            <a:pPr marL="400050" lvl="1" indent="0">
              <a:buNone/>
            </a:pPr>
            <a:r>
              <a:rPr lang="ja-JP" altLang="en-US" sz="2200"/>
              <a:t>５・</a:t>
            </a:r>
            <a:r>
              <a:rPr lang="en-US" altLang="ja-JP" sz="2200" err="1"/>
              <a:t>bREADER</a:t>
            </a:r>
            <a:r>
              <a:rPr lang="en-US" altLang="ja-JP" sz="2200"/>
              <a:t> Cloud</a:t>
            </a:r>
            <a:r>
              <a:rPr lang="ja-JP" altLang="en-US" sz="2200"/>
              <a:t>認証（個人アカウントによるリモートアクセス）</a:t>
            </a:r>
            <a:endParaRPr lang="en-US" altLang="ja-JP" sz="2200"/>
          </a:p>
          <a:p>
            <a:pPr marL="400050" lvl="1" indent="0">
              <a:buNone/>
            </a:pPr>
            <a:r>
              <a:rPr lang="ja-JP" altLang="en-US" sz="2200"/>
              <a:t>６・エラー画面設定</a:t>
            </a:r>
            <a:endParaRPr lang="en-US" altLang="ja-JP" sz="2200"/>
          </a:p>
          <a:p>
            <a:pPr marL="400050" lvl="1" indent="0">
              <a:buNone/>
            </a:pPr>
            <a:r>
              <a:rPr lang="ja-JP" altLang="en-US" sz="2200"/>
              <a:t>７・利用統計</a:t>
            </a:r>
            <a:endParaRPr lang="en-US" altLang="ja-JP" sz="2200"/>
          </a:p>
          <a:p>
            <a:pPr marL="400050" lvl="1" indent="0">
              <a:buNone/>
            </a:pPr>
            <a:r>
              <a:rPr lang="ja-JP" altLang="en-US" sz="2200"/>
              <a:t>８・</a:t>
            </a:r>
            <a:r>
              <a:rPr lang="en-US" altLang="ja-JP" sz="2200" err="1"/>
              <a:t>bREADER</a:t>
            </a:r>
            <a:r>
              <a:rPr lang="en-US" altLang="ja-JP" sz="2200"/>
              <a:t> Cloud</a:t>
            </a:r>
            <a:r>
              <a:rPr lang="ja-JP" altLang="en-US" sz="2200"/>
              <a:t>連携（アプリ連携のオフ設定）</a:t>
            </a:r>
            <a:endParaRPr lang="en-US" altLang="ja-JP" sz="2200"/>
          </a:p>
          <a:p>
            <a:pPr marL="400050" lvl="1" indent="0">
              <a:buNone/>
            </a:pPr>
            <a:r>
              <a:rPr lang="ja-JP" altLang="en-US" sz="2200"/>
              <a:t>９・その他設定</a:t>
            </a:r>
            <a:endParaRPr lang="en-US" altLang="ja-JP" sz="2200"/>
          </a:p>
          <a:p>
            <a:pPr marL="400050" lvl="1" indent="0">
              <a:buNone/>
            </a:pPr>
            <a:r>
              <a:rPr lang="en-US" altLang="ja-JP" sz="2200"/>
              <a:t>10</a:t>
            </a:r>
            <a:r>
              <a:rPr lang="ja-JP" altLang="en-US" sz="2200"/>
              <a:t>・所蔵タイトル一覧</a:t>
            </a:r>
            <a:endParaRPr lang="en-US" altLang="ja-JP" sz="2200"/>
          </a:p>
          <a:p>
            <a:pPr marL="400050" lvl="1" indent="0">
              <a:buNone/>
            </a:pPr>
            <a:r>
              <a:rPr lang="en-US" altLang="ja-JP" sz="2200"/>
              <a:t>11</a:t>
            </a:r>
            <a:r>
              <a:rPr lang="ja-JP" altLang="en-US" sz="2200"/>
              <a:t>・独自資料の登録（有償オプション</a:t>
            </a:r>
            <a:r>
              <a:rPr lang="en-US" altLang="ja-JP" sz="2200"/>
              <a:t>/</a:t>
            </a:r>
            <a:r>
              <a:rPr lang="ja-JP" altLang="en-US" sz="2200"/>
              <a:t>要お申込み）</a:t>
            </a:r>
            <a:endParaRPr lang="en-US" altLang="ja-JP" sz="2200"/>
          </a:p>
          <a:p>
            <a:pPr marL="400050" lvl="1" indent="0">
              <a:buNone/>
            </a:pPr>
            <a:r>
              <a:rPr lang="en-US" altLang="ja-JP" sz="2200"/>
              <a:t>12</a:t>
            </a:r>
            <a:r>
              <a:rPr lang="ja-JP" altLang="en-US" sz="2200"/>
              <a:t>・独自資料の一覧</a:t>
            </a:r>
            <a:endParaRPr lang="en-US" altLang="ja-JP" sz="2200"/>
          </a:p>
          <a:p>
            <a:pPr marL="400050" lvl="1" indent="0">
              <a:buNone/>
            </a:pPr>
            <a:r>
              <a:rPr lang="en-US" altLang="ja-JP" sz="2200"/>
              <a:t>13</a:t>
            </a:r>
            <a:r>
              <a:rPr lang="ja-JP" altLang="en-US" sz="2200"/>
              <a:t>・お知らせの設定</a:t>
            </a:r>
            <a:endParaRPr lang="en-US" altLang="ja-JP" sz="2200"/>
          </a:p>
          <a:p>
            <a:pPr marL="400050" lvl="1" indent="0">
              <a:buNone/>
            </a:pPr>
            <a:r>
              <a:rPr lang="en-US" altLang="ja-JP" sz="2200"/>
              <a:t>14</a:t>
            </a:r>
            <a:r>
              <a:rPr lang="ja-JP" altLang="en-US" sz="2200"/>
              <a:t>・所蔵コンテンツ非表示機能</a:t>
            </a:r>
            <a:endParaRPr lang="en-US" altLang="ja-JP" sz="2200"/>
          </a:p>
          <a:p>
            <a:pPr marL="400050" lvl="1" indent="0">
              <a:buNone/>
            </a:pPr>
            <a:endParaRPr lang="en-US" altLang="ja-JP" sz="2200"/>
          </a:p>
          <a:p>
            <a:pPr marL="0" indent="0">
              <a:buNone/>
            </a:pPr>
            <a:r>
              <a:rPr lang="en-US" altLang="ja-JP"/>
              <a:t>3.</a:t>
            </a:r>
            <a:r>
              <a:rPr lang="ja-JP" altLang="en-US"/>
              <a:t>　</a:t>
            </a:r>
            <a:r>
              <a:rPr lang="en-US" altLang="ja-JP"/>
              <a:t> </a:t>
            </a:r>
            <a:r>
              <a:rPr lang="ja-JP" altLang="en-US"/>
              <a:t>利用促進ツール</a:t>
            </a:r>
            <a:endParaRPr lang="en-US" altLang="ja-JP"/>
          </a:p>
          <a:p>
            <a:pPr marL="0" indent="0">
              <a:buNone/>
            </a:pPr>
            <a:endParaRPr lang="en-US" altLang="ja-JP" sz="2400"/>
          </a:p>
          <a:p>
            <a:pPr marL="0" indent="0">
              <a:buNone/>
            </a:pPr>
            <a:r>
              <a:rPr lang="en-US" altLang="ja-JP" sz="2000">
                <a:solidFill>
                  <a:srgbClr val="FF0000"/>
                </a:solidFill>
                <a:latin typeface="Meiryo UI"/>
                <a:ea typeface="Meiryo UI"/>
              </a:rPr>
              <a:t>※</a:t>
            </a:r>
            <a:r>
              <a:rPr lang="ja-JP" altLang="en-US" sz="2000">
                <a:solidFill>
                  <a:srgbClr val="FF0000"/>
                </a:solidFill>
                <a:latin typeface="Meiryo UI"/>
                <a:ea typeface="Meiryo UI"/>
              </a:rPr>
              <a:t>管理者画面の最上部に詳細な「ヘルプ」も用意しております。</a:t>
            </a:r>
            <a:endParaRPr lang="en-US" altLang="ja-JP" sz="2000">
              <a:solidFill>
                <a:srgbClr val="FF0000"/>
              </a:solidFill>
              <a:latin typeface="Meiryo UI"/>
              <a:ea typeface="Meiryo UI"/>
            </a:endParaRPr>
          </a:p>
        </p:txBody>
      </p:sp>
      <p:sp>
        <p:nvSpPr>
          <p:cNvPr id="4" name="スライド番号プレースホルダー 3"/>
          <p:cNvSpPr>
            <a:spLocks noGrp="1"/>
          </p:cNvSpPr>
          <p:nvPr>
            <p:ph type="sldNum" sz="quarter" idx="12"/>
          </p:nvPr>
        </p:nvSpPr>
        <p:spPr/>
        <p:txBody>
          <a:bodyPr/>
          <a:lstStyle/>
          <a:p>
            <a:fld id="{9197A704-11B2-438B-9179-4590E61D0037}" type="slidenum">
              <a:rPr kumimoji="1" lang="ja-JP" altLang="en-US" smtClean="0"/>
              <a:t>2</a:t>
            </a:fld>
            <a:endParaRPr kumimoji="1" lang="ja-JP" altLang="en-US"/>
          </a:p>
        </p:txBody>
      </p:sp>
      <p:pic>
        <p:nvPicPr>
          <p:cNvPr id="5" name="図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90910" y="764704"/>
            <a:ext cx="2806649" cy="1872208"/>
          </a:xfrm>
          <a:prstGeom prst="rect">
            <a:avLst/>
          </a:prstGeom>
        </p:spPr>
      </p:pic>
      <p:pic>
        <p:nvPicPr>
          <p:cNvPr id="7" name="図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8" name="フッター プレースホルダー 6"/>
          <p:cNvSpPr>
            <a:spLocks noGrp="1"/>
          </p:cNvSpPr>
          <p:nvPr>
            <p:ph type="ftr" sz="quarter" idx="11"/>
          </p:nvPr>
        </p:nvSpPr>
        <p:spPr>
          <a:xfrm>
            <a:off x="3203848" y="6492875"/>
            <a:ext cx="2895600" cy="365125"/>
          </a:xfrm>
        </p:spPr>
        <p:txBody>
          <a:bodyPr/>
          <a:lstStyle/>
          <a:p>
            <a:pPr>
              <a:defRPr/>
            </a:pPr>
            <a:r>
              <a:rPr lang="de-DE" altLang="ja-JP"/>
              <a:t>©KINOKUNIYA COMPANY LTD.</a:t>
            </a:r>
            <a:endParaRPr lang="ja-JP" altLang="en-US"/>
          </a:p>
        </p:txBody>
      </p:sp>
    </p:spTree>
    <p:extLst>
      <p:ext uri="{BB962C8B-B14F-4D97-AF65-F5344CB8AC3E}">
        <p14:creationId xmlns:p14="http://schemas.microsoft.com/office/powerpoint/2010/main" val="3562707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プレースホルダー 5" descr="スタート"/>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347864" y="1988840"/>
            <a:ext cx="5553413" cy="2808312"/>
          </a:xfrm>
          <a:prstGeom prst="rect">
            <a:avLst/>
          </a:prstGeom>
          <a:ln>
            <a:solidFill>
              <a:schemeClr val="accent1"/>
            </a:solidFill>
          </a:ln>
        </p:spPr>
      </p:pic>
      <p:sp>
        <p:nvSpPr>
          <p:cNvPr id="5" name="スライド番号プレースホルダー 4"/>
          <p:cNvSpPr>
            <a:spLocks noGrp="1"/>
          </p:cNvSpPr>
          <p:nvPr>
            <p:ph type="sldNum" sz="quarter" idx="12"/>
          </p:nvPr>
        </p:nvSpPr>
        <p:spPr>
          <a:xfrm>
            <a:off x="6902896" y="6448251"/>
            <a:ext cx="2133600" cy="365125"/>
          </a:xfrm>
        </p:spPr>
        <p:txBody>
          <a:bodyPr/>
          <a:lstStyle/>
          <a:p>
            <a:fld id="{22EE2E8E-B34B-4933-B36B-789EAD06E853}" type="slidenum">
              <a:rPr kumimoji="1" lang="ja-JP" altLang="en-US" smtClean="0"/>
              <a:t>3</a:t>
            </a:fld>
            <a:endParaRPr kumimoji="1" lang="ja-JP" altLang="en-US"/>
          </a:p>
        </p:txBody>
      </p:sp>
      <p:sp>
        <p:nvSpPr>
          <p:cNvPr id="8" name="タイトル 3"/>
          <p:cNvSpPr>
            <a:spLocks noGrp="1"/>
          </p:cNvSpPr>
          <p:nvPr>
            <p:ph type="title"/>
          </p:nvPr>
        </p:nvSpPr>
        <p:spPr>
          <a:xfrm>
            <a:off x="323528" y="131532"/>
            <a:ext cx="8229600" cy="1440160"/>
          </a:xfrm>
        </p:spPr>
        <p:txBody>
          <a:bodyPr>
            <a:normAutofit/>
          </a:bodyPr>
          <a:lstStyle/>
          <a:p>
            <a:r>
              <a:rPr lang="en-US" altLang="ja-JP" b="1">
                <a:solidFill>
                  <a:schemeClr val="tx2"/>
                </a:solidFill>
                <a:latin typeface="Meiryo UI" pitchFamily="50" charset="-128"/>
                <a:ea typeface="Meiryo UI" pitchFamily="50" charset="-128"/>
                <a:cs typeface="Meiryo UI" pitchFamily="50" charset="-128"/>
              </a:rPr>
              <a:t>1.</a:t>
            </a:r>
            <a:r>
              <a:rPr lang="ja-JP" altLang="en-US" b="1">
                <a:solidFill>
                  <a:schemeClr val="tx2"/>
                </a:solidFill>
                <a:latin typeface="Meiryo UI" pitchFamily="50" charset="-128"/>
                <a:ea typeface="Meiryo UI" pitchFamily="50" charset="-128"/>
                <a:cs typeface="Meiryo UI" pitchFamily="50" charset="-128"/>
              </a:rPr>
              <a:t> </a:t>
            </a:r>
            <a:r>
              <a:rPr lang="ja-JP" altLang="en-US">
                <a:solidFill>
                  <a:schemeClr val="tx2"/>
                </a:solidFill>
                <a:latin typeface="Meiryo UI" pitchFamily="50" charset="-128"/>
                <a:ea typeface="Meiryo UI" pitchFamily="50" charset="-128"/>
                <a:cs typeface="Meiryo UI" pitchFamily="50" charset="-128"/>
              </a:rPr>
              <a:t>管理者ログイン</a:t>
            </a:r>
            <a:br>
              <a:rPr lang="en-US" altLang="ja-JP" b="1">
                <a:solidFill>
                  <a:schemeClr val="tx2"/>
                </a:solidFill>
                <a:latin typeface="Meiryo UI" pitchFamily="50" charset="-128"/>
                <a:ea typeface="Meiryo UI" pitchFamily="50" charset="-128"/>
                <a:cs typeface="Meiryo UI" pitchFamily="50" charset="-128"/>
              </a:rPr>
            </a:br>
            <a:br>
              <a:rPr lang="en-US" altLang="ja-JP" b="1">
                <a:solidFill>
                  <a:schemeClr val="tx2"/>
                </a:solidFill>
                <a:latin typeface="Meiryo UI" pitchFamily="50" charset="-128"/>
                <a:ea typeface="Meiryo UI" pitchFamily="50" charset="-128"/>
                <a:cs typeface="Meiryo UI" pitchFamily="50" charset="-128"/>
              </a:rPr>
            </a:br>
            <a:br>
              <a:rPr lang="en-US" altLang="ja-JP" sz="2700">
                <a:latin typeface="Meiryo UI" pitchFamily="50" charset="-128"/>
                <a:ea typeface="Meiryo UI" pitchFamily="50" charset="-128"/>
                <a:cs typeface="Meiryo UI" pitchFamily="50" charset="-128"/>
              </a:rPr>
            </a:br>
            <a:endParaRPr kumimoji="1" lang="ja-JP" altLang="en-US" sz="1600" b="0">
              <a:latin typeface="Meiryo UI" pitchFamily="50" charset="-128"/>
              <a:ea typeface="Meiryo UI" pitchFamily="50" charset="-128"/>
              <a:cs typeface="Meiryo UI" pitchFamily="50" charset="-128"/>
            </a:endParaRPr>
          </a:p>
        </p:txBody>
      </p:sp>
      <p:pic>
        <p:nvPicPr>
          <p:cNvPr id="9" name="図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2792512" y="6520259"/>
            <a:ext cx="2895600" cy="365125"/>
          </a:xfrm>
        </p:spPr>
        <p:txBody>
          <a:bodyPr/>
          <a:lstStyle/>
          <a:p>
            <a:pPr>
              <a:defRPr/>
            </a:pPr>
            <a:r>
              <a:rPr lang="de-DE" altLang="ja-JP"/>
              <a:t>©KINOKUNIYA COMPANY LTD.</a:t>
            </a:r>
            <a:endParaRPr lang="ja-JP" altLang="en-US"/>
          </a:p>
        </p:txBody>
      </p:sp>
      <p:cxnSp>
        <p:nvCxnSpPr>
          <p:cNvPr id="13" name="直線矢印コネクタ 12"/>
          <p:cNvCxnSpPr/>
          <p:nvPr/>
        </p:nvCxnSpPr>
        <p:spPr>
          <a:xfrm flipV="1">
            <a:off x="2919083" y="3436944"/>
            <a:ext cx="452502" cy="9071"/>
          </a:xfrm>
          <a:prstGeom prst="straightConnector1">
            <a:avLst/>
          </a:prstGeom>
          <a:ln w="69850">
            <a:tailEnd type="arrow"/>
          </a:ln>
        </p:spPr>
        <p:style>
          <a:lnRef idx="1">
            <a:schemeClr val="accent1"/>
          </a:lnRef>
          <a:fillRef idx="0">
            <a:schemeClr val="accent1"/>
          </a:fillRef>
          <a:effectRef idx="0">
            <a:schemeClr val="accent1"/>
          </a:effectRef>
          <a:fontRef idx="minor">
            <a:schemeClr val="tx1"/>
          </a:fontRef>
        </p:style>
      </p:cxnSp>
      <p:sp>
        <p:nvSpPr>
          <p:cNvPr id="15" name="正方形/長方形 14"/>
          <p:cNvSpPr/>
          <p:nvPr/>
        </p:nvSpPr>
        <p:spPr>
          <a:xfrm>
            <a:off x="7737530" y="2420888"/>
            <a:ext cx="1152126" cy="3555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latin typeface="Meiryo UI" pitchFamily="50" charset="-128"/>
                <a:ea typeface="Meiryo UI" pitchFamily="50" charset="-128"/>
                <a:cs typeface="Meiryo UI" pitchFamily="50" charset="-128"/>
              </a:rPr>
              <a:t>管理者アカウント変更設定</a:t>
            </a:r>
          </a:p>
        </p:txBody>
      </p:sp>
      <p:sp>
        <p:nvSpPr>
          <p:cNvPr id="2" name="テキスト ボックス 1"/>
          <p:cNvSpPr txBox="1"/>
          <p:nvPr/>
        </p:nvSpPr>
        <p:spPr>
          <a:xfrm>
            <a:off x="467544" y="620688"/>
            <a:ext cx="7170557" cy="1077218"/>
          </a:xfrm>
          <a:prstGeom prst="rect">
            <a:avLst/>
          </a:prstGeom>
          <a:noFill/>
        </p:spPr>
        <p:txBody>
          <a:bodyPr wrap="square" lIns="91440" tIns="45720" rIns="91440" bIns="45720" rtlCol="0" anchor="t">
            <a:spAutoFit/>
          </a:bodyPr>
          <a:lstStyle/>
          <a:p>
            <a:r>
              <a:rPr lang="en-US" altLang="ja-JP" sz="1600" err="1">
                <a:latin typeface="Meiryo UI" panose="020B0604030504040204" pitchFamily="50" charset="-128"/>
                <a:ea typeface="Meiryo UI" panose="020B0604030504040204" pitchFamily="50" charset="-128"/>
              </a:rPr>
              <a:t>KinoDen</a:t>
            </a:r>
            <a:r>
              <a:rPr lang="zh-CN" altLang="en-US" sz="1600">
                <a:latin typeface="Meiryo UI" panose="020B0604030504040204" pitchFamily="50" charset="-128"/>
                <a:ea typeface="Meiryo UI" panose="020B0604030504040204" pitchFamily="50" charset="-128"/>
              </a:rPr>
              <a:t>管理者画面</a:t>
            </a:r>
          </a:p>
          <a:p>
            <a:r>
              <a:rPr lang="en-US" altLang="zh-CN" sz="1600">
                <a:latin typeface="Meiryo UI"/>
                <a:ea typeface="Meiryo UI"/>
              </a:rPr>
              <a:t>URL</a:t>
            </a:r>
            <a:r>
              <a:rPr lang="zh-CN" altLang="en-US" sz="1600">
                <a:latin typeface="Meiryo UI"/>
                <a:ea typeface="Meiryo UI"/>
              </a:rPr>
              <a:t>： </a:t>
            </a:r>
            <a:r>
              <a:rPr lang="en-US" altLang="zh-CN" sz="1600" u="sng">
                <a:solidFill>
                  <a:srgbClr val="0000FF"/>
                </a:solidFill>
                <a:latin typeface="Meiryo UI"/>
                <a:ea typeface="Meiryo UI"/>
                <a:hlinkClick r:id="rId4"/>
              </a:rPr>
              <a:t>https://kinoden.kinokuniya.co.jp/</a:t>
            </a:r>
            <a:r>
              <a:rPr lang="ja-JP" altLang="en-US" sz="1600" u="sng">
                <a:solidFill>
                  <a:srgbClr val="FF0000"/>
                </a:solidFill>
                <a:latin typeface="Meiryo UI"/>
                <a:ea typeface="Meiryo UI"/>
              </a:rPr>
              <a:t>お客様</a:t>
            </a:r>
            <a:r>
              <a:rPr lang="en-US" altLang="ja-JP" sz="1600" u="sng">
                <a:solidFill>
                  <a:srgbClr val="FF0000"/>
                </a:solidFill>
                <a:latin typeface="Meiryo UI"/>
                <a:ea typeface="Meiryo UI"/>
              </a:rPr>
              <a:t>ID</a:t>
            </a:r>
            <a:r>
              <a:rPr lang="en-US" altLang="zh-CN" sz="1600" u="sng">
                <a:solidFill>
                  <a:srgbClr val="0000FF"/>
                </a:solidFill>
                <a:latin typeface="Meiryo UI"/>
                <a:ea typeface="Meiryo UI"/>
              </a:rPr>
              <a:t>/customize</a:t>
            </a:r>
            <a:r>
              <a:rPr lang="en-US" altLang="zh-CN" sz="1600">
                <a:solidFill>
                  <a:srgbClr val="0000FF"/>
                </a:solidFill>
                <a:latin typeface="Meiryo UI"/>
                <a:ea typeface="Meiryo UI"/>
              </a:rPr>
              <a:t>/</a:t>
            </a:r>
          </a:p>
          <a:p>
            <a:r>
              <a:rPr lang="zh-CN" altLang="en-US" sz="1600">
                <a:latin typeface="Meiryo UI"/>
                <a:ea typeface="Meiryo UI"/>
              </a:rPr>
              <a:t>メールアドレス：</a:t>
            </a:r>
            <a:r>
              <a:rPr lang="ja-JP" altLang="en-US" sz="1400">
                <a:latin typeface="Meiryo UI"/>
                <a:ea typeface="Meiryo UI"/>
              </a:rPr>
              <a:t>利用申込書にご記載いただいた、</a:t>
            </a:r>
            <a:r>
              <a:rPr lang="ja-JP" altLang="en-US" sz="1400">
                <a:solidFill>
                  <a:srgbClr val="FF0000"/>
                </a:solidFill>
                <a:latin typeface="Meiryo UI"/>
                <a:ea typeface="Meiryo UI"/>
              </a:rPr>
              <a:t>法人･部署公用</a:t>
            </a:r>
            <a:r>
              <a:rPr lang="ja-JP" altLang="en-US" sz="1400">
                <a:latin typeface="Meiryo UI"/>
                <a:ea typeface="Meiryo UI"/>
              </a:rPr>
              <a:t>のメールアドレス</a:t>
            </a:r>
            <a:endParaRPr lang="en-US" altLang="zh-CN" sz="1400">
              <a:latin typeface="Meiryo UI"/>
              <a:ea typeface="Meiryo UI"/>
            </a:endParaRPr>
          </a:p>
          <a:p>
            <a:r>
              <a:rPr lang="zh-CN" altLang="en-US" sz="1600">
                <a:latin typeface="Meiryo UI"/>
                <a:ea typeface="Meiryo UI"/>
              </a:rPr>
              <a:t>パスワード：　</a:t>
            </a:r>
            <a:r>
              <a:rPr lang="zh-CN" altLang="en-US" sz="1400">
                <a:latin typeface="Meiryo UI"/>
                <a:ea typeface="Meiryo UI"/>
              </a:rPr>
              <a:t>  </a:t>
            </a:r>
            <a:r>
              <a:rPr lang="ja-JP" altLang="en-US" sz="1400">
                <a:latin typeface="Meiryo UI"/>
                <a:ea typeface="Meiryo UI"/>
              </a:rPr>
              <a:t>初期値は設定完了時のメールにてご連絡</a:t>
            </a:r>
          </a:p>
        </p:txBody>
      </p:sp>
      <p:sp>
        <p:nvSpPr>
          <p:cNvPr id="3" name="右矢印 2"/>
          <p:cNvSpPr/>
          <p:nvPr/>
        </p:nvSpPr>
        <p:spPr>
          <a:xfrm rot="16200000">
            <a:off x="8169900" y="2204864"/>
            <a:ext cx="231432" cy="144016"/>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7737529" y="2392588"/>
            <a:ext cx="1163747" cy="422113"/>
          </a:xfrm>
          <a:prstGeom prst="rect">
            <a:avLst/>
          </a:prstGeom>
          <a:noFill/>
          <a:ln w="25400">
            <a:solidFill>
              <a:srgbClr val="FF0000"/>
            </a:solidFill>
          </a:ln>
        </p:spPr>
        <p:txBody>
          <a:bodyPr wrap="square" rtlCol="0">
            <a:spAutoFit/>
          </a:bodyPr>
          <a:lstStyle/>
          <a:p>
            <a:endParaRPr kumimoji="1" lang="ja-JP" altLang="en-US"/>
          </a:p>
        </p:txBody>
      </p:sp>
      <p:sp>
        <p:nvSpPr>
          <p:cNvPr id="17" name="タイトル 3"/>
          <p:cNvSpPr txBox="1">
            <a:spLocks/>
          </p:cNvSpPr>
          <p:nvPr/>
        </p:nvSpPr>
        <p:spPr>
          <a:xfrm>
            <a:off x="498731" y="1196386"/>
            <a:ext cx="8991599" cy="683795"/>
          </a:xfrm>
          <a:prstGeom prst="rect">
            <a:avLst/>
          </a:prstGeom>
        </p:spPr>
        <p:txBody>
          <a:bodyPr vert="horz" lIns="91440" tIns="45720" rIns="91440" bIns="45720" rtlCol="0" anchor="b">
            <a:normAutofit fontScale="97500"/>
          </a:bodyPr>
          <a:lstStyle>
            <a:lvl1pPr algn="l" defTabSz="914400" rtl="0" eaLnBrk="1" latinLnBrk="0" hangingPunct="1">
              <a:spcBef>
                <a:spcPct val="0"/>
              </a:spcBef>
              <a:buNone/>
              <a:defRPr kumimoji="1" sz="2000" b="1" kern="1200">
                <a:solidFill>
                  <a:schemeClr val="tx1"/>
                </a:solidFill>
                <a:latin typeface="+mj-lt"/>
                <a:ea typeface="+mj-ea"/>
                <a:cs typeface="+mj-cs"/>
              </a:defRPr>
            </a:lvl1pPr>
          </a:lstStyle>
          <a:p>
            <a:r>
              <a:rPr lang="ja-JP" altLang="en-US" sz="1600" b="0">
                <a:latin typeface="Meiryo UI"/>
                <a:ea typeface="Meiryo UI"/>
                <a:cs typeface="Meiryo UI" pitchFamily="50" charset="-128"/>
              </a:rPr>
              <a:t> </a:t>
            </a:r>
            <a:r>
              <a:rPr lang="ja-JP" altLang="en-US" sz="1400" b="0">
                <a:latin typeface="Meiryo UI"/>
                <a:ea typeface="Meiryo UI"/>
                <a:cs typeface="Meiryo UI" pitchFamily="50" charset="-128"/>
              </a:rPr>
              <a:t>※ログイン後、メールアドレスと初期パスワードは変更可能です：左上のメールアドレスをクリック→設定→変更</a:t>
            </a:r>
            <a:endParaRPr lang="ja-JP" sz="1400">
              <a:ea typeface="ＭＳ Ｐゴシック"/>
              <a:cs typeface="Calibri"/>
            </a:endParaRPr>
          </a:p>
        </p:txBody>
      </p:sp>
      <p:sp>
        <p:nvSpPr>
          <p:cNvPr id="18" name="タイトル 3"/>
          <p:cNvSpPr txBox="1">
            <a:spLocks/>
          </p:cNvSpPr>
          <p:nvPr/>
        </p:nvSpPr>
        <p:spPr>
          <a:xfrm>
            <a:off x="539552" y="5163051"/>
            <a:ext cx="5112568" cy="1362293"/>
          </a:xfrm>
          <a:prstGeom prst="rect">
            <a:avLst/>
          </a:prstGeom>
        </p:spPr>
        <p:txBody>
          <a:bodyPr vert="horz" lIns="91440" tIns="45720" rIns="91440" bIns="45720" rtlCol="0" anchor="b">
            <a:normAutofit fontScale="82500" lnSpcReduction="20000"/>
          </a:bodyPr>
          <a:lstStyle>
            <a:lvl1pPr algn="l" defTabSz="914400" rtl="0" eaLnBrk="1" latinLnBrk="0" hangingPunct="1">
              <a:spcBef>
                <a:spcPct val="0"/>
              </a:spcBef>
              <a:buNone/>
              <a:defRPr kumimoji="1" sz="2000" b="1" kern="1200">
                <a:solidFill>
                  <a:schemeClr val="tx1"/>
                </a:solidFill>
                <a:latin typeface="+mj-lt"/>
                <a:ea typeface="+mj-ea"/>
                <a:cs typeface="+mj-cs"/>
              </a:defRPr>
            </a:lvl1pPr>
          </a:lstStyle>
          <a:p>
            <a:r>
              <a:rPr lang="ja-JP" altLang="en-US" sz="1600" b="0">
                <a:latin typeface="Meiryo UI"/>
                <a:ea typeface="Meiryo UI"/>
                <a:cs typeface="Meiryo UI" pitchFamily="50" charset="-128"/>
              </a:rPr>
              <a:t>・変更後の</a:t>
            </a:r>
            <a:r>
              <a:rPr lang="en-US" altLang="ja-JP" sz="1600" b="0">
                <a:latin typeface="Meiryo UI"/>
                <a:ea typeface="Meiryo UI"/>
                <a:cs typeface="Meiryo UI" pitchFamily="50" charset="-128"/>
              </a:rPr>
              <a:t>PW</a:t>
            </a:r>
            <a:r>
              <a:rPr lang="ja-JP" altLang="en-US" sz="1600" b="0">
                <a:latin typeface="Meiryo UI"/>
                <a:ea typeface="Meiryo UI"/>
                <a:cs typeface="Meiryo UI" pitchFamily="50" charset="-128"/>
              </a:rPr>
              <a:t>が不明になった場合：</a:t>
            </a:r>
            <a:r>
              <a:rPr lang="ja-JP" altLang="en-US" sz="1600" b="0">
                <a:solidFill>
                  <a:srgbClr val="FF0000"/>
                </a:solidFill>
                <a:latin typeface="Meiryo UI"/>
                <a:ea typeface="Meiryo UI"/>
                <a:cs typeface="Meiryo UI" pitchFamily="50" charset="-128"/>
              </a:rPr>
              <a:t>リセット</a:t>
            </a:r>
            <a:r>
              <a:rPr lang="ja-JP" altLang="en-US" sz="1600" b="0">
                <a:latin typeface="Meiryo UI"/>
                <a:ea typeface="Meiryo UI"/>
                <a:cs typeface="Meiryo UI" pitchFamily="50" charset="-128"/>
              </a:rPr>
              <a:t>をお願いします。</a:t>
            </a:r>
          </a:p>
          <a:p>
            <a:endParaRPr lang="ja-JP" altLang="en-US" sz="1600" b="0">
              <a:latin typeface="Meiryo UI" pitchFamily="50" charset="-128"/>
              <a:ea typeface="Meiryo UI" pitchFamily="50" charset="-128"/>
              <a:cs typeface="Meiryo UI" pitchFamily="50" charset="-128"/>
            </a:endParaRPr>
          </a:p>
          <a:p>
            <a:r>
              <a:rPr lang="en-US" altLang="ja-JP" sz="1600" b="0">
                <a:latin typeface="Meiryo UI"/>
                <a:ea typeface="Meiryo UI"/>
                <a:cs typeface="Meiryo UI" pitchFamily="50" charset="-128"/>
              </a:rPr>
              <a:t>1.PW</a:t>
            </a:r>
            <a:r>
              <a:rPr lang="ja-JP" altLang="en-US" sz="1600" b="0">
                <a:latin typeface="Meiryo UI"/>
                <a:ea typeface="Meiryo UI"/>
                <a:cs typeface="Meiryo UI" pitchFamily="50" charset="-128"/>
              </a:rPr>
              <a:t>を</a:t>
            </a:r>
            <a:r>
              <a:rPr lang="en-US" altLang="ja-JP" sz="1600" b="0">
                <a:latin typeface="Meiryo UI"/>
                <a:ea typeface="Meiryo UI"/>
                <a:cs typeface="Meiryo UI" pitchFamily="50" charset="-128"/>
              </a:rPr>
              <a:t>3</a:t>
            </a:r>
            <a:r>
              <a:rPr lang="ja-JP" altLang="en-US" sz="1600" b="0">
                <a:latin typeface="Meiryo UI"/>
                <a:ea typeface="Meiryo UI"/>
                <a:cs typeface="Meiryo UI" pitchFamily="50" charset="-128"/>
              </a:rPr>
              <a:t>回間違えると「パスワードを忘れた場合」のボタンが表示されます。</a:t>
            </a:r>
          </a:p>
          <a:p>
            <a:endParaRPr lang="ja-JP" altLang="en-US" sz="1600" b="0">
              <a:latin typeface="Meiryo UI" pitchFamily="50" charset="-128"/>
              <a:ea typeface="Meiryo UI" pitchFamily="50" charset="-128"/>
              <a:cs typeface="Meiryo UI" pitchFamily="50" charset="-128"/>
            </a:endParaRPr>
          </a:p>
          <a:p>
            <a:r>
              <a:rPr lang="en-US" altLang="ja-JP" sz="1600" b="0">
                <a:latin typeface="Meiryo UI"/>
                <a:ea typeface="Meiryo UI"/>
                <a:cs typeface="Meiryo UI" pitchFamily="50" charset="-128"/>
              </a:rPr>
              <a:t>2.</a:t>
            </a:r>
            <a:r>
              <a:rPr lang="ja-JP" altLang="en-US" sz="1600" b="0">
                <a:latin typeface="Meiryo UI"/>
                <a:ea typeface="Meiryo UI"/>
                <a:cs typeface="Meiryo UI" pitchFamily="50" charset="-128"/>
              </a:rPr>
              <a:t>リセットメール送信先＝管理者のメールアドレス</a:t>
            </a:r>
          </a:p>
          <a:p>
            <a:endParaRPr lang="ja-JP" altLang="en-US" sz="1600" b="0">
              <a:latin typeface="Meiryo UI" pitchFamily="50" charset="-128"/>
              <a:ea typeface="Meiryo UI" pitchFamily="50" charset="-128"/>
              <a:cs typeface="Meiryo UI" pitchFamily="50" charset="-128"/>
            </a:endParaRPr>
          </a:p>
          <a:p>
            <a:r>
              <a:rPr lang="en-US" altLang="ja-JP" sz="1600" b="0">
                <a:latin typeface="Meiryo UI"/>
                <a:ea typeface="Meiryo UI"/>
                <a:cs typeface="Meiryo UI" pitchFamily="50" charset="-128"/>
              </a:rPr>
              <a:t>3.</a:t>
            </a:r>
            <a:r>
              <a:rPr lang="ja-JP" altLang="en-US" sz="1600" b="0">
                <a:latin typeface="Meiryo UI"/>
                <a:ea typeface="Meiryo UI"/>
                <a:cs typeface="Meiryo UI" pitchFamily="50" charset="-128"/>
              </a:rPr>
              <a:t>件名「</a:t>
            </a:r>
            <a:r>
              <a:rPr lang="en-US" altLang="ja-JP" sz="1600" b="0" err="1">
                <a:latin typeface="Meiryo UI"/>
                <a:ea typeface="Meiryo UI"/>
                <a:cs typeface="Meiryo UI" pitchFamily="50" charset="-128"/>
              </a:rPr>
              <a:t>bREADER</a:t>
            </a:r>
            <a:r>
              <a:rPr lang="en-US" altLang="ja-JP" sz="1600" b="0">
                <a:latin typeface="Meiryo UI"/>
                <a:ea typeface="Meiryo UI"/>
                <a:cs typeface="Meiryo UI" pitchFamily="50" charset="-128"/>
              </a:rPr>
              <a:t> Cloud </a:t>
            </a:r>
            <a:r>
              <a:rPr lang="ja-JP" altLang="en-US" sz="1600" b="0">
                <a:latin typeface="Meiryo UI"/>
                <a:ea typeface="Meiryo UI"/>
                <a:cs typeface="Meiryo UI" pitchFamily="50" charset="-128"/>
              </a:rPr>
              <a:t>のパスワードを再設定してください」</a:t>
            </a:r>
          </a:p>
          <a:p>
            <a:r>
              <a:rPr lang="ja-JP" altLang="en-US" sz="1600" b="0">
                <a:latin typeface="Meiryo UI"/>
                <a:ea typeface="Meiryo UI"/>
                <a:cs typeface="Meiryo UI" pitchFamily="50" charset="-128"/>
              </a:rPr>
              <a:t>　　というメールが届きますので記載の</a:t>
            </a:r>
            <a:r>
              <a:rPr lang="en-US" altLang="ja-JP" sz="1600" b="0">
                <a:latin typeface="Meiryo UI"/>
                <a:ea typeface="Meiryo UI"/>
                <a:cs typeface="Meiryo UI" pitchFamily="50" charset="-128"/>
              </a:rPr>
              <a:t>URL</a:t>
            </a:r>
            <a:r>
              <a:rPr lang="ja-JP" altLang="en-US" sz="1600" b="0">
                <a:latin typeface="Meiryo UI"/>
                <a:ea typeface="Meiryo UI"/>
                <a:cs typeface="Meiryo UI" pitchFamily="50" charset="-128"/>
              </a:rPr>
              <a:t>より</a:t>
            </a:r>
            <a:r>
              <a:rPr lang="en-US" altLang="ja-JP" sz="1600" b="0">
                <a:latin typeface="Meiryo UI"/>
                <a:ea typeface="Meiryo UI"/>
                <a:cs typeface="Meiryo UI" pitchFamily="50" charset="-128"/>
              </a:rPr>
              <a:t>PW</a:t>
            </a:r>
            <a:r>
              <a:rPr lang="ja-JP" altLang="en-US" sz="1600" b="0">
                <a:latin typeface="Meiryo UI"/>
                <a:ea typeface="Meiryo UI"/>
                <a:cs typeface="Meiryo UI" pitchFamily="50" charset="-128"/>
              </a:rPr>
              <a:t>を変更下さい。</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8056" y="5264231"/>
            <a:ext cx="3397120" cy="11170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 name="図 3" descr="画像">
            <a:extLst>
              <a:ext uri="{FF2B5EF4-FFF2-40B4-BE49-F238E27FC236}">
                <a16:creationId xmlns:a16="http://schemas.microsoft.com/office/drawing/2014/main" id="{C000EDB2-7604-1C4A-5167-179C0E08EC80}"/>
              </a:ext>
            </a:extLst>
          </p:cNvPr>
          <p:cNvPicPr>
            <a:picLocks noChangeAspect="1"/>
          </p:cNvPicPr>
          <p:nvPr/>
        </p:nvPicPr>
        <p:blipFill>
          <a:blip r:embed="rId6"/>
          <a:stretch>
            <a:fillRect/>
          </a:stretch>
        </p:blipFill>
        <p:spPr>
          <a:xfrm>
            <a:off x="817562" y="1942418"/>
            <a:ext cx="2102305" cy="2964090"/>
          </a:xfrm>
          <a:prstGeom prst="rect">
            <a:avLst/>
          </a:prstGeom>
        </p:spPr>
      </p:pic>
    </p:spTree>
    <p:extLst>
      <p:ext uri="{BB962C8B-B14F-4D97-AF65-F5344CB8AC3E}">
        <p14:creationId xmlns:p14="http://schemas.microsoft.com/office/powerpoint/2010/main" val="2694851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F3707C91-2E7A-03A7-CA40-3833A5F520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582" y="2076972"/>
            <a:ext cx="6434768" cy="4088332"/>
          </a:xfrm>
          <a:prstGeom prst="rect">
            <a:avLst/>
          </a:prstGeom>
          <a:ln>
            <a:solidFill>
              <a:schemeClr val="tx1"/>
            </a:solidFill>
          </a:ln>
        </p:spPr>
      </p:pic>
      <p:sp>
        <p:nvSpPr>
          <p:cNvPr id="5" name="スライド番号プレースホルダー 4"/>
          <p:cNvSpPr>
            <a:spLocks noGrp="1"/>
          </p:cNvSpPr>
          <p:nvPr>
            <p:ph type="sldNum" sz="quarter" idx="12"/>
          </p:nvPr>
        </p:nvSpPr>
        <p:spPr/>
        <p:txBody>
          <a:bodyPr/>
          <a:lstStyle/>
          <a:p>
            <a:fld id="{22EE2E8E-B34B-4933-B36B-789EAD06E853}" type="slidenum">
              <a:rPr kumimoji="1" lang="ja-JP" altLang="en-US" smtClean="0"/>
              <a:t>4</a:t>
            </a:fld>
            <a:endParaRPr kumimoji="1" lang="ja-JP" altLang="en-US"/>
          </a:p>
        </p:txBody>
      </p:sp>
      <p:sp>
        <p:nvSpPr>
          <p:cNvPr id="8" name="タイトル 3"/>
          <p:cNvSpPr>
            <a:spLocks noGrp="1"/>
          </p:cNvSpPr>
          <p:nvPr>
            <p:ph type="title"/>
          </p:nvPr>
        </p:nvSpPr>
        <p:spPr>
          <a:xfrm>
            <a:off x="373556" y="466777"/>
            <a:ext cx="8494120" cy="1440160"/>
          </a:xfrm>
        </p:spPr>
        <p:txBody>
          <a:bodyPr>
            <a:normAutofit fontScale="90000"/>
          </a:bodyPr>
          <a:lstStyle/>
          <a:p>
            <a:r>
              <a:rPr lang="ja-JP" altLang="en-US">
                <a:solidFill>
                  <a:schemeClr val="tx2"/>
                </a:solidFill>
                <a:latin typeface="Meiryo UI" pitchFamily="50" charset="-128"/>
                <a:ea typeface="Meiryo UI" pitchFamily="50" charset="-128"/>
                <a:cs typeface="Meiryo UI" pitchFamily="50" charset="-128"/>
              </a:rPr>
              <a:t>２</a:t>
            </a:r>
            <a:r>
              <a:rPr lang="en-US" altLang="ja-JP" b="1">
                <a:solidFill>
                  <a:schemeClr val="tx2"/>
                </a:solidFill>
                <a:latin typeface="Meiryo UI" pitchFamily="50" charset="-128"/>
                <a:ea typeface="Meiryo UI" pitchFamily="50" charset="-128"/>
                <a:cs typeface="Meiryo UI" pitchFamily="50" charset="-128"/>
              </a:rPr>
              <a:t>.</a:t>
            </a:r>
            <a:r>
              <a:rPr lang="ja-JP" altLang="en-US" b="1">
                <a:solidFill>
                  <a:schemeClr val="tx2"/>
                </a:solidFill>
                <a:latin typeface="Meiryo UI" pitchFamily="50" charset="-128"/>
                <a:ea typeface="Meiryo UI" pitchFamily="50" charset="-128"/>
                <a:cs typeface="Meiryo UI" pitchFamily="50" charset="-128"/>
              </a:rPr>
              <a:t> </a:t>
            </a:r>
            <a:r>
              <a:rPr lang="ja-JP" altLang="en-US">
                <a:solidFill>
                  <a:schemeClr val="tx2"/>
                </a:solidFill>
                <a:latin typeface="Meiryo UI" pitchFamily="50" charset="-128"/>
                <a:ea typeface="Meiryo UI" pitchFamily="50" charset="-128"/>
                <a:cs typeface="Meiryo UI" pitchFamily="50" charset="-128"/>
              </a:rPr>
              <a:t>管理者機能</a:t>
            </a:r>
            <a:br>
              <a:rPr lang="en-US" altLang="ja-JP" b="1">
                <a:solidFill>
                  <a:schemeClr val="tx2"/>
                </a:solidFill>
                <a:latin typeface="Meiryo UI" pitchFamily="50" charset="-128"/>
                <a:ea typeface="Meiryo UI" pitchFamily="50" charset="-128"/>
                <a:cs typeface="Meiryo UI" pitchFamily="50" charset="-128"/>
              </a:rPr>
            </a:br>
            <a:br>
              <a:rPr lang="en-US" altLang="ja-JP" b="1">
                <a:solidFill>
                  <a:schemeClr val="tx2"/>
                </a:solidFill>
                <a:latin typeface="Meiryo UI" pitchFamily="50" charset="-128"/>
                <a:ea typeface="Meiryo UI" pitchFamily="50" charset="-128"/>
                <a:cs typeface="Meiryo UI" pitchFamily="50" charset="-128"/>
              </a:rPr>
            </a:br>
            <a:r>
              <a:rPr lang="ja-JP" altLang="en-US" sz="2700">
                <a:latin typeface="Meiryo UI" pitchFamily="50" charset="-128"/>
                <a:ea typeface="Meiryo UI" pitchFamily="50" charset="-128"/>
                <a:cs typeface="Meiryo UI" pitchFamily="50" charset="-128"/>
              </a:rPr>
              <a:t>１．テーマ設定（</a:t>
            </a:r>
            <a:r>
              <a:rPr lang="en-US" altLang="ja-JP" sz="2700">
                <a:latin typeface="Meiryo UI" pitchFamily="50" charset="-128"/>
                <a:ea typeface="Meiryo UI" pitchFamily="50" charset="-128"/>
                <a:cs typeface="Meiryo UI" pitchFamily="50" charset="-128"/>
              </a:rPr>
              <a:t>TOP</a:t>
            </a:r>
            <a:r>
              <a:rPr lang="ja-JP" altLang="en-US" sz="2700">
                <a:latin typeface="Meiryo UI" pitchFamily="50" charset="-128"/>
                <a:ea typeface="Meiryo UI" pitchFamily="50" charset="-128"/>
                <a:cs typeface="Meiryo UI" pitchFamily="50" charset="-128"/>
              </a:rPr>
              <a:t>画面カスタマイズ）</a:t>
            </a:r>
            <a:br>
              <a:rPr lang="en-US" altLang="ja-JP" sz="2700">
                <a:latin typeface="Meiryo UI" pitchFamily="50" charset="-128"/>
                <a:ea typeface="Meiryo UI" pitchFamily="50" charset="-128"/>
                <a:cs typeface="Meiryo UI" pitchFamily="50" charset="-128"/>
              </a:rPr>
            </a:br>
            <a:r>
              <a:rPr lang="ja-JP" altLang="en-US" sz="1600" b="0">
                <a:latin typeface="Meiryo UI" pitchFamily="50" charset="-128"/>
                <a:ea typeface="Meiryo UI" pitchFamily="50" charset="-128"/>
                <a:cs typeface="Meiryo UI" pitchFamily="50" charset="-128"/>
              </a:rPr>
              <a:t>・ロゴや検索ボックスの背景イメージ画像をアップロードすることができます。</a:t>
            </a:r>
            <a:br>
              <a:rPr lang="en-US" altLang="ja-JP" sz="1600" b="0">
                <a:latin typeface="Meiryo UI" pitchFamily="50" charset="-128"/>
                <a:ea typeface="Meiryo UI" pitchFamily="50" charset="-128"/>
                <a:cs typeface="Meiryo UI" pitchFamily="50" charset="-128"/>
              </a:rPr>
            </a:br>
            <a:r>
              <a:rPr lang="ja-JP" altLang="en-US" sz="1600" b="0">
                <a:latin typeface="Meiryo UI" pitchFamily="50" charset="-128"/>
                <a:ea typeface="Meiryo UI" pitchFamily="50" charset="-128"/>
                <a:cs typeface="Meiryo UI" pitchFamily="50" charset="-128"/>
              </a:rPr>
              <a:t>・画面のインターフェイスのテーマカラーを好きな色に変更することができます。</a:t>
            </a:r>
            <a:br>
              <a:rPr lang="en-US" altLang="ja-JP" sz="1600" b="0">
                <a:latin typeface="Meiryo UI" pitchFamily="50" charset="-128"/>
                <a:ea typeface="Meiryo UI" pitchFamily="50" charset="-128"/>
                <a:cs typeface="Meiryo UI" pitchFamily="50" charset="-128"/>
              </a:rPr>
            </a:br>
            <a:r>
              <a:rPr lang="ja-JP" altLang="en-US" sz="1600" b="0">
                <a:latin typeface="Meiryo UI" pitchFamily="50" charset="-128"/>
                <a:ea typeface="Meiryo UI" pitchFamily="50" charset="-128"/>
                <a:cs typeface="Meiryo UI" pitchFamily="50" charset="-128"/>
              </a:rPr>
              <a:t>・ロゴ画像のサイズは横長の画像</a:t>
            </a:r>
            <a:r>
              <a:rPr lang="en-US" altLang="ja-JP" sz="1600" b="0">
                <a:latin typeface="Meiryo UI" pitchFamily="50" charset="-128"/>
                <a:ea typeface="Meiryo UI" pitchFamily="50" charset="-128"/>
                <a:cs typeface="Meiryo UI" pitchFamily="50" charset="-128"/>
              </a:rPr>
              <a:t> </a:t>
            </a:r>
            <a:r>
              <a:rPr lang="ja-JP" altLang="en-US" sz="1600">
                <a:latin typeface="Meiryo UI" pitchFamily="50" charset="-128"/>
                <a:ea typeface="Meiryo UI" pitchFamily="50" charset="-128"/>
                <a:cs typeface="Meiryo UI" pitchFamily="50" charset="-128"/>
              </a:rPr>
              <a:t>幅 </a:t>
            </a:r>
            <a:r>
              <a:rPr lang="en-US" altLang="ja-JP" sz="1600">
                <a:latin typeface="Meiryo UI" pitchFamily="50" charset="-128"/>
                <a:ea typeface="Meiryo UI" pitchFamily="50" charset="-128"/>
                <a:cs typeface="Meiryo UI" pitchFamily="50" charset="-128"/>
              </a:rPr>
              <a:t>720 </a:t>
            </a:r>
            <a:r>
              <a:rPr lang="ja-JP" altLang="en-US" sz="1600">
                <a:latin typeface="Meiryo UI" pitchFamily="50" charset="-128"/>
                <a:ea typeface="Meiryo UI" pitchFamily="50" charset="-128"/>
                <a:cs typeface="Meiryo UI" pitchFamily="50" charset="-128"/>
              </a:rPr>
              <a:t>高さ </a:t>
            </a:r>
            <a:r>
              <a:rPr lang="en-US" altLang="ja-JP" sz="1600">
                <a:latin typeface="Meiryo UI" pitchFamily="50" charset="-128"/>
                <a:ea typeface="Meiryo UI" pitchFamily="50" charset="-128"/>
                <a:cs typeface="Meiryo UI" pitchFamily="50" charset="-128"/>
              </a:rPr>
              <a:t>160px </a:t>
            </a:r>
            <a:r>
              <a:rPr lang="ja-JP" altLang="en-US" sz="1600" b="0">
                <a:latin typeface="Meiryo UI" pitchFamily="50" charset="-128"/>
                <a:ea typeface="Meiryo UI" pitchFamily="50" charset="-128"/>
                <a:cs typeface="Meiryo UI" pitchFamily="50" charset="-128"/>
              </a:rPr>
              <a:t>以上</a:t>
            </a:r>
            <a:br>
              <a:rPr lang="en-US" altLang="ja-JP" sz="1600" b="0">
                <a:latin typeface="Meiryo UI" pitchFamily="50" charset="-128"/>
                <a:ea typeface="Meiryo UI" pitchFamily="50" charset="-128"/>
                <a:cs typeface="Meiryo UI" pitchFamily="50" charset="-128"/>
              </a:rPr>
            </a:br>
            <a:r>
              <a:rPr lang="ja-JP" altLang="en-US" sz="1600" b="0">
                <a:latin typeface="Meiryo UI" pitchFamily="50" charset="-128"/>
                <a:ea typeface="Meiryo UI" pitchFamily="50" charset="-128"/>
                <a:cs typeface="Meiryo UI" pitchFamily="50" charset="-128"/>
              </a:rPr>
              <a:t> メインイメージ画像のサイズは横長の画像 </a:t>
            </a:r>
            <a:r>
              <a:rPr lang="ja-JP" altLang="en-US" sz="1600">
                <a:latin typeface="Meiryo UI" pitchFamily="50" charset="-128"/>
                <a:ea typeface="Meiryo UI" pitchFamily="50" charset="-128"/>
                <a:cs typeface="Meiryo UI" pitchFamily="50" charset="-128"/>
              </a:rPr>
              <a:t>幅 </a:t>
            </a:r>
            <a:r>
              <a:rPr lang="en-US" altLang="ja-JP" sz="1600">
                <a:latin typeface="Meiryo UI" pitchFamily="50" charset="-128"/>
                <a:ea typeface="Meiryo UI" pitchFamily="50" charset="-128"/>
                <a:cs typeface="Meiryo UI" pitchFamily="50" charset="-128"/>
              </a:rPr>
              <a:t>1920 </a:t>
            </a:r>
            <a:r>
              <a:rPr lang="ja-JP" altLang="en-US" sz="1600">
                <a:latin typeface="Meiryo UI" pitchFamily="50" charset="-128"/>
                <a:ea typeface="Meiryo UI" pitchFamily="50" charset="-128"/>
                <a:cs typeface="Meiryo UI" pitchFamily="50" charset="-128"/>
              </a:rPr>
              <a:t>高さ </a:t>
            </a:r>
            <a:r>
              <a:rPr lang="en-US" altLang="ja-JP" sz="1600">
                <a:latin typeface="Meiryo UI" pitchFamily="50" charset="-128"/>
                <a:ea typeface="Meiryo UI" pitchFamily="50" charset="-128"/>
                <a:cs typeface="Meiryo UI" pitchFamily="50" charset="-128"/>
              </a:rPr>
              <a:t>480px</a:t>
            </a:r>
            <a:r>
              <a:rPr lang="en-US" altLang="ja-JP" sz="1600" b="0">
                <a:latin typeface="Meiryo UI" pitchFamily="50" charset="-128"/>
                <a:ea typeface="Meiryo UI" pitchFamily="50" charset="-128"/>
                <a:cs typeface="Meiryo UI" pitchFamily="50" charset="-128"/>
              </a:rPr>
              <a:t> </a:t>
            </a:r>
            <a:r>
              <a:rPr lang="ja-JP" altLang="en-US" sz="1600" b="0">
                <a:latin typeface="Meiryo UI" pitchFamily="50" charset="-128"/>
                <a:ea typeface="Meiryo UI" pitchFamily="50" charset="-128"/>
                <a:cs typeface="Meiryo UI" pitchFamily="50" charset="-128"/>
              </a:rPr>
              <a:t>以上  を推奨いたします。</a:t>
            </a:r>
            <a:endParaRPr kumimoji="1" lang="ja-JP" altLang="en-US" sz="1600" b="0">
              <a:latin typeface="Meiryo UI" pitchFamily="50" charset="-128"/>
              <a:ea typeface="Meiryo UI" pitchFamily="50" charset="-128"/>
              <a:cs typeface="Meiryo UI" pitchFamily="50" charset="-128"/>
            </a:endParaRPr>
          </a:p>
        </p:txBody>
      </p:sp>
      <p:pic>
        <p:nvPicPr>
          <p:cNvPr id="9" name="図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2843808" y="6165304"/>
            <a:ext cx="2895600" cy="365125"/>
          </a:xfrm>
        </p:spPr>
        <p:txBody>
          <a:bodyPr/>
          <a:lstStyle/>
          <a:p>
            <a:pPr>
              <a:defRPr/>
            </a:pPr>
            <a:r>
              <a:rPr lang="de-DE" altLang="ja-JP"/>
              <a:t>©KINOKUNIYA COMPANY LTD.</a:t>
            </a:r>
            <a:endParaRPr lang="ja-JP" altLang="en-US"/>
          </a:p>
        </p:txBody>
      </p:sp>
      <p:sp>
        <p:nvSpPr>
          <p:cNvPr id="12" name="テキスト ボックス 11"/>
          <p:cNvSpPr txBox="1"/>
          <p:nvPr/>
        </p:nvSpPr>
        <p:spPr>
          <a:xfrm>
            <a:off x="556582" y="2989709"/>
            <a:ext cx="1167443" cy="182116"/>
          </a:xfrm>
          <a:prstGeom prst="rect">
            <a:avLst/>
          </a:prstGeom>
          <a:noFill/>
          <a:ln w="25400">
            <a:solidFill>
              <a:srgbClr val="FF0000"/>
            </a:solidFill>
          </a:ln>
        </p:spPr>
        <p:txBody>
          <a:bodyPr wrap="square" rtlCol="0">
            <a:spAutoFit/>
          </a:bodyPr>
          <a:lstStyle/>
          <a:p>
            <a:endParaRPr kumimoji="1" lang="ja-JP" altLang="en-US"/>
          </a:p>
        </p:txBody>
      </p:sp>
      <p:pic>
        <p:nvPicPr>
          <p:cNvPr id="29" name="図 28">
            <a:extLst>
              <a:ext uri="{FF2B5EF4-FFF2-40B4-BE49-F238E27FC236}">
                <a16:creationId xmlns:a16="http://schemas.microsoft.com/office/drawing/2014/main" id="{D23498E6-CD7D-2F56-F044-E494790A6F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52140" y="2032401"/>
            <a:ext cx="3859369" cy="1786114"/>
          </a:xfrm>
          <a:prstGeom prst="rect">
            <a:avLst/>
          </a:prstGeom>
          <a:ln w="28575">
            <a:solidFill>
              <a:schemeClr val="tx1"/>
            </a:solidFill>
          </a:ln>
        </p:spPr>
      </p:pic>
      <p:pic>
        <p:nvPicPr>
          <p:cNvPr id="31" name="図 30">
            <a:extLst>
              <a:ext uri="{FF2B5EF4-FFF2-40B4-BE49-F238E27FC236}">
                <a16:creationId xmlns:a16="http://schemas.microsoft.com/office/drawing/2014/main" id="{CC616BAD-0078-DAEC-E6DE-7CD22AC777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61666" y="4044625"/>
            <a:ext cx="3859368" cy="1859504"/>
          </a:xfrm>
          <a:prstGeom prst="rect">
            <a:avLst/>
          </a:prstGeom>
          <a:ln w="28575">
            <a:solidFill>
              <a:schemeClr val="tx1"/>
            </a:solidFill>
          </a:ln>
        </p:spPr>
      </p:pic>
    </p:spTree>
    <p:extLst>
      <p:ext uri="{BB962C8B-B14F-4D97-AF65-F5344CB8AC3E}">
        <p14:creationId xmlns:p14="http://schemas.microsoft.com/office/powerpoint/2010/main" val="1289284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10F98DD3-CADF-9DFF-4E4C-412DE67CC2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6571" y="2173047"/>
            <a:ext cx="8190229" cy="3934445"/>
          </a:xfrm>
          <a:prstGeom prst="rect">
            <a:avLst/>
          </a:prstGeom>
          <a:ln>
            <a:solidFill>
              <a:schemeClr val="tx1"/>
            </a:solidFill>
          </a:ln>
        </p:spPr>
      </p:pic>
      <p:sp>
        <p:nvSpPr>
          <p:cNvPr id="5" name="スライド番号プレースホルダー 4"/>
          <p:cNvSpPr>
            <a:spLocks noGrp="1"/>
          </p:cNvSpPr>
          <p:nvPr>
            <p:ph type="sldNum" sz="quarter" idx="12"/>
          </p:nvPr>
        </p:nvSpPr>
        <p:spPr/>
        <p:txBody>
          <a:bodyPr/>
          <a:lstStyle/>
          <a:p>
            <a:fld id="{22EE2E8E-B34B-4933-B36B-789EAD06E853}" type="slidenum">
              <a:rPr kumimoji="1" lang="ja-JP" altLang="en-US" smtClean="0"/>
              <a:t>5</a:t>
            </a:fld>
            <a:endParaRPr kumimoji="1" lang="ja-JP" altLang="en-US"/>
          </a:p>
        </p:txBody>
      </p:sp>
      <p:sp>
        <p:nvSpPr>
          <p:cNvPr id="8" name="タイトル 3"/>
          <p:cNvSpPr>
            <a:spLocks noGrp="1"/>
          </p:cNvSpPr>
          <p:nvPr>
            <p:ph type="title"/>
          </p:nvPr>
        </p:nvSpPr>
        <p:spPr>
          <a:xfrm>
            <a:off x="323528" y="484030"/>
            <a:ext cx="8494120" cy="1440160"/>
          </a:xfrm>
        </p:spPr>
        <p:txBody>
          <a:bodyPr>
            <a:normAutofit fontScale="90000"/>
          </a:bodyPr>
          <a:lstStyle/>
          <a:p>
            <a:r>
              <a:rPr lang="ja-JP" altLang="en-US">
                <a:solidFill>
                  <a:schemeClr val="tx2"/>
                </a:solidFill>
                <a:latin typeface="Meiryo UI" pitchFamily="50" charset="-128"/>
                <a:ea typeface="Meiryo UI" pitchFamily="50" charset="-128"/>
                <a:cs typeface="Meiryo UI" pitchFamily="50" charset="-128"/>
              </a:rPr>
              <a:t>２</a:t>
            </a:r>
            <a:r>
              <a:rPr lang="en-US" altLang="ja-JP" b="1">
                <a:solidFill>
                  <a:schemeClr val="tx2"/>
                </a:solidFill>
                <a:latin typeface="Meiryo UI" pitchFamily="50" charset="-128"/>
                <a:ea typeface="Meiryo UI" pitchFamily="50" charset="-128"/>
                <a:cs typeface="Meiryo UI" pitchFamily="50" charset="-128"/>
              </a:rPr>
              <a:t>.</a:t>
            </a:r>
            <a:r>
              <a:rPr lang="ja-JP" altLang="en-US" b="1">
                <a:solidFill>
                  <a:schemeClr val="tx2"/>
                </a:solidFill>
                <a:latin typeface="Meiryo UI" pitchFamily="50" charset="-128"/>
                <a:ea typeface="Meiryo UI" pitchFamily="50" charset="-128"/>
                <a:cs typeface="Meiryo UI" pitchFamily="50" charset="-128"/>
              </a:rPr>
              <a:t> </a:t>
            </a:r>
            <a:r>
              <a:rPr lang="ja-JP" altLang="en-US">
                <a:solidFill>
                  <a:schemeClr val="tx2"/>
                </a:solidFill>
                <a:latin typeface="Meiryo UI" pitchFamily="50" charset="-128"/>
                <a:ea typeface="Meiryo UI" pitchFamily="50" charset="-128"/>
                <a:cs typeface="Meiryo UI" pitchFamily="50" charset="-128"/>
              </a:rPr>
              <a:t>管理者機能</a:t>
            </a:r>
            <a:br>
              <a:rPr lang="en-US" altLang="ja-JP" b="1">
                <a:solidFill>
                  <a:schemeClr val="tx2"/>
                </a:solidFill>
                <a:latin typeface="Meiryo UI" pitchFamily="50" charset="-128"/>
                <a:ea typeface="Meiryo UI" pitchFamily="50" charset="-128"/>
                <a:cs typeface="Meiryo UI" pitchFamily="50" charset="-128"/>
              </a:rPr>
            </a:br>
            <a:br>
              <a:rPr lang="en-US" altLang="ja-JP" b="1">
                <a:solidFill>
                  <a:schemeClr val="tx2"/>
                </a:solidFill>
                <a:latin typeface="Meiryo UI" pitchFamily="50" charset="-128"/>
                <a:ea typeface="Meiryo UI" pitchFamily="50" charset="-128"/>
                <a:cs typeface="Meiryo UI" pitchFamily="50" charset="-128"/>
              </a:rPr>
            </a:br>
            <a:r>
              <a:rPr lang="en-US" altLang="ja-JP" sz="2700">
                <a:latin typeface="Meiryo UI" pitchFamily="50" charset="-128"/>
                <a:ea typeface="Meiryo UI" pitchFamily="50" charset="-128"/>
                <a:cs typeface="Meiryo UI" pitchFamily="50" charset="-128"/>
              </a:rPr>
              <a:t>2</a:t>
            </a:r>
            <a:r>
              <a:rPr lang="ja-JP" altLang="en-US" sz="2700" err="1">
                <a:latin typeface="Meiryo UI" pitchFamily="50" charset="-128"/>
                <a:ea typeface="Meiryo UI" pitchFamily="50" charset="-128"/>
                <a:cs typeface="Meiryo UI" pitchFamily="50" charset="-128"/>
              </a:rPr>
              <a:t>．</a:t>
            </a:r>
            <a:r>
              <a:rPr lang="ja-JP" altLang="en-US" sz="2700">
                <a:latin typeface="Meiryo UI" pitchFamily="50" charset="-128"/>
                <a:ea typeface="Meiryo UI" pitchFamily="50" charset="-128"/>
                <a:cs typeface="Meiryo UI" pitchFamily="50" charset="-128"/>
              </a:rPr>
              <a:t>おすすめ本棚の編集①</a:t>
            </a:r>
            <a:br>
              <a:rPr lang="en-US" altLang="ja-JP" sz="2700">
                <a:latin typeface="Meiryo UI" pitchFamily="50" charset="-128"/>
                <a:ea typeface="Meiryo UI" pitchFamily="50" charset="-128"/>
                <a:cs typeface="Meiryo UI" pitchFamily="50" charset="-128"/>
              </a:rPr>
            </a:br>
            <a:r>
              <a:rPr lang="ja-JP" altLang="en-US" sz="1600" b="0">
                <a:latin typeface="Meiryo UI" pitchFamily="50" charset="-128"/>
                <a:ea typeface="Meiryo UI" pitchFamily="50" charset="-128"/>
                <a:cs typeface="Meiryo UI" pitchFamily="50" charset="-128"/>
              </a:rPr>
              <a:t>・「購入した電子書籍」について、自由に本棚を作成して表示することができます。（未購入タイトルは登録不可）</a:t>
            </a:r>
            <a:br>
              <a:rPr lang="en-US" altLang="ja-JP" sz="1600" b="0">
                <a:latin typeface="Meiryo UI" pitchFamily="50" charset="-128"/>
                <a:ea typeface="Meiryo UI" pitchFamily="50" charset="-128"/>
                <a:cs typeface="Meiryo UI" pitchFamily="50" charset="-128"/>
              </a:rPr>
            </a:br>
            <a:r>
              <a:rPr lang="ja-JP" altLang="en-US" sz="1600" b="0">
                <a:latin typeface="Meiryo UI" pitchFamily="50" charset="-128"/>
                <a:ea typeface="Meiryo UI" pitchFamily="50" charset="-128"/>
                <a:cs typeface="Meiryo UI" pitchFamily="50" charset="-128"/>
              </a:rPr>
              <a:t>・作成できる本棚の数に制限はありません。</a:t>
            </a:r>
            <a:br>
              <a:rPr lang="en-US" altLang="ja-JP" sz="1600" b="0">
                <a:latin typeface="Meiryo UI" pitchFamily="50" charset="-128"/>
                <a:ea typeface="Meiryo UI" pitchFamily="50" charset="-128"/>
                <a:cs typeface="Meiryo UI" pitchFamily="50" charset="-128"/>
              </a:rPr>
            </a:br>
            <a:r>
              <a:rPr lang="ja-JP" altLang="en-US" sz="1600" b="0">
                <a:latin typeface="Meiryo UI" pitchFamily="50" charset="-128"/>
                <a:ea typeface="Meiryo UI" pitchFamily="50" charset="-128"/>
                <a:cs typeface="Meiryo UI" pitchFamily="50" charset="-128"/>
              </a:rPr>
              <a:t> </a:t>
            </a:r>
            <a:r>
              <a:rPr lang="en-US" altLang="ja-JP" sz="1600" b="0">
                <a:latin typeface="Meiryo UI" pitchFamily="50" charset="-128"/>
                <a:ea typeface="Meiryo UI" pitchFamily="50" charset="-128"/>
                <a:cs typeface="Meiryo UI" pitchFamily="50" charset="-128"/>
              </a:rPr>
              <a:t>1</a:t>
            </a:r>
            <a:r>
              <a:rPr lang="ja-JP" altLang="en-US" sz="1600" b="0">
                <a:latin typeface="Meiryo UI" pitchFamily="50" charset="-128"/>
                <a:ea typeface="Meiryo UI" pitchFamily="50" charset="-128"/>
                <a:cs typeface="Meiryo UI" pitchFamily="50" charset="-128"/>
              </a:rPr>
              <a:t>本棚あたりの登録冊数が多い場合、</a:t>
            </a:r>
            <a:r>
              <a:rPr lang="en-US" altLang="ja-JP" sz="1600" b="0">
                <a:latin typeface="Meiryo UI" pitchFamily="50" charset="-128"/>
                <a:ea typeface="Meiryo UI" pitchFamily="50" charset="-128"/>
                <a:cs typeface="Meiryo UI" pitchFamily="50" charset="-128"/>
              </a:rPr>
              <a:t>TOP</a:t>
            </a:r>
            <a:r>
              <a:rPr lang="ja-JP" altLang="en-US" sz="1600" b="0">
                <a:latin typeface="Meiryo UI" pitchFamily="50" charset="-128"/>
                <a:ea typeface="Meiryo UI" pitchFamily="50" charset="-128"/>
                <a:cs typeface="Meiryo UI" pitchFamily="50" charset="-128"/>
              </a:rPr>
              <a:t>画面の表示に時間がかかる場合があります。</a:t>
            </a:r>
            <a:br>
              <a:rPr lang="en-US" altLang="ja-JP" sz="1600" b="0">
                <a:latin typeface="Meiryo UI" pitchFamily="50" charset="-128"/>
                <a:ea typeface="Meiryo UI" pitchFamily="50" charset="-128"/>
                <a:cs typeface="Meiryo UI" pitchFamily="50" charset="-128"/>
              </a:rPr>
            </a:br>
            <a:r>
              <a:rPr lang="ja-JP" altLang="en-US" sz="1600" b="0">
                <a:latin typeface="Meiryo UI" pitchFamily="50" charset="-128"/>
                <a:ea typeface="Meiryo UI" pitchFamily="50" charset="-128"/>
                <a:cs typeface="Meiryo UI" pitchFamily="50" charset="-128"/>
              </a:rPr>
              <a:t>・本棚の順番、書籍の順番は該当箇所をドラッグすることで入れ替え可能です。</a:t>
            </a:r>
            <a:endParaRPr kumimoji="1" lang="ja-JP" altLang="en-US" sz="1600" b="0">
              <a:latin typeface="Meiryo UI" pitchFamily="50" charset="-128"/>
              <a:ea typeface="Meiryo UI" pitchFamily="50" charset="-128"/>
              <a:cs typeface="Meiryo UI" pitchFamily="50" charset="-128"/>
            </a:endParaRPr>
          </a:p>
        </p:txBody>
      </p:sp>
      <p:pic>
        <p:nvPicPr>
          <p:cNvPr id="9" name="図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2843808" y="6165304"/>
            <a:ext cx="2895600" cy="365125"/>
          </a:xfrm>
        </p:spPr>
        <p:txBody>
          <a:bodyPr/>
          <a:lstStyle/>
          <a:p>
            <a:pPr>
              <a:defRPr/>
            </a:pPr>
            <a:r>
              <a:rPr lang="de-DE" altLang="ja-JP"/>
              <a:t>©KINOKUNIYA COMPANY LTD.</a:t>
            </a:r>
            <a:endParaRPr lang="ja-JP" altLang="en-US"/>
          </a:p>
        </p:txBody>
      </p:sp>
      <p:sp>
        <p:nvSpPr>
          <p:cNvPr id="15" name="テキスト ボックス 14"/>
          <p:cNvSpPr txBox="1"/>
          <p:nvPr/>
        </p:nvSpPr>
        <p:spPr>
          <a:xfrm>
            <a:off x="2124074" y="3633526"/>
            <a:ext cx="195263" cy="185932"/>
          </a:xfrm>
          <a:prstGeom prst="rect">
            <a:avLst/>
          </a:prstGeom>
          <a:noFill/>
          <a:ln w="25400">
            <a:solidFill>
              <a:srgbClr val="FF0000"/>
            </a:solidFill>
          </a:ln>
        </p:spPr>
        <p:txBody>
          <a:bodyPr wrap="square" rtlCol="0">
            <a:spAutoFit/>
          </a:bodyPr>
          <a:lstStyle/>
          <a:p>
            <a:endParaRPr kumimoji="1" lang="ja-JP" altLang="en-US"/>
          </a:p>
        </p:txBody>
      </p:sp>
      <p:sp>
        <p:nvSpPr>
          <p:cNvPr id="17" name="テキスト ボックス 16"/>
          <p:cNvSpPr txBox="1"/>
          <p:nvPr/>
        </p:nvSpPr>
        <p:spPr>
          <a:xfrm>
            <a:off x="496571" y="2724484"/>
            <a:ext cx="1296144" cy="184666"/>
          </a:xfrm>
          <a:prstGeom prst="rect">
            <a:avLst/>
          </a:prstGeom>
          <a:noFill/>
          <a:ln w="25400">
            <a:solidFill>
              <a:srgbClr val="FF0000"/>
            </a:solidFill>
          </a:ln>
        </p:spPr>
        <p:txBody>
          <a:bodyPr wrap="square" rtlCol="0">
            <a:spAutoFit/>
          </a:bodyPr>
          <a:lstStyle/>
          <a:p>
            <a:endParaRPr kumimoji="1" lang="ja-JP" altLang="en-US"/>
          </a:p>
        </p:txBody>
      </p:sp>
      <p:sp>
        <p:nvSpPr>
          <p:cNvPr id="2" name="円/楕円 1"/>
          <p:cNvSpPr/>
          <p:nvPr/>
        </p:nvSpPr>
        <p:spPr>
          <a:xfrm>
            <a:off x="2373443" y="3611408"/>
            <a:ext cx="223799" cy="23016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2" name="グループ化 21"/>
          <p:cNvGrpSpPr/>
          <p:nvPr/>
        </p:nvGrpSpPr>
        <p:grpSpPr>
          <a:xfrm>
            <a:off x="2597242" y="2612660"/>
            <a:ext cx="4605688" cy="1113832"/>
            <a:chOff x="6644652" y="1682489"/>
            <a:chExt cx="4605688" cy="1113832"/>
          </a:xfrm>
        </p:grpSpPr>
        <p:sp>
          <p:nvSpPr>
            <p:cNvPr id="4" name="正方形/長方形 3"/>
            <p:cNvSpPr/>
            <p:nvPr/>
          </p:nvSpPr>
          <p:spPr>
            <a:xfrm>
              <a:off x="9236940" y="1682489"/>
              <a:ext cx="2013400" cy="11138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latin typeface="Meiryo UI" pitchFamily="50" charset="-128"/>
                  <a:ea typeface="Meiryo UI" pitchFamily="50" charset="-128"/>
                  <a:cs typeface="Meiryo UI" pitchFamily="50" charset="-128"/>
                </a:rPr>
                <a:t>本棚作成後は必ず、✔（確定）を押して</a:t>
              </a:r>
              <a:r>
                <a:rPr lang="ja-JP" altLang="en-US" sz="1400">
                  <a:latin typeface="Meiryo UI" pitchFamily="50" charset="-128"/>
                  <a:ea typeface="Meiryo UI" pitchFamily="50" charset="-128"/>
                  <a:cs typeface="Meiryo UI" pitchFamily="50" charset="-128"/>
                </a:rPr>
                <a:t>ください。 ✔ を押すと、本棚が利用者</a:t>
              </a:r>
              <a:r>
                <a:rPr kumimoji="1" lang="ja-JP" altLang="en-US" sz="1400">
                  <a:latin typeface="Meiryo UI" pitchFamily="50" charset="-128"/>
                  <a:ea typeface="Meiryo UI" pitchFamily="50" charset="-128"/>
                  <a:cs typeface="Meiryo UI" pitchFamily="50" charset="-128"/>
                </a:rPr>
                <a:t>画面に反映します。</a:t>
              </a:r>
            </a:p>
          </p:txBody>
        </p:sp>
        <p:cxnSp>
          <p:nvCxnSpPr>
            <p:cNvPr id="6" name="直線矢印コネクタ 5"/>
            <p:cNvCxnSpPr>
              <a:stCxn id="4" idx="1"/>
            </p:cNvCxnSpPr>
            <p:nvPr/>
          </p:nvCxnSpPr>
          <p:spPr>
            <a:xfrm flipH="1">
              <a:off x="6644652" y="2239405"/>
              <a:ext cx="2592288" cy="484583"/>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grpSp>
      <p:pic>
        <p:nvPicPr>
          <p:cNvPr id="18" name="図 17">
            <a:extLst>
              <a:ext uri="{FF2B5EF4-FFF2-40B4-BE49-F238E27FC236}">
                <a16:creationId xmlns:a16="http://schemas.microsoft.com/office/drawing/2014/main" id="{087BBE6F-60E0-48A7-EB2E-C301C307F0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87736" y="4059168"/>
            <a:ext cx="2130521" cy="1930151"/>
          </a:xfrm>
          <a:prstGeom prst="rect">
            <a:avLst/>
          </a:prstGeom>
          <a:ln w="28575">
            <a:solidFill>
              <a:schemeClr val="tx1"/>
            </a:solidFill>
          </a:ln>
        </p:spPr>
      </p:pic>
    </p:spTree>
    <p:extLst>
      <p:ext uri="{BB962C8B-B14F-4D97-AF65-F5344CB8AC3E}">
        <p14:creationId xmlns:p14="http://schemas.microsoft.com/office/powerpoint/2010/main" val="3910154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6C91C01-9AB4-659E-744A-97AABA6417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561" y="1726538"/>
            <a:ext cx="2692182" cy="1342423"/>
          </a:xfrm>
          <a:prstGeom prst="rect">
            <a:avLst/>
          </a:prstGeom>
          <a:ln>
            <a:solidFill>
              <a:schemeClr val="tx1"/>
            </a:solidFill>
          </a:ln>
        </p:spPr>
      </p:pic>
      <p:pic>
        <p:nvPicPr>
          <p:cNvPr id="18" name="図プレースホルダー 5" descr=""/>
          <p:cNvPicPr>
            <a:picLocks noChangeAspect="1"/>
          </p:cNvPicPr>
          <p:nvPr/>
        </p:nvPicPr>
        <p:blipFill rotWithShape="1">
          <a:blip r:embed="rId3" cstate="print">
            <a:extLst>
              <a:ext uri="{28A0092B-C50C-407E-A947-70E740481C1C}">
                <a14:useLocalDpi xmlns:a14="http://schemas.microsoft.com/office/drawing/2010/main" val="0"/>
              </a:ext>
            </a:extLst>
          </a:blip>
          <a:srcRect r="65402" b="60732"/>
          <a:stretch/>
        </p:blipFill>
        <p:spPr>
          <a:xfrm>
            <a:off x="6366318" y="4795269"/>
            <a:ext cx="2742186" cy="1514051"/>
          </a:xfrm>
          <a:prstGeom prst="rect">
            <a:avLst/>
          </a:prstGeom>
          <a:ln>
            <a:solidFill>
              <a:schemeClr val="accent1">
                <a:shade val="95000"/>
                <a:satMod val="105000"/>
              </a:schemeClr>
            </a:solidFill>
          </a:ln>
        </p:spPr>
      </p:pic>
      <p:sp>
        <p:nvSpPr>
          <p:cNvPr id="5" name="スライド番号プレースホルダー 4"/>
          <p:cNvSpPr>
            <a:spLocks noGrp="1"/>
          </p:cNvSpPr>
          <p:nvPr>
            <p:ph type="sldNum" sz="quarter" idx="12"/>
          </p:nvPr>
        </p:nvSpPr>
        <p:spPr/>
        <p:txBody>
          <a:bodyPr/>
          <a:lstStyle/>
          <a:p>
            <a:fld id="{22EE2E8E-B34B-4933-B36B-789EAD06E853}" type="slidenum">
              <a:rPr kumimoji="1" lang="ja-JP" altLang="en-US" smtClean="0"/>
              <a:t>6</a:t>
            </a:fld>
            <a:endParaRPr kumimoji="1" lang="ja-JP" altLang="en-US"/>
          </a:p>
        </p:txBody>
      </p:sp>
      <p:pic>
        <p:nvPicPr>
          <p:cNvPr id="9" name="図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2843808" y="6165304"/>
            <a:ext cx="2895600" cy="365125"/>
          </a:xfrm>
        </p:spPr>
        <p:txBody>
          <a:bodyPr/>
          <a:lstStyle/>
          <a:p>
            <a:pPr>
              <a:defRPr/>
            </a:pPr>
            <a:r>
              <a:rPr lang="de-DE" altLang="ja-JP"/>
              <a:t>©KINOKUNIYA COMPANY LTD.</a:t>
            </a:r>
            <a:endParaRPr lang="ja-JP" altLang="en-US"/>
          </a:p>
        </p:txBody>
      </p:sp>
      <p:sp>
        <p:nvSpPr>
          <p:cNvPr id="3" name="テキスト ボックス 2"/>
          <p:cNvSpPr txBox="1"/>
          <p:nvPr/>
        </p:nvSpPr>
        <p:spPr>
          <a:xfrm>
            <a:off x="616560" y="1919873"/>
            <a:ext cx="1212239" cy="200028"/>
          </a:xfrm>
          <a:prstGeom prst="rect">
            <a:avLst/>
          </a:prstGeom>
          <a:noFill/>
          <a:ln w="25400">
            <a:solidFill>
              <a:srgbClr val="FF0000"/>
            </a:solidFill>
          </a:ln>
        </p:spPr>
        <p:txBody>
          <a:bodyPr wrap="square" rtlCol="0">
            <a:spAutoFit/>
          </a:bodyPr>
          <a:lstStyle/>
          <a:p>
            <a:endParaRPr kumimoji="1" lang="ja-JP" altLang="en-US"/>
          </a:p>
        </p:txBody>
      </p:sp>
      <p:sp>
        <p:nvSpPr>
          <p:cNvPr id="15" name="テキスト ボックス 14"/>
          <p:cNvSpPr txBox="1"/>
          <p:nvPr/>
        </p:nvSpPr>
        <p:spPr>
          <a:xfrm>
            <a:off x="2148840" y="2764413"/>
            <a:ext cx="178147" cy="192147"/>
          </a:xfrm>
          <a:prstGeom prst="rect">
            <a:avLst/>
          </a:prstGeom>
          <a:noFill/>
          <a:ln w="25400">
            <a:solidFill>
              <a:srgbClr val="FF0000"/>
            </a:solidFill>
          </a:ln>
        </p:spPr>
        <p:txBody>
          <a:bodyPr wrap="square" rtlCol="0">
            <a:spAutoFit/>
          </a:bodyPr>
          <a:lstStyle/>
          <a:p>
            <a:endParaRPr kumimoji="1" lang="ja-JP" altLang="en-US"/>
          </a:p>
        </p:txBody>
      </p:sp>
      <p:sp>
        <p:nvSpPr>
          <p:cNvPr id="11" name="円/楕円 10"/>
          <p:cNvSpPr/>
          <p:nvPr/>
        </p:nvSpPr>
        <p:spPr>
          <a:xfrm>
            <a:off x="7756958" y="5892647"/>
            <a:ext cx="260947" cy="2285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 name="グループ化 11"/>
          <p:cNvGrpSpPr/>
          <p:nvPr/>
        </p:nvGrpSpPr>
        <p:grpSpPr>
          <a:xfrm>
            <a:off x="6731344" y="3563482"/>
            <a:ext cx="2149585" cy="2205688"/>
            <a:chOff x="494917" y="4504800"/>
            <a:chExt cx="2108831" cy="1913591"/>
          </a:xfrm>
        </p:grpSpPr>
        <p:sp>
          <p:nvSpPr>
            <p:cNvPr id="14" name="正方形/長方形 13"/>
            <p:cNvSpPr/>
            <p:nvPr/>
          </p:nvSpPr>
          <p:spPr>
            <a:xfrm>
              <a:off x="494917" y="4504800"/>
              <a:ext cx="2108831" cy="9076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latin typeface="Meiryo UI" pitchFamily="50" charset="-128"/>
                  <a:ea typeface="Meiryo UI" pitchFamily="50" charset="-128"/>
                  <a:cs typeface="Meiryo UI" pitchFamily="50" charset="-128"/>
                </a:rPr>
                <a:t>本棚作成後は必ず、✔（確定）を押して</a:t>
              </a:r>
              <a:r>
                <a:rPr lang="ja-JP" altLang="en-US" sz="1400">
                  <a:latin typeface="Meiryo UI" pitchFamily="50" charset="-128"/>
                  <a:ea typeface="Meiryo UI" pitchFamily="50" charset="-128"/>
                  <a:cs typeface="Meiryo UI" pitchFamily="50" charset="-128"/>
                </a:rPr>
                <a:t>ください。 ✔ を押すと、本棚が利用者</a:t>
              </a:r>
              <a:r>
                <a:rPr kumimoji="1" lang="ja-JP" altLang="en-US" sz="1400">
                  <a:latin typeface="Meiryo UI" pitchFamily="50" charset="-128"/>
                  <a:ea typeface="Meiryo UI" pitchFamily="50" charset="-128"/>
                  <a:cs typeface="Meiryo UI" pitchFamily="50" charset="-128"/>
                </a:rPr>
                <a:t>画面に反映します。</a:t>
              </a:r>
            </a:p>
          </p:txBody>
        </p:sp>
        <p:cxnSp>
          <p:nvCxnSpPr>
            <p:cNvPr id="16" name="直線矢印コネクタ 15"/>
            <p:cNvCxnSpPr/>
            <p:nvPr/>
          </p:nvCxnSpPr>
          <p:spPr>
            <a:xfrm>
              <a:off x="1646281" y="5404047"/>
              <a:ext cx="0" cy="1014344"/>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grpSp>
      <p:sp>
        <p:nvSpPr>
          <p:cNvPr id="23" name="タイトル 3"/>
          <p:cNvSpPr txBox="1">
            <a:spLocks/>
          </p:cNvSpPr>
          <p:nvPr/>
        </p:nvSpPr>
        <p:spPr>
          <a:xfrm>
            <a:off x="387085" y="188640"/>
            <a:ext cx="8494120" cy="1440160"/>
          </a:xfrm>
          <a:prstGeom prst="rect">
            <a:avLst/>
          </a:prstGeom>
        </p:spPr>
        <p:txBody>
          <a:bodyPr vert="horz" lIns="91440" tIns="45720" rIns="91440" bIns="45720" rtlCol="0" anchor="b">
            <a:normAutofit fontScale="90000" lnSpcReduction="20000"/>
          </a:bodyPr>
          <a:lstStyle>
            <a:lvl1pPr algn="l" defTabSz="914400" rtl="0" eaLnBrk="1" latinLnBrk="0" hangingPunct="1">
              <a:spcBef>
                <a:spcPct val="0"/>
              </a:spcBef>
              <a:buNone/>
              <a:defRPr kumimoji="1" sz="2000" b="1" kern="1200">
                <a:solidFill>
                  <a:schemeClr val="tx1"/>
                </a:solidFill>
                <a:latin typeface="+mj-lt"/>
                <a:ea typeface="+mj-ea"/>
                <a:cs typeface="+mj-cs"/>
              </a:defRPr>
            </a:lvl1pPr>
          </a:lstStyle>
          <a:p>
            <a:r>
              <a:rPr lang="ja-JP" altLang="en-US">
                <a:solidFill>
                  <a:schemeClr val="tx2"/>
                </a:solidFill>
                <a:latin typeface="Meiryo UI" pitchFamily="50" charset="-128"/>
                <a:ea typeface="Meiryo UI" pitchFamily="50" charset="-128"/>
                <a:cs typeface="Meiryo UI" pitchFamily="50" charset="-128"/>
              </a:rPr>
              <a:t>２</a:t>
            </a:r>
            <a:r>
              <a:rPr lang="en-US" altLang="ja-JP">
                <a:solidFill>
                  <a:schemeClr val="tx2"/>
                </a:solidFill>
                <a:latin typeface="Meiryo UI" pitchFamily="50" charset="-128"/>
                <a:ea typeface="Meiryo UI" pitchFamily="50" charset="-128"/>
                <a:cs typeface="Meiryo UI" pitchFamily="50" charset="-128"/>
              </a:rPr>
              <a:t>.</a:t>
            </a:r>
            <a:r>
              <a:rPr lang="ja-JP" altLang="en-US">
                <a:solidFill>
                  <a:schemeClr val="tx2"/>
                </a:solidFill>
                <a:latin typeface="Meiryo UI" pitchFamily="50" charset="-128"/>
                <a:ea typeface="Meiryo UI" pitchFamily="50" charset="-128"/>
                <a:cs typeface="Meiryo UI" pitchFamily="50" charset="-128"/>
              </a:rPr>
              <a:t> 管理者機能</a:t>
            </a:r>
            <a:br>
              <a:rPr lang="en-US" altLang="ja-JP">
                <a:solidFill>
                  <a:schemeClr val="tx2"/>
                </a:solidFill>
                <a:latin typeface="Meiryo UI" pitchFamily="50" charset="-128"/>
                <a:ea typeface="Meiryo UI" pitchFamily="50" charset="-128"/>
                <a:cs typeface="Meiryo UI" pitchFamily="50" charset="-128"/>
              </a:rPr>
            </a:br>
            <a:br>
              <a:rPr lang="en-US" altLang="ja-JP">
                <a:solidFill>
                  <a:schemeClr val="tx2"/>
                </a:solidFill>
                <a:latin typeface="Meiryo UI" pitchFamily="50" charset="-128"/>
                <a:ea typeface="Meiryo UI" pitchFamily="50" charset="-128"/>
                <a:cs typeface="Meiryo UI" pitchFamily="50" charset="-128"/>
              </a:rPr>
            </a:br>
            <a:r>
              <a:rPr lang="ja-JP" altLang="en-US" sz="2700">
                <a:latin typeface="Meiryo UI" pitchFamily="50" charset="-128"/>
                <a:ea typeface="Meiryo UI" pitchFamily="50" charset="-128"/>
                <a:cs typeface="Meiryo UI" pitchFamily="50" charset="-128"/>
              </a:rPr>
              <a:t>２．おすすめ本棚の編集②　自動本棚</a:t>
            </a:r>
            <a:r>
              <a:rPr lang="en-US" altLang="ja-JP" sz="2700">
                <a:latin typeface="Meiryo UI" pitchFamily="50" charset="-128"/>
                <a:ea typeface="Meiryo UI" pitchFamily="50" charset="-128"/>
                <a:cs typeface="Meiryo UI" pitchFamily="50" charset="-128"/>
              </a:rPr>
              <a:t>-</a:t>
            </a:r>
            <a:r>
              <a:rPr lang="ja-JP" altLang="en-US" sz="2700">
                <a:solidFill>
                  <a:srgbClr val="FF0000"/>
                </a:solidFill>
                <a:latin typeface="Meiryo UI" pitchFamily="50" charset="-128"/>
                <a:ea typeface="Meiryo UI" pitchFamily="50" charset="-128"/>
                <a:cs typeface="Meiryo UI" pitchFamily="50" charset="-128"/>
              </a:rPr>
              <a:t>アクセスランキング</a:t>
            </a:r>
            <a:br>
              <a:rPr lang="en-US" altLang="ja-JP" sz="2700">
                <a:solidFill>
                  <a:srgbClr val="FF0000"/>
                </a:solidFill>
                <a:latin typeface="Meiryo UI" pitchFamily="50" charset="-128"/>
                <a:ea typeface="Meiryo UI" pitchFamily="50" charset="-128"/>
                <a:cs typeface="Meiryo UI" pitchFamily="50" charset="-128"/>
              </a:rPr>
            </a:br>
            <a:r>
              <a:rPr lang="ja-JP" altLang="en-US" sz="1600" b="0">
                <a:latin typeface="Meiryo UI" pitchFamily="50" charset="-128"/>
                <a:ea typeface="Meiryo UI" pitchFamily="50" charset="-128"/>
                <a:cs typeface="Meiryo UI" pitchFamily="50" charset="-128"/>
              </a:rPr>
              <a:t>・閲覧履歴に基づき、</a:t>
            </a:r>
            <a:r>
              <a:rPr lang="ja-JP" altLang="en-US" sz="1600" u="sng">
                <a:latin typeface="Meiryo UI" pitchFamily="50" charset="-128"/>
                <a:ea typeface="Meiryo UI" pitchFamily="50" charset="-128"/>
                <a:cs typeface="Meiryo UI" pitchFamily="50" charset="-128"/>
              </a:rPr>
              <a:t>よくアクセスされているタイトル</a:t>
            </a:r>
            <a:r>
              <a:rPr lang="ja-JP" altLang="en-US" sz="1600" b="0">
                <a:latin typeface="Meiryo UI" pitchFamily="50" charset="-128"/>
                <a:ea typeface="Meiryo UI" pitchFamily="50" charset="-128"/>
                <a:cs typeface="Meiryo UI" pitchFamily="50" charset="-128"/>
              </a:rPr>
              <a:t>を本棚に自動で表示させることができます。</a:t>
            </a:r>
            <a:br>
              <a:rPr lang="en-US" altLang="ja-JP" sz="1600" b="0">
                <a:latin typeface="Meiryo UI" pitchFamily="50" charset="-128"/>
                <a:ea typeface="Meiryo UI" pitchFamily="50" charset="-128"/>
                <a:cs typeface="Meiryo UI" pitchFamily="50" charset="-128"/>
              </a:rPr>
            </a:br>
            <a:r>
              <a:rPr lang="ja-JP" altLang="en-US" sz="1600" b="0">
                <a:latin typeface="Meiryo UI" pitchFamily="50" charset="-128"/>
                <a:ea typeface="Meiryo UI" pitchFamily="50" charset="-128"/>
                <a:cs typeface="Meiryo UI" pitchFamily="50" charset="-128"/>
              </a:rPr>
              <a:t>・更新は一日単位で自動で行われます。カウントする対象期間は任意に選択できます。</a:t>
            </a:r>
            <a:br>
              <a:rPr lang="en-US" altLang="ja-JP" sz="1600" b="0">
                <a:latin typeface="Meiryo UI" pitchFamily="50" charset="-128"/>
                <a:ea typeface="Meiryo UI" pitchFamily="50" charset="-128"/>
                <a:cs typeface="Meiryo UI" pitchFamily="50" charset="-128"/>
              </a:rPr>
            </a:br>
            <a:r>
              <a:rPr lang="ja-JP" altLang="en-US" sz="1600" b="0">
                <a:latin typeface="Meiryo UI" pitchFamily="50" charset="-128"/>
                <a:ea typeface="Meiryo UI" pitchFamily="50" charset="-128"/>
                <a:cs typeface="Meiryo UI" pitchFamily="50" charset="-128"/>
              </a:rPr>
              <a:t>・集計期間を変えて、複数の自動本棚を作ることも可能です。</a:t>
            </a:r>
          </a:p>
        </p:txBody>
      </p:sp>
      <p:pic>
        <p:nvPicPr>
          <p:cNvPr id="7" name="図 6">
            <a:extLst>
              <a:ext uri="{FF2B5EF4-FFF2-40B4-BE49-F238E27FC236}">
                <a16:creationId xmlns:a16="http://schemas.microsoft.com/office/drawing/2014/main" id="{B2733E0B-0C7B-3FB5-0E39-ECF1E4A662E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04871" y="2575787"/>
            <a:ext cx="1547660" cy="1835597"/>
          </a:xfrm>
          <a:prstGeom prst="rect">
            <a:avLst/>
          </a:prstGeom>
          <a:ln>
            <a:solidFill>
              <a:schemeClr val="tx1"/>
            </a:solidFill>
          </a:ln>
        </p:spPr>
      </p:pic>
      <p:pic>
        <p:nvPicPr>
          <p:cNvPr id="13" name="図 12">
            <a:extLst>
              <a:ext uri="{FF2B5EF4-FFF2-40B4-BE49-F238E27FC236}">
                <a16:creationId xmlns:a16="http://schemas.microsoft.com/office/drawing/2014/main" id="{10BE9AD1-A19E-DBAC-E7E9-D07D05C5DF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44850" y="3566302"/>
            <a:ext cx="2146621" cy="2523813"/>
          </a:xfrm>
          <a:prstGeom prst="rect">
            <a:avLst/>
          </a:prstGeom>
          <a:ln>
            <a:solidFill>
              <a:schemeClr val="tx1"/>
            </a:solidFill>
          </a:ln>
        </p:spPr>
      </p:pic>
      <p:grpSp>
        <p:nvGrpSpPr>
          <p:cNvPr id="25" name="グループ化 24"/>
          <p:cNvGrpSpPr/>
          <p:nvPr/>
        </p:nvGrpSpPr>
        <p:grpSpPr>
          <a:xfrm>
            <a:off x="1487876" y="3480698"/>
            <a:ext cx="1500074" cy="1548502"/>
            <a:chOff x="8448338" y="2938483"/>
            <a:chExt cx="1500074" cy="646843"/>
          </a:xfrm>
        </p:grpSpPr>
        <p:cxnSp>
          <p:nvCxnSpPr>
            <p:cNvPr id="27" name="直線矢印コネクタ 26"/>
            <p:cNvCxnSpPr/>
            <p:nvPr/>
          </p:nvCxnSpPr>
          <p:spPr>
            <a:xfrm flipV="1">
              <a:off x="8808378" y="2938483"/>
              <a:ext cx="0" cy="424141"/>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sp>
          <p:nvSpPr>
            <p:cNvPr id="26" name="正方形/長方形 25"/>
            <p:cNvSpPr/>
            <p:nvPr/>
          </p:nvSpPr>
          <p:spPr>
            <a:xfrm>
              <a:off x="8448338" y="3362624"/>
              <a:ext cx="1500074" cy="2227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latin typeface="Meiryo UI" pitchFamily="50" charset="-128"/>
                  <a:ea typeface="Meiryo UI" pitchFamily="50" charset="-128"/>
                  <a:cs typeface="Meiryo UI" pitchFamily="50" charset="-128"/>
                </a:rPr>
                <a:t>自動本棚をクリック</a:t>
              </a:r>
              <a:endParaRPr kumimoji="1" lang="en-US" altLang="ja-JP" sz="1400">
                <a:latin typeface="Meiryo UI" pitchFamily="50" charset="-128"/>
                <a:ea typeface="Meiryo UI" pitchFamily="50" charset="-128"/>
                <a:cs typeface="Meiryo UI" pitchFamily="50" charset="-128"/>
              </a:endParaRPr>
            </a:p>
          </p:txBody>
        </p:sp>
      </p:grpSp>
      <p:grpSp>
        <p:nvGrpSpPr>
          <p:cNvPr id="19" name="グループ化 18"/>
          <p:cNvGrpSpPr/>
          <p:nvPr/>
        </p:nvGrpSpPr>
        <p:grpSpPr>
          <a:xfrm>
            <a:off x="3923926" y="2251596"/>
            <a:ext cx="2442390" cy="1552818"/>
            <a:chOff x="8100392" y="3473975"/>
            <a:chExt cx="1756169" cy="1277500"/>
          </a:xfrm>
        </p:grpSpPr>
        <p:sp>
          <p:nvSpPr>
            <p:cNvPr id="20" name="正方形/長方形 19"/>
            <p:cNvSpPr/>
            <p:nvPr/>
          </p:nvSpPr>
          <p:spPr>
            <a:xfrm>
              <a:off x="8100392" y="3473975"/>
              <a:ext cx="1756169" cy="8908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latin typeface="Meiryo UI" pitchFamily="50" charset="-128"/>
                  <a:ea typeface="Meiryo UI" pitchFamily="50" charset="-128"/>
                  <a:cs typeface="Meiryo UI" pitchFamily="50" charset="-128"/>
                </a:rPr>
                <a:t>本棚名　</a:t>
              </a:r>
              <a:r>
                <a:rPr kumimoji="1" lang="en-US" altLang="ja-JP" sz="1400">
                  <a:latin typeface="Meiryo UI" pitchFamily="50" charset="-128"/>
                  <a:ea typeface="Meiryo UI" pitchFamily="50" charset="-128"/>
                  <a:cs typeface="Meiryo UI" pitchFamily="50" charset="-128"/>
                </a:rPr>
                <a:t>(</a:t>
              </a:r>
              <a:r>
                <a:rPr lang="ja-JP" altLang="en-US" sz="1400">
                  <a:latin typeface="Meiryo UI" pitchFamily="50" charset="-128"/>
                  <a:ea typeface="Meiryo UI" pitchFamily="50" charset="-128"/>
                  <a:cs typeface="Meiryo UI" pitchFamily="50" charset="-128"/>
                </a:rPr>
                <a:t>例：アクセスランキング　過去〇日</a:t>
              </a:r>
              <a:r>
                <a:rPr kumimoji="1" lang="en-US" altLang="ja-JP" sz="1400">
                  <a:latin typeface="Meiryo UI" pitchFamily="50" charset="-128"/>
                  <a:ea typeface="Meiryo UI" pitchFamily="50" charset="-128"/>
                  <a:cs typeface="Meiryo UI" pitchFamily="50" charset="-128"/>
                </a:rPr>
                <a:t>)</a:t>
              </a:r>
              <a:r>
                <a:rPr kumimoji="1" lang="ja-JP" altLang="en-US" sz="1400">
                  <a:latin typeface="Meiryo UI" pitchFamily="50" charset="-128"/>
                  <a:ea typeface="Meiryo UI" pitchFamily="50" charset="-128"/>
                  <a:cs typeface="Meiryo UI" pitchFamily="50" charset="-128"/>
                </a:rPr>
                <a:t>　を入力後、</a:t>
              </a:r>
              <a:endParaRPr kumimoji="1" lang="en-US" altLang="ja-JP" sz="1400">
                <a:latin typeface="Meiryo UI" pitchFamily="50" charset="-128"/>
                <a:ea typeface="Meiryo UI" pitchFamily="50" charset="-128"/>
                <a:cs typeface="Meiryo UI" pitchFamily="50" charset="-128"/>
              </a:endParaRPr>
            </a:p>
            <a:p>
              <a:pPr algn="ctr"/>
              <a:r>
                <a:rPr kumimoji="1" lang="ja-JP" altLang="en-US" sz="1400">
                  <a:latin typeface="Meiryo UI" pitchFamily="50" charset="-128"/>
                  <a:ea typeface="Meiryo UI" pitchFamily="50" charset="-128"/>
                  <a:cs typeface="Meiryo UI" pitchFamily="50" charset="-128"/>
                </a:rPr>
                <a:t>「閲覧数の多い書籍」を選び、</a:t>
              </a:r>
              <a:endParaRPr kumimoji="1" lang="en-US" altLang="ja-JP" sz="1400">
                <a:latin typeface="Meiryo UI" pitchFamily="50" charset="-128"/>
                <a:ea typeface="Meiryo UI" pitchFamily="50" charset="-128"/>
                <a:cs typeface="Meiryo UI" pitchFamily="50" charset="-128"/>
              </a:endParaRPr>
            </a:p>
            <a:p>
              <a:pPr algn="ctr"/>
              <a:r>
                <a:rPr kumimoji="1" lang="ja-JP" altLang="en-US" sz="1400">
                  <a:latin typeface="Meiryo UI" pitchFamily="50" charset="-128"/>
                  <a:ea typeface="Meiryo UI" pitchFamily="50" charset="-128"/>
                  <a:cs typeface="Meiryo UI" pitchFamily="50" charset="-128"/>
                </a:rPr>
                <a:t>冊数</a:t>
              </a:r>
              <a:r>
                <a:rPr kumimoji="1" lang="en-US" altLang="ja-JP" sz="1400">
                  <a:latin typeface="Meiryo UI" pitchFamily="50" charset="-128"/>
                  <a:ea typeface="Meiryo UI" pitchFamily="50" charset="-128"/>
                  <a:cs typeface="Meiryo UI" pitchFamily="50" charset="-128"/>
                </a:rPr>
                <a:t>/</a:t>
              </a:r>
              <a:r>
                <a:rPr kumimoji="1" lang="ja-JP" altLang="en-US" sz="1400">
                  <a:latin typeface="Meiryo UI" pitchFamily="50" charset="-128"/>
                  <a:ea typeface="Meiryo UI" pitchFamily="50" charset="-128"/>
                  <a:cs typeface="Meiryo UI" pitchFamily="50" charset="-128"/>
                </a:rPr>
                <a:t>期間を選択し、「作成」</a:t>
              </a:r>
              <a:endParaRPr kumimoji="1" lang="en-US" altLang="ja-JP" sz="1400">
                <a:latin typeface="Meiryo UI" pitchFamily="50" charset="-128"/>
                <a:ea typeface="Meiryo UI" pitchFamily="50" charset="-128"/>
                <a:cs typeface="Meiryo UI" pitchFamily="50" charset="-128"/>
              </a:endParaRPr>
            </a:p>
          </p:txBody>
        </p:sp>
        <p:cxnSp>
          <p:nvCxnSpPr>
            <p:cNvPr id="21" name="直線矢印コネクタ 20"/>
            <p:cNvCxnSpPr/>
            <p:nvPr/>
          </p:nvCxnSpPr>
          <p:spPr>
            <a:xfrm>
              <a:off x="8825263" y="4364782"/>
              <a:ext cx="1" cy="386693"/>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grpSp>
      <p:grpSp>
        <p:nvGrpSpPr>
          <p:cNvPr id="22" name="グループ化 21">
            <a:extLst>
              <a:ext uri="{FF2B5EF4-FFF2-40B4-BE49-F238E27FC236}">
                <a16:creationId xmlns:a16="http://schemas.microsoft.com/office/drawing/2014/main" id="{0317CA09-8FB9-DEFF-CF9E-40E8D4ACDA65}"/>
              </a:ext>
            </a:extLst>
          </p:cNvPr>
          <p:cNvGrpSpPr/>
          <p:nvPr/>
        </p:nvGrpSpPr>
        <p:grpSpPr>
          <a:xfrm>
            <a:off x="259227" y="5373516"/>
            <a:ext cx="3421231" cy="1082788"/>
            <a:chOff x="7897613" y="3497334"/>
            <a:chExt cx="2459992" cy="890807"/>
          </a:xfrm>
        </p:grpSpPr>
        <p:sp>
          <p:nvSpPr>
            <p:cNvPr id="24" name="正方形/長方形 23">
              <a:extLst>
                <a:ext uri="{FF2B5EF4-FFF2-40B4-BE49-F238E27FC236}">
                  <a16:creationId xmlns:a16="http://schemas.microsoft.com/office/drawing/2014/main" id="{0369333C-6FE8-0BD2-1183-10632DA4FE76}"/>
                </a:ext>
              </a:extLst>
            </p:cNvPr>
            <p:cNvSpPr/>
            <p:nvPr/>
          </p:nvSpPr>
          <p:spPr>
            <a:xfrm>
              <a:off x="7897613" y="3497334"/>
              <a:ext cx="1971733" cy="8908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latin typeface="Meiryo UI" pitchFamily="50" charset="-128"/>
                  <a:ea typeface="Meiryo UI" pitchFamily="50" charset="-128"/>
                  <a:cs typeface="Meiryo UI" pitchFamily="50" charset="-128"/>
                </a:rPr>
                <a:t>エンドユーザーには非表示の状態で本棚を</a:t>
              </a:r>
              <a:endParaRPr lang="en-US" altLang="ja-JP" sz="1000">
                <a:latin typeface="Meiryo UI" pitchFamily="50" charset="-128"/>
                <a:ea typeface="Meiryo UI" pitchFamily="50" charset="-128"/>
                <a:cs typeface="Meiryo UI" pitchFamily="50" charset="-128"/>
              </a:endParaRPr>
            </a:p>
            <a:p>
              <a:pPr algn="ctr"/>
              <a:r>
                <a:rPr lang="ja-JP" altLang="en-US" sz="1000">
                  <a:latin typeface="Meiryo UI" pitchFamily="50" charset="-128"/>
                  <a:ea typeface="Meiryo UI" pitchFamily="50" charset="-128"/>
                  <a:cs typeface="Meiryo UI" pitchFamily="50" charset="-128"/>
                </a:rPr>
                <a:t>編集したい場合や、コンテンツをランダム表示したい場合は「表示設定」から設定が可能です。</a:t>
              </a:r>
              <a:endParaRPr kumimoji="1" lang="en-US" altLang="ja-JP" sz="1000">
                <a:latin typeface="Meiryo UI" pitchFamily="50" charset="-128"/>
                <a:ea typeface="Meiryo UI" pitchFamily="50" charset="-128"/>
                <a:cs typeface="Meiryo UI" pitchFamily="50" charset="-128"/>
              </a:endParaRPr>
            </a:p>
          </p:txBody>
        </p:sp>
        <p:cxnSp>
          <p:nvCxnSpPr>
            <p:cNvPr id="28" name="直線矢印コネクタ 27">
              <a:extLst>
                <a:ext uri="{FF2B5EF4-FFF2-40B4-BE49-F238E27FC236}">
                  <a16:creationId xmlns:a16="http://schemas.microsoft.com/office/drawing/2014/main" id="{7F9E94A3-6876-640A-B3A9-8A450ABE28E3}"/>
                </a:ext>
              </a:extLst>
            </p:cNvPr>
            <p:cNvCxnSpPr>
              <a:cxnSpLocks/>
            </p:cNvCxnSpPr>
            <p:nvPr/>
          </p:nvCxnSpPr>
          <p:spPr>
            <a:xfrm flipV="1">
              <a:off x="9839828" y="3644414"/>
              <a:ext cx="517777" cy="319155"/>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98092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2E3D4-0468-5173-85C6-B599F2809E8A}"/>
            </a:ext>
          </a:extLst>
        </p:cNvPr>
        <p:cNvGrpSpPr/>
        <p:nvPr/>
      </p:nvGrpSpPr>
      <p:grpSpPr>
        <a:xfrm>
          <a:off x="0" y="0"/>
          <a:ext cx="0" cy="0"/>
          <a:chOff x="0" y="0"/>
          <a:chExt cx="0" cy="0"/>
        </a:xfrm>
      </p:grpSpPr>
      <p:pic>
        <p:nvPicPr>
          <p:cNvPr id="8" name="図 7">
            <a:extLst>
              <a:ext uri="{FF2B5EF4-FFF2-40B4-BE49-F238E27FC236}">
                <a16:creationId xmlns:a16="http://schemas.microsoft.com/office/drawing/2014/main" id="{A20154E0-848A-EB7A-A9E0-D1E9C7D8C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08063" y="3605804"/>
            <a:ext cx="2083406" cy="2532045"/>
          </a:xfrm>
          <a:prstGeom prst="rect">
            <a:avLst/>
          </a:prstGeom>
          <a:ln>
            <a:solidFill>
              <a:schemeClr val="tx1"/>
            </a:solidFill>
          </a:ln>
        </p:spPr>
      </p:pic>
      <p:pic>
        <p:nvPicPr>
          <p:cNvPr id="4" name="図 3">
            <a:extLst>
              <a:ext uri="{FF2B5EF4-FFF2-40B4-BE49-F238E27FC236}">
                <a16:creationId xmlns:a16="http://schemas.microsoft.com/office/drawing/2014/main" id="{05C339D3-E66F-3C57-D7F6-88E0BB753C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561" y="1726538"/>
            <a:ext cx="2692182" cy="1342423"/>
          </a:xfrm>
          <a:prstGeom prst="rect">
            <a:avLst/>
          </a:prstGeom>
          <a:ln>
            <a:solidFill>
              <a:schemeClr val="tx1"/>
            </a:solidFill>
          </a:ln>
        </p:spPr>
      </p:pic>
      <p:pic>
        <p:nvPicPr>
          <p:cNvPr id="18" name="図プレースホルダー 5" descr="">
            <a:extLst>
              <a:ext uri="{FF2B5EF4-FFF2-40B4-BE49-F238E27FC236}">
                <a16:creationId xmlns:a16="http://schemas.microsoft.com/office/drawing/2014/main" id="{FC2793D0-73AC-6E83-8931-C84346B4934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5402" b="60732"/>
          <a:stretch/>
        </p:blipFill>
        <p:spPr>
          <a:xfrm>
            <a:off x="6366318" y="4795269"/>
            <a:ext cx="2742186" cy="1514051"/>
          </a:xfrm>
          <a:prstGeom prst="rect">
            <a:avLst/>
          </a:prstGeom>
          <a:ln>
            <a:solidFill>
              <a:schemeClr val="accent1">
                <a:shade val="95000"/>
                <a:satMod val="105000"/>
              </a:schemeClr>
            </a:solidFill>
          </a:ln>
        </p:spPr>
      </p:pic>
      <p:sp>
        <p:nvSpPr>
          <p:cNvPr id="5" name="スライド番号プレースホルダー 4">
            <a:extLst>
              <a:ext uri="{FF2B5EF4-FFF2-40B4-BE49-F238E27FC236}">
                <a16:creationId xmlns:a16="http://schemas.microsoft.com/office/drawing/2014/main" id="{FFB46E3D-E9FE-785A-084E-77091BEB632D}"/>
              </a:ext>
            </a:extLst>
          </p:cNvPr>
          <p:cNvSpPr>
            <a:spLocks noGrp="1"/>
          </p:cNvSpPr>
          <p:nvPr>
            <p:ph type="sldNum" sz="quarter" idx="12"/>
          </p:nvPr>
        </p:nvSpPr>
        <p:spPr/>
        <p:txBody>
          <a:bodyPr/>
          <a:lstStyle/>
          <a:p>
            <a:fld id="{22EE2E8E-B34B-4933-B36B-789EAD06E853}" type="slidenum">
              <a:rPr kumimoji="1" lang="ja-JP" altLang="en-US" smtClean="0"/>
              <a:t>7</a:t>
            </a:fld>
            <a:endParaRPr kumimoji="1" lang="ja-JP" altLang="en-US"/>
          </a:p>
        </p:txBody>
      </p:sp>
      <p:pic>
        <p:nvPicPr>
          <p:cNvPr id="9" name="図 8">
            <a:extLst>
              <a:ext uri="{FF2B5EF4-FFF2-40B4-BE49-F238E27FC236}">
                <a16:creationId xmlns:a16="http://schemas.microsoft.com/office/drawing/2014/main" id="{6BEA04AF-C60C-0A78-7BE3-D5672C42606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a:extLst>
              <a:ext uri="{FF2B5EF4-FFF2-40B4-BE49-F238E27FC236}">
                <a16:creationId xmlns:a16="http://schemas.microsoft.com/office/drawing/2014/main" id="{3EAA2C22-BC28-4C74-0156-6BCF79EFC47F}"/>
              </a:ext>
            </a:extLst>
          </p:cNvPr>
          <p:cNvSpPr>
            <a:spLocks noGrp="1"/>
          </p:cNvSpPr>
          <p:nvPr>
            <p:ph type="ftr" sz="quarter" idx="11"/>
          </p:nvPr>
        </p:nvSpPr>
        <p:spPr>
          <a:xfrm>
            <a:off x="2843808" y="6165304"/>
            <a:ext cx="2895600" cy="365125"/>
          </a:xfrm>
        </p:spPr>
        <p:txBody>
          <a:bodyPr/>
          <a:lstStyle/>
          <a:p>
            <a:pPr>
              <a:defRPr/>
            </a:pPr>
            <a:r>
              <a:rPr lang="de-DE" altLang="ja-JP"/>
              <a:t>©KINOKUNIYA COMPANY LTD.</a:t>
            </a:r>
            <a:endParaRPr lang="ja-JP" altLang="en-US"/>
          </a:p>
        </p:txBody>
      </p:sp>
      <p:sp>
        <p:nvSpPr>
          <p:cNvPr id="3" name="テキスト ボックス 2">
            <a:extLst>
              <a:ext uri="{FF2B5EF4-FFF2-40B4-BE49-F238E27FC236}">
                <a16:creationId xmlns:a16="http://schemas.microsoft.com/office/drawing/2014/main" id="{0A2D09AE-918A-EB9B-1BAE-93A9CF85ADF1}"/>
              </a:ext>
            </a:extLst>
          </p:cNvPr>
          <p:cNvSpPr txBox="1"/>
          <p:nvPr/>
        </p:nvSpPr>
        <p:spPr>
          <a:xfrm>
            <a:off x="616560" y="1919873"/>
            <a:ext cx="1212239" cy="200028"/>
          </a:xfrm>
          <a:prstGeom prst="rect">
            <a:avLst/>
          </a:prstGeom>
          <a:noFill/>
          <a:ln w="25400">
            <a:solidFill>
              <a:srgbClr val="FF0000"/>
            </a:solidFill>
          </a:ln>
        </p:spPr>
        <p:txBody>
          <a:bodyPr wrap="square" rtlCol="0">
            <a:spAutoFit/>
          </a:bodyPr>
          <a:lstStyle/>
          <a:p>
            <a:endParaRPr kumimoji="1" lang="ja-JP" altLang="en-US"/>
          </a:p>
        </p:txBody>
      </p:sp>
      <p:sp>
        <p:nvSpPr>
          <p:cNvPr id="15" name="テキスト ボックス 14">
            <a:extLst>
              <a:ext uri="{FF2B5EF4-FFF2-40B4-BE49-F238E27FC236}">
                <a16:creationId xmlns:a16="http://schemas.microsoft.com/office/drawing/2014/main" id="{6AC8FA3C-9C39-1105-EB60-799D876D0C65}"/>
              </a:ext>
            </a:extLst>
          </p:cNvPr>
          <p:cNvSpPr txBox="1"/>
          <p:nvPr/>
        </p:nvSpPr>
        <p:spPr>
          <a:xfrm>
            <a:off x="2148840" y="2764413"/>
            <a:ext cx="178147" cy="192147"/>
          </a:xfrm>
          <a:prstGeom prst="rect">
            <a:avLst/>
          </a:prstGeom>
          <a:noFill/>
          <a:ln w="25400">
            <a:solidFill>
              <a:srgbClr val="FF0000"/>
            </a:solidFill>
          </a:ln>
        </p:spPr>
        <p:txBody>
          <a:bodyPr wrap="square" rtlCol="0">
            <a:spAutoFit/>
          </a:bodyPr>
          <a:lstStyle/>
          <a:p>
            <a:endParaRPr kumimoji="1" lang="ja-JP" altLang="en-US"/>
          </a:p>
        </p:txBody>
      </p:sp>
      <p:sp>
        <p:nvSpPr>
          <p:cNvPr id="11" name="円/楕円 10">
            <a:extLst>
              <a:ext uri="{FF2B5EF4-FFF2-40B4-BE49-F238E27FC236}">
                <a16:creationId xmlns:a16="http://schemas.microsoft.com/office/drawing/2014/main" id="{C283965E-0E9B-E0A9-6F0E-EA28ADE51853}"/>
              </a:ext>
            </a:extLst>
          </p:cNvPr>
          <p:cNvSpPr/>
          <p:nvPr/>
        </p:nvSpPr>
        <p:spPr>
          <a:xfrm>
            <a:off x="7756958" y="5892647"/>
            <a:ext cx="260947" cy="2285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 name="グループ化 11">
            <a:extLst>
              <a:ext uri="{FF2B5EF4-FFF2-40B4-BE49-F238E27FC236}">
                <a16:creationId xmlns:a16="http://schemas.microsoft.com/office/drawing/2014/main" id="{6A0CFFBE-1BD5-99BC-8CC9-E4F04A7B896B}"/>
              </a:ext>
            </a:extLst>
          </p:cNvPr>
          <p:cNvGrpSpPr/>
          <p:nvPr/>
        </p:nvGrpSpPr>
        <p:grpSpPr>
          <a:xfrm>
            <a:off x="6818892" y="3738580"/>
            <a:ext cx="2013400" cy="2030591"/>
            <a:chOff x="580805" y="4513239"/>
            <a:chExt cx="2013400" cy="1905152"/>
          </a:xfrm>
        </p:grpSpPr>
        <p:sp>
          <p:nvSpPr>
            <p:cNvPr id="14" name="正方形/長方形 13">
              <a:extLst>
                <a:ext uri="{FF2B5EF4-FFF2-40B4-BE49-F238E27FC236}">
                  <a16:creationId xmlns:a16="http://schemas.microsoft.com/office/drawing/2014/main" id="{27BDB1E0-EE9E-582D-2277-BC4F4969158F}"/>
                </a:ext>
              </a:extLst>
            </p:cNvPr>
            <p:cNvSpPr/>
            <p:nvPr/>
          </p:nvSpPr>
          <p:spPr>
            <a:xfrm>
              <a:off x="580805" y="4513239"/>
              <a:ext cx="2013400" cy="8908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latin typeface="Meiryo UI" pitchFamily="50" charset="-128"/>
                  <a:ea typeface="Meiryo UI" pitchFamily="50" charset="-128"/>
                  <a:cs typeface="Meiryo UI" pitchFamily="50" charset="-128"/>
                </a:rPr>
                <a:t>本棚作成後は必ず、✔（確定）を押して</a:t>
              </a:r>
              <a:r>
                <a:rPr lang="ja-JP" altLang="en-US" sz="1400">
                  <a:latin typeface="Meiryo UI" pitchFamily="50" charset="-128"/>
                  <a:ea typeface="Meiryo UI" pitchFamily="50" charset="-128"/>
                  <a:cs typeface="Meiryo UI" pitchFamily="50" charset="-128"/>
                </a:rPr>
                <a:t>ください。 ✔ を押すと、本棚が利用者</a:t>
              </a:r>
              <a:r>
                <a:rPr kumimoji="1" lang="ja-JP" altLang="en-US" sz="1400">
                  <a:latin typeface="Meiryo UI" pitchFamily="50" charset="-128"/>
                  <a:ea typeface="Meiryo UI" pitchFamily="50" charset="-128"/>
                  <a:cs typeface="Meiryo UI" pitchFamily="50" charset="-128"/>
                </a:rPr>
                <a:t>画面に反映します。</a:t>
              </a:r>
            </a:p>
          </p:txBody>
        </p:sp>
        <p:cxnSp>
          <p:nvCxnSpPr>
            <p:cNvPr id="16" name="直線矢印コネクタ 15">
              <a:extLst>
                <a:ext uri="{FF2B5EF4-FFF2-40B4-BE49-F238E27FC236}">
                  <a16:creationId xmlns:a16="http://schemas.microsoft.com/office/drawing/2014/main" id="{3BA647D5-F97D-E56D-F22F-6E9E4F42A252}"/>
                </a:ext>
              </a:extLst>
            </p:cNvPr>
            <p:cNvCxnSpPr/>
            <p:nvPr/>
          </p:nvCxnSpPr>
          <p:spPr>
            <a:xfrm>
              <a:off x="1646281" y="5404047"/>
              <a:ext cx="0" cy="1014344"/>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grpSp>
      <p:pic>
        <p:nvPicPr>
          <p:cNvPr id="7" name="図 6">
            <a:extLst>
              <a:ext uri="{FF2B5EF4-FFF2-40B4-BE49-F238E27FC236}">
                <a16:creationId xmlns:a16="http://schemas.microsoft.com/office/drawing/2014/main" id="{31611DFD-2707-3A11-FEBD-E666AFF6929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04871" y="2575787"/>
            <a:ext cx="1547660" cy="1835597"/>
          </a:xfrm>
          <a:prstGeom prst="rect">
            <a:avLst/>
          </a:prstGeom>
          <a:ln>
            <a:solidFill>
              <a:schemeClr val="tx1"/>
            </a:solidFill>
          </a:ln>
        </p:spPr>
      </p:pic>
      <p:grpSp>
        <p:nvGrpSpPr>
          <p:cNvPr id="25" name="グループ化 24">
            <a:extLst>
              <a:ext uri="{FF2B5EF4-FFF2-40B4-BE49-F238E27FC236}">
                <a16:creationId xmlns:a16="http://schemas.microsoft.com/office/drawing/2014/main" id="{7CA33988-E349-AE94-7E76-1879EEEB43A7}"/>
              </a:ext>
            </a:extLst>
          </p:cNvPr>
          <p:cNvGrpSpPr/>
          <p:nvPr/>
        </p:nvGrpSpPr>
        <p:grpSpPr>
          <a:xfrm>
            <a:off x="1487876" y="3480698"/>
            <a:ext cx="1500074" cy="1548502"/>
            <a:chOff x="8448338" y="2938483"/>
            <a:chExt cx="1500074" cy="646843"/>
          </a:xfrm>
        </p:grpSpPr>
        <p:cxnSp>
          <p:nvCxnSpPr>
            <p:cNvPr id="27" name="直線矢印コネクタ 26">
              <a:extLst>
                <a:ext uri="{FF2B5EF4-FFF2-40B4-BE49-F238E27FC236}">
                  <a16:creationId xmlns:a16="http://schemas.microsoft.com/office/drawing/2014/main" id="{B73FE4F8-A3F1-D088-B33A-C20DC3B3B25A}"/>
                </a:ext>
              </a:extLst>
            </p:cNvPr>
            <p:cNvCxnSpPr/>
            <p:nvPr/>
          </p:nvCxnSpPr>
          <p:spPr>
            <a:xfrm flipV="1">
              <a:off x="8808378" y="2938483"/>
              <a:ext cx="0" cy="424141"/>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sp>
          <p:nvSpPr>
            <p:cNvPr id="26" name="正方形/長方形 25">
              <a:extLst>
                <a:ext uri="{FF2B5EF4-FFF2-40B4-BE49-F238E27FC236}">
                  <a16:creationId xmlns:a16="http://schemas.microsoft.com/office/drawing/2014/main" id="{FE9736F7-CEF8-4D08-0AEA-BFFE60E63EE1}"/>
                </a:ext>
              </a:extLst>
            </p:cNvPr>
            <p:cNvSpPr/>
            <p:nvPr/>
          </p:nvSpPr>
          <p:spPr>
            <a:xfrm>
              <a:off x="8448338" y="3362624"/>
              <a:ext cx="1500074" cy="2227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latin typeface="Meiryo UI" pitchFamily="50" charset="-128"/>
                  <a:ea typeface="Meiryo UI" pitchFamily="50" charset="-128"/>
                  <a:cs typeface="Meiryo UI" pitchFamily="50" charset="-128"/>
                </a:rPr>
                <a:t>自動本棚をクリック</a:t>
              </a:r>
              <a:endParaRPr kumimoji="1" lang="en-US" altLang="ja-JP" sz="1400">
                <a:latin typeface="Meiryo UI" pitchFamily="50" charset="-128"/>
                <a:ea typeface="Meiryo UI" pitchFamily="50" charset="-128"/>
                <a:cs typeface="Meiryo UI" pitchFamily="50" charset="-128"/>
              </a:endParaRPr>
            </a:p>
          </p:txBody>
        </p:sp>
      </p:grpSp>
      <p:grpSp>
        <p:nvGrpSpPr>
          <p:cNvPr id="19" name="グループ化 18">
            <a:extLst>
              <a:ext uri="{FF2B5EF4-FFF2-40B4-BE49-F238E27FC236}">
                <a16:creationId xmlns:a16="http://schemas.microsoft.com/office/drawing/2014/main" id="{2A8F3BD1-A10A-A2BB-6229-8E66F0EEBEE9}"/>
              </a:ext>
            </a:extLst>
          </p:cNvPr>
          <p:cNvGrpSpPr/>
          <p:nvPr/>
        </p:nvGrpSpPr>
        <p:grpSpPr>
          <a:xfrm>
            <a:off x="3923926" y="2251596"/>
            <a:ext cx="2442390" cy="1552818"/>
            <a:chOff x="8100392" y="3473975"/>
            <a:chExt cx="1756169" cy="1277500"/>
          </a:xfrm>
        </p:grpSpPr>
        <p:sp>
          <p:nvSpPr>
            <p:cNvPr id="20" name="正方形/長方形 19">
              <a:extLst>
                <a:ext uri="{FF2B5EF4-FFF2-40B4-BE49-F238E27FC236}">
                  <a16:creationId xmlns:a16="http://schemas.microsoft.com/office/drawing/2014/main" id="{88816464-4B6E-45DC-4FE1-FDF18813AD99}"/>
                </a:ext>
              </a:extLst>
            </p:cNvPr>
            <p:cNvSpPr/>
            <p:nvPr/>
          </p:nvSpPr>
          <p:spPr>
            <a:xfrm>
              <a:off x="8100392" y="3473975"/>
              <a:ext cx="1756169" cy="8908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latin typeface="Meiryo UI" pitchFamily="50" charset="-128"/>
                  <a:ea typeface="Meiryo UI" pitchFamily="50" charset="-128"/>
                  <a:cs typeface="Meiryo UI" pitchFamily="50" charset="-128"/>
                </a:rPr>
                <a:t>本棚名　</a:t>
              </a:r>
              <a:r>
                <a:rPr kumimoji="1" lang="en-US" altLang="ja-JP" sz="1400">
                  <a:latin typeface="Meiryo UI" pitchFamily="50" charset="-128"/>
                  <a:ea typeface="Meiryo UI" pitchFamily="50" charset="-128"/>
                  <a:cs typeface="Meiryo UI" pitchFamily="50" charset="-128"/>
                </a:rPr>
                <a:t>(</a:t>
              </a:r>
              <a:r>
                <a:rPr lang="ja-JP" altLang="en-US" sz="1400">
                  <a:latin typeface="Meiryo UI" pitchFamily="50" charset="-128"/>
                  <a:ea typeface="Meiryo UI" pitchFamily="50" charset="-128"/>
                  <a:cs typeface="Meiryo UI" pitchFamily="50" charset="-128"/>
                </a:rPr>
                <a:t>例：アクセスランキング　過去〇日</a:t>
              </a:r>
              <a:r>
                <a:rPr kumimoji="1" lang="en-US" altLang="ja-JP" sz="1400">
                  <a:latin typeface="Meiryo UI" pitchFamily="50" charset="-128"/>
                  <a:ea typeface="Meiryo UI" pitchFamily="50" charset="-128"/>
                  <a:cs typeface="Meiryo UI" pitchFamily="50" charset="-128"/>
                </a:rPr>
                <a:t>)</a:t>
              </a:r>
              <a:r>
                <a:rPr kumimoji="1" lang="ja-JP" altLang="en-US" sz="1400">
                  <a:latin typeface="Meiryo UI" pitchFamily="50" charset="-128"/>
                  <a:ea typeface="Meiryo UI" pitchFamily="50" charset="-128"/>
                  <a:cs typeface="Meiryo UI" pitchFamily="50" charset="-128"/>
                </a:rPr>
                <a:t>　を入力後、</a:t>
              </a:r>
              <a:endParaRPr kumimoji="1" lang="en-US" altLang="ja-JP" sz="1400">
                <a:latin typeface="Meiryo UI" pitchFamily="50" charset="-128"/>
                <a:ea typeface="Meiryo UI" pitchFamily="50" charset="-128"/>
                <a:cs typeface="Meiryo UI" pitchFamily="50" charset="-128"/>
              </a:endParaRPr>
            </a:p>
            <a:p>
              <a:pPr algn="ctr"/>
              <a:r>
                <a:rPr kumimoji="1" lang="ja-JP" altLang="en-US" sz="1400">
                  <a:latin typeface="Meiryo UI" pitchFamily="50" charset="-128"/>
                  <a:ea typeface="Meiryo UI" pitchFamily="50" charset="-128"/>
                  <a:cs typeface="Meiryo UI" pitchFamily="50" charset="-128"/>
                </a:rPr>
                <a:t>「閲覧数の多い書籍」を選び、</a:t>
              </a:r>
              <a:endParaRPr kumimoji="1" lang="en-US" altLang="ja-JP" sz="1400">
                <a:latin typeface="Meiryo UI" pitchFamily="50" charset="-128"/>
                <a:ea typeface="Meiryo UI" pitchFamily="50" charset="-128"/>
                <a:cs typeface="Meiryo UI" pitchFamily="50" charset="-128"/>
              </a:endParaRPr>
            </a:p>
            <a:p>
              <a:pPr algn="ctr"/>
              <a:r>
                <a:rPr kumimoji="1" lang="ja-JP" altLang="en-US" sz="1400">
                  <a:latin typeface="Meiryo UI" pitchFamily="50" charset="-128"/>
                  <a:ea typeface="Meiryo UI" pitchFamily="50" charset="-128"/>
                  <a:cs typeface="Meiryo UI" pitchFamily="50" charset="-128"/>
                </a:rPr>
                <a:t>冊数</a:t>
              </a:r>
              <a:r>
                <a:rPr kumimoji="1" lang="en-US" altLang="ja-JP" sz="1400">
                  <a:latin typeface="Meiryo UI" pitchFamily="50" charset="-128"/>
                  <a:ea typeface="Meiryo UI" pitchFamily="50" charset="-128"/>
                  <a:cs typeface="Meiryo UI" pitchFamily="50" charset="-128"/>
                </a:rPr>
                <a:t>/</a:t>
              </a:r>
              <a:r>
                <a:rPr kumimoji="1" lang="ja-JP" altLang="en-US" sz="1400">
                  <a:latin typeface="Meiryo UI" pitchFamily="50" charset="-128"/>
                  <a:ea typeface="Meiryo UI" pitchFamily="50" charset="-128"/>
                  <a:cs typeface="Meiryo UI" pitchFamily="50" charset="-128"/>
                </a:rPr>
                <a:t>期間を選択し、「作成」</a:t>
              </a:r>
              <a:endParaRPr kumimoji="1" lang="en-US" altLang="ja-JP" sz="1400">
                <a:latin typeface="Meiryo UI" pitchFamily="50" charset="-128"/>
                <a:ea typeface="Meiryo UI" pitchFamily="50" charset="-128"/>
                <a:cs typeface="Meiryo UI" pitchFamily="50" charset="-128"/>
              </a:endParaRPr>
            </a:p>
          </p:txBody>
        </p:sp>
        <p:cxnSp>
          <p:nvCxnSpPr>
            <p:cNvPr id="21" name="直線矢印コネクタ 20">
              <a:extLst>
                <a:ext uri="{FF2B5EF4-FFF2-40B4-BE49-F238E27FC236}">
                  <a16:creationId xmlns:a16="http://schemas.microsoft.com/office/drawing/2014/main" id="{79B33BAF-F815-F549-0578-2412C8FC4EA6}"/>
                </a:ext>
              </a:extLst>
            </p:cNvPr>
            <p:cNvCxnSpPr/>
            <p:nvPr/>
          </p:nvCxnSpPr>
          <p:spPr>
            <a:xfrm>
              <a:off x="8825263" y="4364782"/>
              <a:ext cx="1" cy="386693"/>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grpSp>
      <p:grpSp>
        <p:nvGrpSpPr>
          <p:cNvPr id="22" name="グループ化 21">
            <a:extLst>
              <a:ext uri="{FF2B5EF4-FFF2-40B4-BE49-F238E27FC236}">
                <a16:creationId xmlns:a16="http://schemas.microsoft.com/office/drawing/2014/main" id="{B4D76764-C34E-D917-8B91-DB57C17205C2}"/>
              </a:ext>
            </a:extLst>
          </p:cNvPr>
          <p:cNvGrpSpPr/>
          <p:nvPr/>
        </p:nvGrpSpPr>
        <p:grpSpPr>
          <a:xfrm>
            <a:off x="259227" y="5373516"/>
            <a:ext cx="3421231" cy="1082788"/>
            <a:chOff x="7897613" y="3497334"/>
            <a:chExt cx="2459992" cy="890807"/>
          </a:xfrm>
        </p:grpSpPr>
        <p:sp>
          <p:nvSpPr>
            <p:cNvPr id="24" name="正方形/長方形 23">
              <a:extLst>
                <a:ext uri="{FF2B5EF4-FFF2-40B4-BE49-F238E27FC236}">
                  <a16:creationId xmlns:a16="http://schemas.microsoft.com/office/drawing/2014/main" id="{DD1C6EA0-C516-CFB7-B6A6-B67C6DFA45A1}"/>
                </a:ext>
              </a:extLst>
            </p:cNvPr>
            <p:cNvSpPr/>
            <p:nvPr/>
          </p:nvSpPr>
          <p:spPr>
            <a:xfrm>
              <a:off x="7897613" y="3497334"/>
              <a:ext cx="1971733" cy="8908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a:latin typeface="Meiryo UI" pitchFamily="50" charset="-128"/>
                  <a:ea typeface="Meiryo UI" pitchFamily="50" charset="-128"/>
                  <a:cs typeface="Meiryo UI" pitchFamily="50" charset="-128"/>
                </a:rPr>
                <a:t>エンドユーザーには非表示の状態で本棚を</a:t>
              </a:r>
              <a:endParaRPr lang="en-US" altLang="ja-JP" sz="1000">
                <a:latin typeface="Meiryo UI" pitchFamily="50" charset="-128"/>
                <a:ea typeface="Meiryo UI" pitchFamily="50" charset="-128"/>
                <a:cs typeface="Meiryo UI" pitchFamily="50" charset="-128"/>
              </a:endParaRPr>
            </a:p>
            <a:p>
              <a:pPr algn="ctr"/>
              <a:r>
                <a:rPr lang="ja-JP" altLang="en-US" sz="1000">
                  <a:latin typeface="Meiryo UI" pitchFamily="50" charset="-128"/>
                  <a:ea typeface="Meiryo UI" pitchFamily="50" charset="-128"/>
                  <a:cs typeface="Meiryo UI" pitchFamily="50" charset="-128"/>
                </a:rPr>
                <a:t>編集したい場合や、コンテンツをランダム表示したい場合は「表示設定」から設定が可能です。</a:t>
              </a:r>
              <a:endParaRPr kumimoji="1" lang="en-US" altLang="ja-JP" sz="1000">
                <a:latin typeface="Meiryo UI" pitchFamily="50" charset="-128"/>
                <a:ea typeface="Meiryo UI" pitchFamily="50" charset="-128"/>
                <a:cs typeface="Meiryo UI" pitchFamily="50" charset="-128"/>
              </a:endParaRPr>
            </a:p>
          </p:txBody>
        </p:sp>
        <p:cxnSp>
          <p:nvCxnSpPr>
            <p:cNvPr id="28" name="直線矢印コネクタ 27">
              <a:extLst>
                <a:ext uri="{FF2B5EF4-FFF2-40B4-BE49-F238E27FC236}">
                  <a16:creationId xmlns:a16="http://schemas.microsoft.com/office/drawing/2014/main" id="{EB5AC4AF-A5B4-5511-14E6-D1E73B179F2D}"/>
                </a:ext>
              </a:extLst>
            </p:cNvPr>
            <p:cNvCxnSpPr>
              <a:cxnSpLocks/>
            </p:cNvCxnSpPr>
            <p:nvPr/>
          </p:nvCxnSpPr>
          <p:spPr>
            <a:xfrm flipV="1">
              <a:off x="9839828" y="3644414"/>
              <a:ext cx="517777" cy="319155"/>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grpSp>
      <p:sp>
        <p:nvSpPr>
          <p:cNvPr id="2" name="タイトル 3">
            <a:extLst>
              <a:ext uri="{FF2B5EF4-FFF2-40B4-BE49-F238E27FC236}">
                <a16:creationId xmlns:a16="http://schemas.microsoft.com/office/drawing/2014/main" id="{70B9CBA9-E0CD-7F26-9781-957F523AEF51}"/>
              </a:ext>
            </a:extLst>
          </p:cNvPr>
          <p:cNvSpPr>
            <a:spLocks noGrp="1"/>
          </p:cNvSpPr>
          <p:nvPr>
            <p:ph type="title"/>
          </p:nvPr>
        </p:nvSpPr>
        <p:spPr>
          <a:xfrm>
            <a:off x="395536" y="101629"/>
            <a:ext cx="8494120" cy="1440160"/>
          </a:xfrm>
        </p:spPr>
        <p:txBody>
          <a:bodyPr>
            <a:normAutofit fontScale="90000"/>
          </a:bodyPr>
          <a:lstStyle/>
          <a:p>
            <a:r>
              <a:rPr lang="ja-JP" altLang="en-US">
                <a:solidFill>
                  <a:schemeClr val="tx2"/>
                </a:solidFill>
                <a:latin typeface="Meiryo UI" pitchFamily="50" charset="-128"/>
                <a:ea typeface="Meiryo UI" pitchFamily="50" charset="-128"/>
                <a:cs typeface="Meiryo UI" pitchFamily="50" charset="-128"/>
              </a:rPr>
              <a:t>２</a:t>
            </a:r>
            <a:r>
              <a:rPr lang="en-US" altLang="ja-JP" b="1">
                <a:solidFill>
                  <a:schemeClr val="tx2"/>
                </a:solidFill>
                <a:latin typeface="Meiryo UI" pitchFamily="50" charset="-128"/>
                <a:ea typeface="Meiryo UI" pitchFamily="50" charset="-128"/>
                <a:cs typeface="Meiryo UI" pitchFamily="50" charset="-128"/>
              </a:rPr>
              <a:t>.</a:t>
            </a:r>
            <a:r>
              <a:rPr lang="ja-JP" altLang="en-US" b="1">
                <a:solidFill>
                  <a:schemeClr val="tx2"/>
                </a:solidFill>
                <a:latin typeface="Meiryo UI" pitchFamily="50" charset="-128"/>
                <a:ea typeface="Meiryo UI" pitchFamily="50" charset="-128"/>
                <a:cs typeface="Meiryo UI" pitchFamily="50" charset="-128"/>
              </a:rPr>
              <a:t> </a:t>
            </a:r>
            <a:r>
              <a:rPr lang="ja-JP" altLang="en-US">
                <a:solidFill>
                  <a:schemeClr val="tx2"/>
                </a:solidFill>
                <a:latin typeface="Meiryo UI" pitchFamily="50" charset="-128"/>
                <a:ea typeface="Meiryo UI" pitchFamily="50" charset="-128"/>
                <a:cs typeface="Meiryo UI" pitchFamily="50" charset="-128"/>
              </a:rPr>
              <a:t>管理者機能</a:t>
            </a:r>
            <a:br>
              <a:rPr lang="en-US" altLang="ja-JP" b="1">
                <a:solidFill>
                  <a:schemeClr val="tx2"/>
                </a:solidFill>
                <a:latin typeface="Meiryo UI" pitchFamily="50" charset="-128"/>
                <a:ea typeface="Meiryo UI" pitchFamily="50" charset="-128"/>
                <a:cs typeface="Meiryo UI" pitchFamily="50" charset="-128"/>
              </a:rPr>
            </a:br>
            <a:br>
              <a:rPr lang="en-US" altLang="ja-JP" b="1">
                <a:solidFill>
                  <a:schemeClr val="tx2"/>
                </a:solidFill>
                <a:latin typeface="Meiryo UI" pitchFamily="50" charset="-128"/>
                <a:ea typeface="Meiryo UI" pitchFamily="50" charset="-128"/>
                <a:cs typeface="Meiryo UI" pitchFamily="50" charset="-128"/>
              </a:rPr>
            </a:br>
            <a:r>
              <a:rPr lang="ja-JP" altLang="en-US" sz="2700">
                <a:latin typeface="Meiryo UI" pitchFamily="50" charset="-128"/>
                <a:ea typeface="Meiryo UI" pitchFamily="50" charset="-128"/>
                <a:cs typeface="Meiryo UI" pitchFamily="50" charset="-128"/>
              </a:rPr>
              <a:t>２．おすすめ本棚の編集③　自動本棚</a:t>
            </a:r>
            <a:r>
              <a:rPr lang="en-US" altLang="ja-JP" sz="2700">
                <a:latin typeface="Meiryo UI" pitchFamily="50" charset="-128"/>
                <a:ea typeface="Meiryo UI" pitchFamily="50" charset="-128"/>
                <a:cs typeface="Meiryo UI" pitchFamily="50" charset="-128"/>
              </a:rPr>
              <a:t>-</a:t>
            </a:r>
            <a:r>
              <a:rPr lang="ja-JP" altLang="en-US" sz="2700">
                <a:solidFill>
                  <a:srgbClr val="FF0000"/>
                </a:solidFill>
                <a:latin typeface="Meiryo UI" pitchFamily="50" charset="-128"/>
                <a:ea typeface="Meiryo UI" pitchFamily="50" charset="-128"/>
                <a:cs typeface="Meiryo UI" pitchFamily="50" charset="-128"/>
              </a:rPr>
              <a:t>新着書籍</a:t>
            </a:r>
            <a:br>
              <a:rPr lang="en-US" altLang="ja-JP" sz="2700">
                <a:solidFill>
                  <a:srgbClr val="FF0000"/>
                </a:solidFill>
                <a:latin typeface="Meiryo UI" pitchFamily="50" charset="-128"/>
                <a:ea typeface="Meiryo UI" pitchFamily="50" charset="-128"/>
                <a:cs typeface="Meiryo UI" pitchFamily="50" charset="-128"/>
              </a:rPr>
            </a:br>
            <a:r>
              <a:rPr lang="ja-JP" altLang="en-US" sz="1600" b="0">
                <a:latin typeface="Meiryo UI" pitchFamily="50" charset="-128"/>
                <a:ea typeface="Meiryo UI" pitchFamily="50" charset="-128"/>
                <a:cs typeface="Meiryo UI" pitchFamily="50" charset="-128"/>
              </a:rPr>
              <a:t>・</a:t>
            </a:r>
            <a:r>
              <a:rPr lang="ja-JP" altLang="en-US" sz="1600" u="sng">
                <a:latin typeface="Meiryo UI" pitchFamily="50" charset="-128"/>
                <a:ea typeface="Meiryo UI" pitchFamily="50" charset="-128"/>
                <a:cs typeface="Meiryo UI" pitchFamily="50" charset="-128"/>
              </a:rPr>
              <a:t>新規購入タイトル</a:t>
            </a:r>
            <a:r>
              <a:rPr lang="ja-JP" altLang="en-US" sz="1600" b="0">
                <a:latin typeface="Meiryo UI" pitchFamily="50" charset="-128"/>
                <a:ea typeface="Meiryo UI" pitchFamily="50" charset="-128"/>
                <a:cs typeface="Meiryo UI" pitchFamily="50" charset="-128"/>
              </a:rPr>
              <a:t>を自動で本棚に表示させることができます。</a:t>
            </a:r>
            <a:br>
              <a:rPr lang="en-US" altLang="ja-JP" sz="1600" b="0">
                <a:latin typeface="Meiryo UI" pitchFamily="50" charset="-128"/>
                <a:ea typeface="Meiryo UI" pitchFamily="50" charset="-128"/>
                <a:cs typeface="Meiryo UI" pitchFamily="50" charset="-128"/>
              </a:rPr>
            </a:br>
            <a:r>
              <a:rPr lang="ja-JP" altLang="en-US" sz="1600" b="0">
                <a:latin typeface="Meiryo UI" pitchFamily="50" charset="-128"/>
                <a:ea typeface="Meiryo UI" pitchFamily="50" charset="-128"/>
                <a:cs typeface="Meiryo UI" pitchFamily="50" charset="-128"/>
              </a:rPr>
              <a:t>・表示させるタイトルを選択する事はできません事、ご了承下さい。</a:t>
            </a:r>
            <a:endParaRPr kumimoji="1" lang="ja-JP" altLang="en-US" sz="1600" b="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872313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06329-6F2D-41A4-C78D-79B294BDF16F}"/>
            </a:ext>
          </a:extLst>
        </p:cNvPr>
        <p:cNvGrpSpPr/>
        <p:nvPr/>
      </p:nvGrpSpPr>
      <p:grpSpPr>
        <a:xfrm>
          <a:off x="0" y="0"/>
          <a:ext cx="0" cy="0"/>
          <a:chOff x="0" y="0"/>
          <a:chExt cx="0" cy="0"/>
        </a:xfrm>
      </p:grpSpPr>
      <p:pic>
        <p:nvPicPr>
          <p:cNvPr id="13" name="図 12" descr="グラフィカル ユーザー インターフェイス, テキスト, アプリケーション&#10;&#10;AI 生成コンテンツは間違っている可能性があります。">
            <a:extLst>
              <a:ext uri="{FF2B5EF4-FFF2-40B4-BE49-F238E27FC236}">
                <a16:creationId xmlns:a16="http://schemas.microsoft.com/office/drawing/2014/main" id="{CACE0F73-E407-39D0-962B-054BD1049627}"/>
              </a:ext>
            </a:extLst>
          </p:cNvPr>
          <p:cNvPicPr>
            <a:picLocks noChangeAspect="1"/>
          </p:cNvPicPr>
          <p:nvPr/>
        </p:nvPicPr>
        <p:blipFill>
          <a:blip r:embed="rId2"/>
          <a:stretch>
            <a:fillRect/>
          </a:stretch>
        </p:blipFill>
        <p:spPr>
          <a:xfrm>
            <a:off x="3579191" y="3073939"/>
            <a:ext cx="2433092" cy="3093396"/>
          </a:xfrm>
          <a:prstGeom prst="rect">
            <a:avLst/>
          </a:prstGeom>
          <a:ln>
            <a:solidFill>
              <a:srgbClr val="4472C4"/>
            </a:solidFill>
          </a:ln>
        </p:spPr>
      </p:pic>
      <p:pic>
        <p:nvPicPr>
          <p:cNvPr id="4" name="図 3">
            <a:extLst>
              <a:ext uri="{FF2B5EF4-FFF2-40B4-BE49-F238E27FC236}">
                <a16:creationId xmlns:a16="http://schemas.microsoft.com/office/drawing/2014/main" id="{E11874D2-EF50-2388-6FB1-6F54DDE75E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561" y="1726538"/>
            <a:ext cx="2692182" cy="1342423"/>
          </a:xfrm>
          <a:prstGeom prst="rect">
            <a:avLst/>
          </a:prstGeom>
          <a:ln>
            <a:solidFill>
              <a:schemeClr val="tx1"/>
            </a:solidFill>
          </a:ln>
        </p:spPr>
      </p:pic>
      <p:pic>
        <p:nvPicPr>
          <p:cNvPr id="18" name="図プレースホルダー 5" descr="">
            <a:extLst>
              <a:ext uri="{FF2B5EF4-FFF2-40B4-BE49-F238E27FC236}">
                <a16:creationId xmlns:a16="http://schemas.microsoft.com/office/drawing/2014/main" id="{124BF099-EEC2-F8ED-777F-AF1727C4D15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65402" b="60732"/>
          <a:stretch/>
        </p:blipFill>
        <p:spPr>
          <a:xfrm>
            <a:off x="6366318" y="4795269"/>
            <a:ext cx="2742186" cy="1514051"/>
          </a:xfrm>
          <a:prstGeom prst="rect">
            <a:avLst/>
          </a:prstGeom>
          <a:ln>
            <a:solidFill>
              <a:schemeClr val="accent1">
                <a:shade val="95000"/>
                <a:satMod val="105000"/>
              </a:schemeClr>
            </a:solidFill>
          </a:ln>
        </p:spPr>
      </p:pic>
      <p:sp>
        <p:nvSpPr>
          <p:cNvPr id="5" name="スライド番号プレースホルダー 4">
            <a:extLst>
              <a:ext uri="{FF2B5EF4-FFF2-40B4-BE49-F238E27FC236}">
                <a16:creationId xmlns:a16="http://schemas.microsoft.com/office/drawing/2014/main" id="{F2724E4F-3912-7D8F-4EF8-6A97AB71B9E6}"/>
              </a:ext>
            </a:extLst>
          </p:cNvPr>
          <p:cNvSpPr>
            <a:spLocks noGrp="1"/>
          </p:cNvSpPr>
          <p:nvPr>
            <p:ph type="sldNum" sz="quarter" idx="12"/>
          </p:nvPr>
        </p:nvSpPr>
        <p:spPr/>
        <p:txBody>
          <a:bodyPr/>
          <a:lstStyle/>
          <a:p>
            <a:fld id="{22EE2E8E-B34B-4933-B36B-789EAD06E853}" type="slidenum">
              <a:rPr kumimoji="1" lang="ja-JP" altLang="en-US" smtClean="0"/>
              <a:t>8</a:t>
            </a:fld>
            <a:endParaRPr kumimoji="1" lang="ja-JP" altLang="en-US"/>
          </a:p>
        </p:txBody>
      </p:sp>
      <p:pic>
        <p:nvPicPr>
          <p:cNvPr id="9" name="図 8">
            <a:extLst>
              <a:ext uri="{FF2B5EF4-FFF2-40B4-BE49-F238E27FC236}">
                <a16:creationId xmlns:a16="http://schemas.microsoft.com/office/drawing/2014/main" id="{E3FB5D1E-C54F-819E-1A19-D51BC6612E7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a:extLst>
              <a:ext uri="{FF2B5EF4-FFF2-40B4-BE49-F238E27FC236}">
                <a16:creationId xmlns:a16="http://schemas.microsoft.com/office/drawing/2014/main" id="{03917C92-D4E1-60C2-7955-1D02B6DF510C}"/>
              </a:ext>
            </a:extLst>
          </p:cNvPr>
          <p:cNvSpPr>
            <a:spLocks noGrp="1"/>
          </p:cNvSpPr>
          <p:nvPr>
            <p:ph type="ftr" sz="quarter" idx="11"/>
          </p:nvPr>
        </p:nvSpPr>
        <p:spPr>
          <a:xfrm>
            <a:off x="2843808" y="6165304"/>
            <a:ext cx="2895600" cy="365125"/>
          </a:xfrm>
        </p:spPr>
        <p:txBody>
          <a:bodyPr/>
          <a:lstStyle/>
          <a:p>
            <a:pPr>
              <a:defRPr/>
            </a:pPr>
            <a:r>
              <a:rPr lang="de-DE" altLang="ja-JP"/>
              <a:t>©KINOKUNIYA COMPANY LTD.</a:t>
            </a:r>
            <a:endParaRPr lang="ja-JP" altLang="en-US"/>
          </a:p>
        </p:txBody>
      </p:sp>
      <p:sp>
        <p:nvSpPr>
          <p:cNvPr id="3" name="テキスト ボックス 2">
            <a:extLst>
              <a:ext uri="{FF2B5EF4-FFF2-40B4-BE49-F238E27FC236}">
                <a16:creationId xmlns:a16="http://schemas.microsoft.com/office/drawing/2014/main" id="{E93C53AE-9650-4629-9496-38EDB65BC8A9}"/>
              </a:ext>
            </a:extLst>
          </p:cNvPr>
          <p:cNvSpPr txBox="1"/>
          <p:nvPr/>
        </p:nvSpPr>
        <p:spPr>
          <a:xfrm>
            <a:off x="616560" y="1919873"/>
            <a:ext cx="1212239" cy="200028"/>
          </a:xfrm>
          <a:prstGeom prst="rect">
            <a:avLst/>
          </a:prstGeom>
          <a:noFill/>
          <a:ln w="25400">
            <a:solidFill>
              <a:srgbClr val="FF0000"/>
            </a:solidFill>
          </a:ln>
        </p:spPr>
        <p:txBody>
          <a:bodyPr wrap="square" rtlCol="0">
            <a:spAutoFit/>
          </a:bodyPr>
          <a:lstStyle/>
          <a:p>
            <a:endParaRPr kumimoji="1" lang="ja-JP" altLang="en-US"/>
          </a:p>
        </p:txBody>
      </p:sp>
      <p:sp>
        <p:nvSpPr>
          <p:cNvPr id="15" name="テキスト ボックス 14">
            <a:extLst>
              <a:ext uri="{FF2B5EF4-FFF2-40B4-BE49-F238E27FC236}">
                <a16:creationId xmlns:a16="http://schemas.microsoft.com/office/drawing/2014/main" id="{4890E68C-304E-48FA-3538-18C0F7FDE53E}"/>
              </a:ext>
            </a:extLst>
          </p:cNvPr>
          <p:cNvSpPr txBox="1"/>
          <p:nvPr/>
        </p:nvSpPr>
        <p:spPr>
          <a:xfrm>
            <a:off x="2148840" y="2764413"/>
            <a:ext cx="178147" cy="192147"/>
          </a:xfrm>
          <a:prstGeom prst="rect">
            <a:avLst/>
          </a:prstGeom>
          <a:noFill/>
          <a:ln w="25400">
            <a:solidFill>
              <a:srgbClr val="FF0000"/>
            </a:solidFill>
          </a:ln>
        </p:spPr>
        <p:txBody>
          <a:bodyPr wrap="square" rtlCol="0">
            <a:spAutoFit/>
          </a:bodyPr>
          <a:lstStyle/>
          <a:p>
            <a:endParaRPr kumimoji="1" lang="ja-JP" altLang="en-US"/>
          </a:p>
        </p:txBody>
      </p:sp>
      <p:sp>
        <p:nvSpPr>
          <p:cNvPr id="11" name="円/楕円 10">
            <a:extLst>
              <a:ext uri="{FF2B5EF4-FFF2-40B4-BE49-F238E27FC236}">
                <a16:creationId xmlns:a16="http://schemas.microsoft.com/office/drawing/2014/main" id="{A5FEF529-7F3D-5D04-0637-711A54C2EEFE}"/>
              </a:ext>
            </a:extLst>
          </p:cNvPr>
          <p:cNvSpPr/>
          <p:nvPr/>
        </p:nvSpPr>
        <p:spPr>
          <a:xfrm>
            <a:off x="7756958" y="5892647"/>
            <a:ext cx="260947" cy="2285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 name="グループ化 11">
            <a:extLst>
              <a:ext uri="{FF2B5EF4-FFF2-40B4-BE49-F238E27FC236}">
                <a16:creationId xmlns:a16="http://schemas.microsoft.com/office/drawing/2014/main" id="{1ABA3227-46A2-5E5C-F302-F02CA62C861A}"/>
              </a:ext>
            </a:extLst>
          </p:cNvPr>
          <p:cNvGrpSpPr/>
          <p:nvPr/>
        </p:nvGrpSpPr>
        <p:grpSpPr>
          <a:xfrm>
            <a:off x="6731343" y="3437024"/>
            <a:ext cx="2314956" cy="2332148"/>
            <a:chOff x="493256" y="4230311"/>
            <a:chExt cx="2314956" cy="2188080"/>
          </a:xfrm>
        </p:grpSpPr>
        <p:sp>
          <p:nvSpPr>
            <p:cNvPr id="14" name="正方形/長方形 13">
              <a:extLst>
                <a:ext uri="{FF2B5EF4-FFF2-40B4-BE49-F238E27FC236}">
                  <a16:creationId xmlns:a16="http://schemas.microsoft.com/office/drawing/2014/main" id="{F8214E75-3E0E-7500-320B-6D15F4D7EC7B}"/>
                </a:ext>
              </a:extLst>
            </p:cNvPr>
            <p:cNvSpPr/>
            <p:nvPr/>
          </p:nvSpPr>
          <p:spPr>
            <a:xfrm>
              <a:off x="493256" y="4230311"/>
              <a:ext cx="2314956" cy="12102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latin typeface="Meiryo UI" pitchFamily="50" charset="-128"/>
                  <a:ea typeface="Meiryo UI" pitchFamily="50" charset="-128"/>
                  <a:cs typeface="Meiryo UI" pitchFamily="50" charset="-128"/>
                </a:rPr>
                <a:t>本棚作成後は必ず、✔（確定）を押して</a:t>
              </a:r>
              <a:r>
                <a:rPr lang="ja-JP" altLang="en-US" sz="1400">
                  <a:latin typeface="Meiryo UI" pitchFamily="50" charset="-128"/>
                  <a:ea typeface="Meiryo UI" pitchFamily="50" charset="-128"/>
                  <a:cs typeface="Meiryo UI" pitchFamily="50" charset="-128"/>
                </a:rPr>
                <a:t>ください。 ✔ を押すと、本棚が利用者</a:t>
              </a:r>
              <a:r>
                <a:rPr kumimoji="1" lang="ja-JP" altLang="en-US" sz="1400">
                  <a:latin typeface="Meiryo UI" pitchFamily="50" charset="-128"/>
                  <a:ea typeface="Meiryo UI" pitchFamily="50" charset="-128"/>
                  <a:cs typeface="Meiryo UI" pitchFamily="50" charset="-128"/>
                </a:rPr>
                <a:t>画面に反映します。</a:t>
              </a:r>
            </a:p>
          </p:txBody>
        </p:sp>
        <p:cxnSp>
          <p:nvCxnSpPr>
            <p:cNvPr id="16" name="直線矢印コネクタ 15">
              <a:extLst>
                <a:ext uri="{FF2B5EF4-FFF2-40B4-BE49-F238E27FC236}">
                  <a16:creationId xmlns:a16="http://schemas.microsoft.com/office/drawing/2014/main" id="{9A961A09-C5F2-8F7E-32D3-11027EC848FB}"/>
                </a:ext>
              </a:extLst>
            </p:cNvPr>
            <p:cNvCxnSpPr/>
            <p:nvPr/>
          </p:nvCxnSpPr>
          <p:spPr>
            <a:xfrm>
              <a:off x="1646281" y="5404047"/>
              <a:ext cx="0" cy="1014344"/>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grpSp>
      <p:pic>
        <p:nvPicPr>
          <p:cNvPr id="6" name="図 5" descr="グラフィカル ユーザー インターフェイス, テキスト, アプリケーション, メール&#10;&#10;AI 生成コンテンツは間違っている可能性があります。">
            <a:extLst>
              <a:ext uri="{FF2B5EF4-FFF2-40B4-BE49-F238E27FC236}">
                <a16:creationId xmlns:a16="http://schemas.microsoft.com/office/drawing/2014/main" id="{B9060324-A417-BAAA-DDB9-887D770434D6}"/>
              </a:ext>
            </a:extLst>
          </p:cNvPr>
          <p:cNvPicPr>
            <a:picLocks noChangeAspect="1"/>
          </p:cNvPicPr>
          <p:nvPr/>
        </p:nvPicPr>
        <p:blipFill>
          <a:blip r:embed="rId6"/>
          <a:stretch>
            <a:fillRect/>
          </a:stretch>
        </p:blipFill>
        <p:spPr>
          <a:xfrm>
            <a:off x="1705178" y="2514397"/>
            <a:ext cx="1472930" cy="1829206"/>
          </a:xfrm>
          <a:prstGeom prst="rect">
            <a:avLst/>
          </a:prstGeom>
          <a:ln>
            <a:solidFill>
              <a:srgbClr val="4472C4"/>
            </a:solidFill>
          </a:ln>
        </p:spPr>
      </p:pic>
      <p:grpSp>
        <p:nvGrpSpPr>
          <p:cNvPr id="25" name="グループ化 24">
            <a:extLst>
              <a:ext uri="{FF2B5EF4-FFF2-40B4-BE49-F238E27FC236}">
                <a16:creationId xmlns:a16="http://schemas.microsoft.com/office/drawing/2014/main" id="{0EC5EFD0-2A31-7CC3-5C52-3407D744F9DC}"/>
              </a:ext>
            </a:extLst>
          </p:cNvPr>
          <p:cNvGrpSpPr/>
          <p:nvPr/>
        </p:nvGrpSpPr>
        <p:grpSpPr>
          <a:xfrm>
            <a:off x="758302" y="3480698"/>
            <a:ext cx="2229648" cy="1548502"/>
            <a:chOff x="7718764" y="2938483"/>
            <a:chExt cx="2229648" cy="646843"/>
          </a:xfrm>
        </p:grpSpPr>
        <p:cxnSp>
          <p:nvCxnSpPr>
            <p:cNvPr id="27" name="直線矢印コネクタ 26">
              <a:extLst>
                <a:ext uri="{FF2B5EF4-FFF2-40B4-BE49-F238E27FC236}">
                  <a16:creationId xmlns:a16="http://schemas.microsoft.com/office/drawing/2014/main" id="{43090429-5383-E755-2E74-D710C6FDF024}"/>
                </a:ext>
              </a:extLst>
            </p:cNvPr>
            <p:cNvCxnSpPr/>
            <p:nvPr/>
          </p:nvCxnSpPr>
          <p:spPr>
            <a:xfrm flipV="1">
              <a:off x="8808378" y="2938483"/>
              <a:ext cx="0" cy="424141"/>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sp>
          <p:nvSpPr>
            <p:cNvPr id="26" name="正方形/長方形 25">
              <a:extLst>
                <a:ext uri="{FF2B5EF4-FFF2-40B4-BE49-F238E27FC236}">
                  <a16:creationId xmlns:a16="http://schemas.microsoft.com/office/drawing/2014/main" id="{5AA091D4-A73B-0321-12C9-06E28A0AE515}"/>
                </a:ext>
              </a:extLst>
            </p:cNvPr>
            <p:cNvSpPr/>
            <p:nvPr/>
          </p:nvSpPr>
          <p:spPr>
            <a:xfrm>
              <a:off x="7718764" y="3362624"/>
              <a:ext cx="2229648" cy="2227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1400">
                  <a:latin typeface="Meiryo UI"/>
                  <a:ea typeface="Meiryo UI"/>
                  <a:cs typeface="Meiryo UI" pitchFamily="50" charset="-128"/>
                </a:rPr>
                <a:t>全文試し読み本棚</a:t>
              </a:r>
              <a:r>
                <a:rPr kumimoji="1" lang="ja-JP" altLang="en-US" sz="1400">
                  <a:latin typeface="Meiryo UI"/>
                  <a:ea typeface="Meiryo UI"/>
                  <a:cs typeface="Meiryo UI" pitchFamily="50" charset="-128"/>
                </a:rPr>
                <a:t>をクリック</a:t>
              </a:r>
              <a:endParaRPr lang="ja-JP" altLang="en-US" sz="1400">
                <a:latin typeface="Meiryo UI"/>
                <a:ea typeface="Meiryo UI"/>
                <a:cs typeface="Meiryo UI" pitchFamily="50" charset="-128"/>
              </a:endParaRPr>
            </a:p>
          </p:txBody>
        </p:sp>
      </p:grpSp>
      <p:grpSp>
        <p:nvGrpSpPr>
          <p:cNvPr id="19" name="グループ化 18">
            <a:extLst>
              <a:ext uri="{FF2B5EF4-FFF2-40B4-BE49-F238E27FC236}">
                <a16:creationId xmlns:a16="http://schemas.microsoft.com/office/drawing/2014/main" id="{4AEFB4CB-5366-33EB-E868-95E360B103C5}"/>
              </a:ext>
            </a:extLst>
          </p:cNvPr>
          <p:cNvGrpSpPr/>
          <p:nvPr/>
        </p:nvGrpSpPr>
        <p:grpSpPr>
          <a:xfrm>
            <a:off x="3671008" y="1726305"/>
            <a:ext cx="2695309" cy="1562545"/>
            <a:chOff x="8100392" y="3465973"/>
            <a:chExt cx="1938027" cy="1285502"/>
          </a:xfrm>
        </p:grpSpPr>
        <p:sp>
          <p:nvSpPr>
            <p:cNvPr id="20" name="正方形/長方形 19">
              <a:extLst>
                <a:ext uri="{FF2B5EF4-FFF2-40B4-BE49-F238E27FC236}">
                  <a16:creationId xmlns:a16="http://schemas.microsoft.com/office/drawing/2014/main" id="{E92A52AB-3DD7-6F63-0D06-D4D1572DC2B7}"/>
                </a:ext>
              </a:extLst>
            </p:cNvPr>
            <p:cNvSpPr/>
            <p:nvPr/>
          </p:nvSpPr>
          <p:spPr>
            <a:xfrm>
              <a:off x="8100392" y="3465973"/>
              <a:ext cx="1938027" cy="922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kumimoji="1" lang="ja-JP" altLang="en-US" sz="1400">
                  <a:latin typeface="Meiryo UI"/>
                  <a:ea typeface="Meiryo UI"/>
                  <a:cs typeface="Meiryo UI" pitchFamily="50" charset="-128"/>
                </a:rPr>
                <a:t>本棚名　</a:t>
              </a:r>
              <a:r>
                <a:rPr kumimoji="1" lang="en-US" altLang="ja-JP" sz="1400">
                  <a:latin typeface="Meiryo UI"/>
                  <a:ea typeface="Meiryo UI"/>
                  <a:cs typeface="Meiryo UI" pitchFamily="50" charset="-128"/>
                </a:rPr>
                <a:t>(</a:t>
              </a:r>
              <a:r>
                <a:rPr lang="ja-JP" altLang="en-US" sz="1400">
                  <a:latin typeface="Meiryo UI"/>
                  <a:ea typeface="Meiryo UI"/>
                  <a:cs typeface="Meiryo UI" pitchFamily="50" charset="-128"/>
                </a:rPr>
                <a:t>例：全文試し読み本棚、リクエスト受付中書籍など</a:t>
              </a:r>
              <a:r>
                <a:rPr kumimoji="1" lang="en-US" altLang="ja-JP" sz="1400">
                  <a:latin typeface="Meiryo UI"/>
                  <a:ea typeface="Meiryo UI"/>
                  <a:cs typeface="Meiryo UI" pitchFamily="50" charset="-128"/>
                </a:rPr>
                <a:t>)</a:t>
              </a:r>
              <a:r>
                <a:rPr kumimoji="1" lang="ja-JP" altLang="en-US" sz="1400">
                  <a:latin typeface="Meiryo UI"/>
                  <a:ea typeface="Meiryo UI"/>
                  <a:cs typeface="Meiryo UI" pitchFamily="50" charset="-128"/>
                </a:rPr>
                <a:t>　を入力後、</a:t>
              </a:r>
              <a:endParaRPr kumimoji="1" lang="en-US" altLang="ja-JP" sz="1400">
                <a:latin typeface="Meiryo UI"/>
                <a:ea typeface="Meiryo UI"/>
                <a:cs typeface="Meiryo UI" pitchFamily="50" charset="-128"/>
              </a:endParaRPr>
            </a:p>
            <a:p>
              <a:pPr algn="ctr"/>
              <a:r>
                <a:rPr lang="ja-JP" altLang="en-US" sz="1400">
                  <a:latin typeface="Meiryo UI"/>
                  <a:ea typeface="Meiryo UI"/>
                  <a:cs typeface="Meiryo UI" pitchFamily="50" charset="-128"/>
                </a:rPr>
                <a:t>設定したい検索条件を入力</a:t>
              </a:r>
              <a:endParaRPr lang="ja-JP" altLang="en-US" sz="1400">
                <a:latin typeface="Meiryo UI" pitchFamily="50" charset="-128"/>
                <a:ea typeface="Meiryo UI" pitchFamily="50" charset="-128"/>
                <a:cs typeface="Meiryo UI" pitchFamily="50" charset="-128"/>
              </a:endParaRPr>
            </a:p>
          </p:txBody>
        </p:sp>
        <p:cxnSp>
          <p:nvCxnSpPr>
            <p:cNvPr id="21" name="直線矢印コネクタ 20">
              <a:extLst>
                <a:ext uri="{FF2B5EF4-FFF2-40B4-BE49-F238E27FC236}">
                  <a16:creationId xmlns:a16="http://schemas.microsoft.com/office/drawing/2014/main" id="{A5C580ED-F852-2772-AF31-D01898960699}"/>
                </a:ext>
              </a:extLst>
            </p:cNvPr>
            <p:cNvCxnSpPr/>
            <p:nvPr/>
          </p:nvCxnSpPr>
          <p:spPr>
            <a:xfrm>
              <a:off x="8825263" y="4364782"/>
              <a:ext cx="1" cy="386693"/>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grpSp>
      <p:grpSp>
        <p:nvGrpSpPr>
          <p:cNvPr id="22" name="グループ化 21">
            <a:extLst>
              <a:ext uri="{FF2B5EF4-FFF2-40B4-BE49-F238E27FC236}">
                <a16:creationId xmlns:a16="http://schemas.microsoft.com/office/drawing/2014/main" id="{40451900-1944-A817-EDC5-F86F6EF2DF97}"/>
              </a:ext>
            </a:extLst>
          </p:cNvPr>
          <p:cNvGrpSpPr/>
          <p:nvPr/>
        </p:nvGrpSpPr>
        <p:grpSpPr>
          <a:xfrm>
            <a:off x="259227" y="5373516"/>
            <a:ext cx="3421231" cy="1082788"/>
            <a:chOff x="7897613" y="3497334"/>
            <a:chExt cx="2459992" cy="890807"/>
          </a:xfrm>
        </p:grpSpPr>
        <p:sp>
          <p:nvSpPr>
            <p:cNvPr id="24" name="正方形/長方形 23">
              <a:extLst>
                <a:ext uri="{FF2B5EF4-FFF2-40B4-BE49-F238E27FC236}">
                  <a16:creationId xmlns:a16="http://schemas.microsoft.com/office/drawing/2014/main" id="{4599C7E0-D2A4-CC14-BD32-95AAACD70568}"/>
                </a:ext>
              </a:extLst>
            </p:cNvPr>
            <p:cNvSpPr/>
            <p:nvPr/>
          </p:nvSpPr>
          <p:spPr>
            <a:xfrm>
              <a:off x="7897613" y="3497334"/>
              <a:ext cx="1971733" cy="890807"/>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sz="1400">
                  <a:latin typeface="Meiryo UI"/>
                  <a:ea typeface="Meiryo UI"/>
                  <a:cs typeface="Meiryo UI" pitchFamily="50" charset="-128"/>
                </a:rPr>
                <a:t>検索条件に合う書籍を</a:t>
              </a:r>
              <a:endParaRPr lang="en-US" altLang="ja-JP" sz="1400">
                <a:latin typeface="Meiryo UI"/>
                <a:ea typeface="Meiryo UI"/>
                <a:cs typeface="Meiryo UI" pitchFamily="50" charset="-128"/>
              </a:endParaRPr>
            </a:p>
            <a:p>
              <a:pPr algn="ctr"/>
              <a:r>
                <a:rPr lang="ja-JP" altLang="en-US" sz="1400">
                  <a:latin typeface="Meiryo UI"/>
                  <a:ea typeface="Meiryo UI"/>
                  <a:cs typeface="Meiryo UI" pitchFamily="50" charset="-128"/>
                </a:rPr>
                <a:t>本棚に表示します。</a:t>
              </a:r>
              <a:endParaRPr lang="ja-JP" altLang="en-US" sz="1400">
                <a:latin typeface="Meiryo UI" pitchFamily="50" charset="-128"/>
                <a:ea typeface="Meiryo UI" pitchFamily="50" charset="-128"/>
                <a:cs typeface="Meiryo UI" pitchFamily="50" charset="-128"/>
              </a:endParaRPr>
            </a:p>
            <a:p>
              <a:pPr algn="ctr"/>
              <a:r>
                <a:rPr lang="en-US" altLang="ja-JP" sz="1400">
                  <a:latin typeface="Meiryo UI"/>
                  <a:ea typeface="Meiryo UI"/>
                  <a:cs typeface="Meiryo UI" pitchFamily="50" charset="-128"/>
                </a:rPr>
                <a:t>※</a:t>
              </a:r>
              <a:r>
                <a:rPr lang="ja-JP" altLang="en-US" sz="1400">
                  <a:latin typeface="Meiryo UI"/>
                  <a:ea typeface="Meiryo UI"/>
                  <a:cs typeface="Meiryo UI" pitchFamily="50" charset="-128"/>
                </a:rPr>
                <a:t>書籍</a:t>
              </a:r>
              <a:r>
                <a:rPr lang="en-US" altLang="ja-JP" sz="1400">
                  <a:latin typeface="Meiryo UI"/>
                  <a:ea typeface="Meiryo UI"/>
                  <a:cs typeface="Meiryo UI" pitchFamily="50" charset="-128"/>
                </a:rPr>
                <a:t>1</a:t>
              </a:r>
              <a:r>
                <a:rPr lang="ja-JP" altLang="en-US" sz="1400">
                  <a:latin typeface="Meiryo UI"/>
                  <a:ea typeface="Meiryo UI"/>
                  <a:cs typeface="Meiryo UI" pitchFamily="50" charset="-128"/>
                </a:rPr>
                <a:t>冊単位で</a:t>
              </a:r>
              <a:endParaRPr lang="en-US" altLang="ja-JP" sz="1400">
                <a:latin typeface="Meiryo UI"/>
                <a:ea typeface="Meiryo UI"/>
                <a:cs typeface="Meiryo UI" pitchFamily="50" charset="-128"/>
              </a:endParaRPr>
            </a:p>
            <a:p>
              <a:pPr algn="ctr"/>
              <a:r>
                <a:rPr lang="ja-JP" altLang="en-US" sz="1400">
                  <a:latin typeface="Meiryo UI"/>
                  <a:ea typeface="Meiryo UI"/>
                  <a:cs typeface="Meiryo UI" pitchFamily="50" charset="-128"/>
                </a:rPr>
                <a:t>指定することはできません。</a:t>
              </a:r>
              <a:endParaRPr lang="en-US" altLang="ja-JP" sz="1400">
                <a:latin typeface="Meiryo UI"/>
                <a:ea typeface="Meiryo UI"/>
                <a:cs typeface="Meiryo UI" pitchFamily="50" charset="-128"/>
              </a:endParaRPr>
            </a:p>
          </p:txBody>
        </p:sp>
        <p:cxnSp>
          <p:nvCxnSpPr>
            <p:cNvPr id="28" name="直線矢印コネクタ 27">
              <a:extLst>
                <a:ext uri="{FF2B5EF4-FFF2-40B4-BE49-F238E27FC236}">
                  <a16:creationId xmlns:a16="http://schemas.microsoft.com/office/drawing/2014/main" id="{C7444EAA-6293-B510-A8C4-4D9F56B2BC37}"/>
                </a:ext>
              </a:extLst>
            </p:cNvPr>
            <p:cNvCxnSpPr>
              <a:cxnSpLocks/>
            </p:cNvCxnSpPr>
            <p:nvPr/>
          </p:nvCxnSpPr>
          <p:spPr>
            <a:xfrm flipV="1">
              <a:off x="9839828" y="3644414"/>
              <a:ext cx="517777" cy="319155"/>
            </a:xfrm>
            <a:prstGeom prst="straightConnector1">
              <a:avLst/>
            </a:prstGeom>
            <a:solidFill>
              <a:srgbClr val="ED7D31"/>
            </a:solidFill>
            <a:ln w="15875">
              <a:noFill/>
              <a:tailEnd type="arrow"/>
            </a:ln>
          </p:spPr>
          <p:style>
            <a:lnRef idx="1">
              <a:schemeClr val="accent1"/>
            </a:lnRef>
            <a:fillRef idx="0">
              <a:schemeClr val="accent1"/>
            </a:fillRef>
            <a:effectRef idx="0">
              <a:schemeClr val="accent1"/>
            </a:effectRef>
            <a:fontRef idx="minor">
              <a:schemeClr val="tx1"/>
            </a:fontRef>
          </p:style>
        </p:cxnSp>
      </p:grpSp>
      <p:sp>
        <p:nvSpPr>
          <p:cNvPr id="2" name="タイトル 3">
            <a:extLst>
              <a:ext uri="{FF2B5EF4-FFF2-40B4-BE49-F238E27FC236}">
                <a16:creationId xmlns:a16="http://schemas.microsoft.com/office/drawing/2014/main" id="{17B93B73-9C17-728A-AFC0-21244C3E56BC}"/>
              </a:ext>
            </a:extLst>
          </p:cNvPr>
          <p:cNvSpPr>
            <a:spLocks noGrp="1"/>
          </p:cNvSpPr>
          <p:nvPr>
            <p:ph type="title"/>
          </p:nvPr>
        </p:nvSpPr>
        <p:spPr>
          <a:xfrm>
            <a:off x="395536" y="101629"/>
            <a:ext cx="8494120" cy="1440160"/>
          </a:xfrm>
        </p:spPr>
        <p:txBody>
          <a:bodyPr>
            <a:normAutofit fontScale="90000"/>
          </a:bodyPr>
          <a:lstStyle/>
          <a:p>
            <a:r>
              <a:rPr lang="ja-JP" altLang="en-US">
                <a:solidFill>
                  <a:schemeClr val="tx2"/>
                </a:solidFill>
                <a:latin typeface="Meiryo UI"/>
                <a:ea typeface="Meiryo UI"/>
                <a:cs typeface="Meiryo UI" pitchFamily="50" charset="-128"/>
              </a:rPr>
              <a:t>２</a:t>
            </a:r>
            <a:r>
              <a:rPr lang="en-US" altLang="ja-JP" b="1">
                <a:solidFill>
                  <a:schemeClr val="tx2"/>
                </a:solidFill>
                <a:latin typeface="Meiryo UI"/>
                <a:ea typeface="Meiryo UI"/>
                <a:cs typeface="Meiryo UI" pitchFamily="50" charset="-128"/>
              </a:rPr>
              <a:t>.</a:t>
            </a:r>
            <a:r>
              <a:rPr lang="ja-JP" altLang="en-US" b="1">
                <a:solidFill>
                  <a:schemeClr val="tx2"/>
                </a:solidFill>
                <a:latin typeface="Meiryo UI"/>
                <a:ea typeface="Meiryo UI"/>
                <a:cs typeface="Meiryo UI" pitchFamily="50" charset="-128"/>
              </a:rPr>
              <a:t> </a:t>
            </a:r>
            <a:r>
              <a:rPr lang="ja-JP" altLang="en-US">
                <a:solidFill>
                  <a:schemeClr val="tx2"/>
                </a:solidFill>
                <a:latin typeface="Meiryo UI"/>
                <a:ea typeface="Meiryo UI"/>
                <a:cs typeface="Meiryo UI" pitchFamily="50" charset="-128"/>
              </a:rPr>
              <a:t>管理者機能</a:t>
            </a:r>
            <a:br>
              <a:rPr lang="en-US" altLang="ja-JP" b="1">
                <a:latin typeface="Meiryo UI" pitchFamily="50" charset="-128"/>
                <a:ea typeface="Meiryo UI" pitchFamily="50" charset="-128"/>
                <a:cs typeface="Meiryo UI" pitchFamily="50" charset="-128"/>
              </a:rPr>
            </a:br>
            <a:br>
              <a:rPr lang="en-US" altLang="ja-JP" b="1">
                <a:latin typeface="Meiryo UI" pitchFamily="50" charset="-128"/>
                <a:ea typeface="Meiryo UI" pitchFamily="50" charset="-128"/>
                <a:cs typeface="Meiryo UI" pitchFamily="50" charset="-128"/>
              </a:rPr>
            </a:br>
            <a:r>
              <a:rPr lang="ja-JP" altLang="en-US" sz="2700">
                <a:latin typeface="Meiryo UI"/>
                <a:ea typeface="Meiryo UI"/>
                <a:cs typeface="Meiryo UI" pitchFamily="50" charset="-128"/>
              </a:rPr>
              <a:t>２．おすすめ本棚の編集④　</a:t>
            </a:r>
            <a:r>
              <a:rPr lang="ja-JP" altLang="en-US" sz="2700">
                <a:solidFill>
                  <a:srgbClr val="FF0000"/>
                </a:solidFill>
                <a:latin typeface="Meiryo UI"/>
                <a:ea typeface="Meiryo UI"/>
                <a:cs typeface="Meiryo UI" pitchFamily="50" charset="-128"/>
              </a:rPr>
              <a:t>全文試し読み本棚</a:t>
            </a:r>
            <a:br>
              <a:rPr lang="en-US" altLang="ja-JP" sz="2700">
                <a:latin typeface="Meiryo UI"/>
                <a:ea typeface="Meiryo UI"/>
                <a:cs typeface="Meiryo UI" pitchFamily="50" charset="-128"/>
              </a:rPr>
            </a:br>
            <a:r>
              <a:rPr lang="ja-JP" altLang="en-US" sz="1600" b="0">
                <a:latin typeface="Meiryo UI"/>
                <a:ea typeface="Meiryo UI"/>
                <a:cs typeface="Meiryo UI" pitchFamily="50" charset="-128"/>
              </a:rPr>
              <a:t>・</a:t>
            </a:r>
            <a:r>
              <a:rPr lang="ja-JP" altLang="en-US" sz="1600" u="sng">
                <a:latin typeface="Meiryo UI"/>
                <a:ea typeface="Meiryo UI"/>
                <a:cs typeface="Meiryo UI" pitchFamily="50" charset="-128"/>
              </a:rPr>
              <a:t>5分間全文試し読み（KinoDen DDA）期間中</a:t>
            </a:r>
            <a:r>
              <a:rPr lang="ja-JP" altLang="en-US" sz="1600" b="0">
                <a:latin typeface="Meiryo UI"/>
                <a:ea typeface="Meiryo UI"/>
                <a:cs typeface="Meiryo UI" pitchFamily="50" charset="-128"/>
              </a:rPr>
              <a:t>、対象の書籍を本棚に表示させることができます。</a:t>
            </a:r>
            <a:br>
              <a:rPr lang="en-US" altLang="ja-JP" sz="1600" b="0">
                <a:latin typeface="Meiryo UI" pitchFamily="50" charset="-128"/>
                <a:ea typeface="Meiryo UI" pitchFamily="50" charset="-128"/>
                <a:cs typeface="Meiryo UI" pitchFamily="50" charset="-128"/>
              </a:rPr>
            </a:br>
            <a:r>
              <a:rPr lang="ja-JP" altLang="en-US" sz="1600" b="0">
                <a:latin typeface="Meiryo UI"/>
                <a:ea typeface="Meiryo UI"/>
                <a:cs typeface="Meiryo UI" pitchFamily="50" charset="-128"/>
              </a:rPr>
              <a:t>・表示させるタイトルは、詳細検索条件を設定することにより決められます。1冊単位で指定することはできません。</a:t>
            </a:r>
          </a:p>
        </p:txBody>
      </p:sp>
      <p:cxnSp>
        <p:nvCxnSpPr>
          <p:cNvPr id="17" name="直線矢印コネクタ 16">
            <a:extLst>
              <a:ext uri="{FF2B5EF4-FFF2-40B4-BE49-F238E27FC236}">
                <a16:creationId xmlns:a16="http://schemas.microsoft.com/office/drawing/2014/main" id="{A9825A89-7C20-D8F0-97E8-0E106CD35206}"/>
              </a:ext>
            </a:extLst>
          </p:cNvPr>
          <p:cNvCxnSpPr>
            <a:cxnSpLocks/>
          </p:cNvCxnSpPr>
          <p:nvPr/>
        </p:nvCxnSpPr>
        <p:spPr>
          <a:xfrm flipV="1">
            <a:off x="2974271" y="5189200"/>
            <a:ext cx="696737" cy="607089"/>
          </a:xfrm>
          <a:prstGeom prst="straightConnector1">
            <a:avLst/>
          </a:prstGeom>
          <a:ln w="28575">
            <a:solidFill>
              <a:srgbClr val="ED7D31"/>
            </a:solidFill>
            <a:tailEnd type="triangle"/>
          </a:ln>
        </p:spPr>
        <p:style>
          <a:lnRef idx="1">
            <a:schemeClr val="accent1"/>
          </a:lnRef>
          <a:fillRef idx="0">
            <a:schemeClr val="accent1"/>
          </a:fillRef>
          <a:effectRef idx="0">
            <a:schemeClr val="accent1"/>
          </a:effectRef>
          <a:fontRef idx="minor">
            <a:schemeClr val="tx1"/>
          </a:fontRef>
        </p:style>
      </p:cxnSp>
      <p:sp>
        <p:nvSpPr>
          <p:cNvPr id="7" name="正方形/長方形 6">
            <a:extLst>
              <a:ext uri="{FF2B5EF4-FFF2-40B4-BE49-F238E27FC236}">
                <a16:creationId xmlns:a16="http://schemas.microsoft.com/office/drawing/2014/main" id="{540EFED4-1414-7FF0-102F-CD94A76E380D}"/>
              </a:ext>
            </a:extLst>
          </p:cNvPr>
          <p:cNvSpPr/>
          <p:nvPr/>
        </p:nvSpPr>
        <p:spPr>
          <a:xfrm>
            <a:off x="3671008" y="4080638"/>
            <a:ext cx="2221313" cy="1102642"/>
          </a:xfrm>
          <a:prstGeom prst="rect">
            <a:avLst/>
          </a:prstGeom>
          <a:noFill/>
          <a:ln>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87801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95CC088B-E94C-4ED3-4997-5894D23BD6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211" y="1403319"/>
            <a:ext cx="5666381" cy="5156889"/>
          </a:xfrm>
          <a:prstGeom prst="rect">
            <a:avLst/>
          </a:prstGeom>
          <a:ln>
            <a:solidFill>
              <a:schemeClr val="tx1"/>
            </a:solidFill>
          </a:ln>
        </p:spPr>
      </p:pic>
      <p:sp>
        <p:nvSpPr>
          <p:cNvPr id="5" name="スライド番号プレースホルダー 4"/>
          <p:cNvSpPr>
            <a:spLocks noGrp="1"/>
          </p:cNvSpPr>
          <p:nvPr>
            <p:ph type="sldNum" sz="quarter" idx="12"/>
          </p:nvPr>
        </p:nvSpPr>
        <p:spPr/>
        <p:txBody>
          <a:bodyPr/>
          <a:lstStyle/>
          <a:p>
            <a:fld id="{22EE2E8E-B34B-4933-B36B-789EAD06E853}" type="slidenum">
              <a:rPr kumimoji="1" lang="ja-JP" altLang="en-US" smtClean="0"/>
              <a:t>9</a:t>
            </a:fld>
            <a:endParaRPr kumimoji="1" lang="ja-JP" altLang="en-US"/>
          </a:p>
        </p:txBody>
      </p:sp>
      <p:sp>
        <p:nvSpPr>
          <p:cNvPr id="8" name="タイトル 3"/>
          <p:cNvSpPr>
            <a:spLocks noGrp="1"/>
          </p:cNvSpPr>
          <p:nvPr>
            <p:ph type="title"/>
          </p:nvPr>
        </p:nvSpPr>
        <p:spPr>
          <a:xfrm>
            <a:off x="319669" y="-36841"/>
            <a:ext cx="8494120" cy="1440160"/>
          </a:xfrm>
        </p:spPr>
        <p:txBody>
          <a:bodyPr>
            <a:normAutofit fontScale="90000"/>
          </a:bodyPr>
          <a:lstStyle/>
          <a:p>
            <a:r>
              <a:rPr lang="ja-JP" altLang="en-US" dirty="0">
                <a:solidFill>
                  <a:schemeClr val="tx2"/>
                </a:solidFill>
                <a:latin typeface="Meiryo UI"/>
                <a:ea typeface="Meiryo UI"/>
                <a:cs typeface="Meiryo UI" pitchFamily="50" charset="-128"/>
              </a:rPr>
              <a:t>２</a:t>
            </a:r>
            <a:r>
              <a:rPr lang="en-US" altLang="ja-JP" b="1" dirty="0">
                <a:solidFill>
                  <a:schemeClr val="tx2"/>
                </a:solidFill>
                <a:latin typeface="Meiryo UI"/>
                <a:ea typeface="Meiryo UI"/>
                <a:cs typeface="Meiryo UI" pitchFamily="50" charset="-128"/>
              </a:rPr>
              <a:t>.</a:t>
            </a:r>
            <a:r>
              <a:rPr lang="ja-JP" altLang="en-US" b="1" dirty="0">
                <a:solidFill>
                  <a:schemeClr val="tx2"/>
                </a:solidFill>
                <a:latin typeface="Meiryo UI"/>
                <a:ea typeface="Meiryo UI"/>
                <a:cs typeface="Meiryo UI" pitchFamily="50" charset="-128"/>
              </a:rPr>
              <a:t> </a:t>
            </a:r>
            <a:r>
              <a:rPr lang="ja-JP" altLang="en-US" dirty="0">
                <a:solidFill>
                  <a:schemeClr val="tx2"/>
                </a:solidFill>
                <a:latin typeface="Meiryo UI"/>
                <a:ea typeface="Meiryo UI"/>
                <a:cs typeface="Meiryo UI" pitchFamily="50" charset="-128"/>
              </a:rPr>
              <a:t>管理者機能</a:t>
            </a:r>
            <a:br>
              <a:rPr lang="en-US" altLang="ja-JP" b="1" dirty="0">
                <a:latin typeface="Meiryo UI" pitchFamily="50" charset="-128"/>
                <a:ea typeface="Meiryo UI" pitchFamily="50" charset="-128"/>
                <a:cs typeface="Meiryo UI" pitchFamily="50" charset="-128"/>
              </a:rPr>
            </a:br>
            <a:r>
              <a:rPr lang="ja-JP" altLang="en-US" sz="2700" dirty="0">
                <a:latin typeface="Meiryo UI"/>
                <a:ea typeface="Meiryo UI"/>
                <a:cs typeface="Meiryo UI" pitchFamily="50" charset="-128"/>
              </a:rPr>
              <a:t>３．検索の初期条件設定</a:t>
            </a:r>
            <a:br>
              <a:rPr lang="en-US" altLang="ja-JP" sz="2700" dirty="0">
                <a:latin typeface="Meiryo UI" pitchFamily="50" charset="-128"/>
                <a:ea typeface="Meiryo UI" pitchFamily="50" charset="-128"/>
                <a:cs typeface="Meiryo UI" pitchFamily="50" charset="-128"/>
              </a:rPr>
            </a:br>
            <a:r>
              <a:rPr lang="ja-JP" altLang="en-US" sz="1600" b="0" dirty="0">
                <a:latin typeface="Meiryo UI"/>
                <a:ea typeface="Meiryo UI"/>
                <a:cs typeface="Meiryo UI" pitchFamily="50" charset="-128"/>
              </a:rPr>
              <a:t>・未所蔵タイトルを横断検索の結果表示に含めるか含めないかの設定等が可能です。</a:t>
            </a:r>
            <a:br>
              <a:rPr lang="en-US" altLang="ja-JP" sz="1600" b="0" dirty="0">
                <a:latin typeface="Meiryo UI" pitchFamily="50" charset="-128"/>
                <a:ea typeface="Meiryo UI" pitchFamily="50" charset="-128"/>
                <a:cs typeface="Meiryo UI" pitchFamily="50" charset="-128"/>
              </a:rPr>
            </a:br>
            <a:r>
              <a:rPr lang="ja-JP" altLang="en-US" sz="1600" b="0" dirty="0">
                <a:latin typeface="Meiryo UI"/>
                <a:ea typeface="Meiryo UI"/>
                <a:cs typeface="Meiryo UI" pitchFamily="50" charset="-128"/>
              </a:rPr>
              <a:t>・</a:t>
            </a:r>
            <a:r>
              <a:rPr lang="ja-JP" altLang="en-US" sz="1600" dirty="0">
                <a:latin typeface="Meiryo UI"/>
                <a:ea typeface="Meiryo UI"/>
                <a:cs typeface="Meiryo UI" pitchFamily="50" charset="-128"/>
              </a:rPr>
              <a:t>購入タイトルのみに限定しますと、未所蔵タイトルの検索および試し読みができなくなります</a:t>
            </a:r>
            <a:r>
              <a:rPr lang="ja-JP" altLang="en-US" sz="1600" b="0" dirty="0">
                <a:latin typeface="Meiryo UI"/>
                <a:ea typeface="Meiryo UI"/>
                <a:cs typeface="Meiryo UI" pitchFamily="50" charset="-128"/>
              </a:rPr>
              <a:t>ので、ご注意ください。</a:t>
            </a:r>
            <a:br>
              <a:rPr lang="en-US" altLang="ja-JP" sz="1600" b="0" dirty="0">
                <a:latin typeface="Meiryo UI" pitchFamily="50" charset="-128"/>
                <a:ea typeface="Meiryo UI" pitchFamily="50" charset="-128"/>
                <a:cs typeface="Meiryo UI" pitchFamily="50" charset="-128"/>
              </a:rPr>
            </a:br>
            <a:r>
              <a:rPr lang="ja-JP" altLang="en-US" sz="1600" b="0" dirty="0">
                <a:latin typeface="Meiryo UI"/>
                <a:ea typeface="Meiryo UI"/>
                <a:cs typeface="Meiryo UI" pitchFamily="50" charset="-128"/>
              </a:rPr>
              <a:t>・検索バーの表示・非表示、各ボタンの表示・非表示の設定が可能です。</a:t>
            </a:r>
            <a:endParaRPr lang="ja-JP" altLang="en-US" sz="1600" b="0" dirty="0">
              <a:latin typeface="Meiryo UI"/>
              <a:ea typeface="Meiryo UI"/>
            </a:endParaRPr>
          </a:p>
        </p:txBody>
      </p:sp>
      <p:pic>
        <p:nvPicPr>
          <p:cNvPr id="9" name="図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3133104" y="6492875"/>
            <a:ext cx="2895600" cy="365125"/>
          </a:xfrm>
        </p:spPr>
        <p:txBody>
          <a:bodyPr/>
          <a:lstStyle/>
          <a:p>
            <a:pPr>
              <a:defRPr/>
            </a:pPr>
            <a:r>
              <a:rPr lang="de-DE" altLang="ja-JP" dirty="0"/>
              <a:t>©KINOKUNIYA COMPANY LTD.</a:t>
            </a:r>
            <a:endParaRPr lang="ja-JP" altLang="en-US" dirty="0"/>
          </a:p>
        </p:txBody>
      </p:sp>
      <p:sp>
        <p:nvSpPr>
          <p:cNvPr id="3" name="テキスト ボックス 2"/>
          <p:cNvSpPr txBox="1"/>
          <p:nvPr/>
        </p:nvSpPr>
        <p:spPr>
          <a:xfrm>
            <a:off x="319668" y="2409637"/>
            <a:ext cx="1697595" cy="326583"/>
          </a:xfrm>
          <a:prstGeom prst="rect">
            <a:avLst/>
          </a:prstGeom>
          <a:noFill/>
          <a:ln w="25400">
            <a:solidFill>
              <a:srgbClr val="FF0000"/>
            </a:solidFill>
          </a:ln>
        </p:spPr>
        <p:txBody>
          <a:bodyPr wrap="square" rtlCol="0">
            <a:spAutoFit/>
          </a:bodyPr>
          <a:lstStyle/>
          <a:p>
            <a:endParaRPr kumimoji="1" lang="ja-JP" altLang="en-US"/>
          </a:p>
        </p:txBody>
      </p:sp>
      <p:sp>
        <p:nvSpPr>
          <p:cNvPr id="13" name="正方形/長方形 12"/>
          <p:cNvSpPr/>
          <p:nvPr/>
        </p:nvSpPr>
        <p:spPr>
          <a:xfrm>
            <a:off x="4071391" y="1717071"/>
            <a:ext cx="4772262" cy="17207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kumimoji="1" lang="ja-JP" altLang="en-US" sz="1200">
                <a:latin typeface="Meiryo UI"/>
                <a:ea typeface="Meiryo UI"/>
                <a:cs typeface="Meiryo UI" pitchFamily="50" charset="-128"/>
              </a:rPr>
              <a:t>・システムのデフォルト設定は、購入タイトルと未購入タイトルを</a:t>
            </a:r>
            <a:endParaRPr lang="en-US" altLang="ja-JP" sz="1200">
              <a:latin typeface="Meiryo UI"/>
              <a:ea typeface="Meiryo UI"/>
              <a:cs typeface="Meiryo UI" pitchFamily="50" charset="-128"/>
            </a:endParaRPr>
          </a:p>
          <a:p>
            <a:r>
              <a:rPr kumimoji="1" lang="ja-JP" altLang="en-US" sz="1200">
                <a:latin typeface="Meiryo UI"/>
                <a:ea typeface="Meiryo UI"/>
                <a:cs typeface="Meiryo UI" pitchFamily="50" charset="-128"/>
              </a:rPr>
              <a:t>検索結果に混在表示します。未購入タイトルは試し読みも可能です。</a:t>
            </a:r>
            <a:endParaRPr lang="en-US" altLang="ja-JP" sz="1200">
              <a:latin typeface="Meiryo UI"/>
              <a:ea typeface="Meiryo UI"/>
              <a:cs typeface="Meiryo UI" pitchFamily="50" charset="-128"/>
            </a:endParaRPr>
          </a:p>
          <a:p>
            <a:r>
              <a:rPr kumimoji="1" lang="ja-JP" altLang="en-US" sz="1200">
                <a:latin typeface="Meiryo UI"/>
                <a:ea typeface="Meiryo UI"/>
                <a:cs typeface="Meiryo UI" pitchFamily="50" charset="-128"/>
              </a:rPr>
              <a:t>・本画面で両方をチェックすると、購入タイトルのみが検索結果に表示</a:t>
            </a:r>
            <a:endParaRPr lang="ja-JP" altLang="en-US" sz="1200">
              <a:latin typeface="Meiryo UI"/>
              <a:ea typeface="Meiryo UI"/>
              <a:cs typeface="Meiryo UI" pitchFamily="50" charset="-128"/>
            </a:endParaRPr>
          </a:p>
          <a:p>
            <a:r>
              <a:rPr kumimoji="1" lang="ja-JP" altLang="en-US" sz="1200">
                <a:latin typeface="Meiryo UI"/>
                <a:ea typeface="Meiryo UI"/>
                <a:cs typeface="Meiryo UI" pitchFamily="50" charset="-128"/>
              </a:rPr>
              <a:t>されます。</a:t>
            </a:r>
            <a:endParaRPr lang="ja-JP">
              <a:latin typeface="Meiryo UI"/>
              <a:ea typeface="Meiryo UI"/>
              <a:cs typeface="Meiryo UI" pitchFamily="50" charset="-128"/>
            </a:endParaRPr>
          </a:p>
          <a:p>
            <a:r>
              <a:rPr lang="ja-JP" altLang="en-US" sz="1200">
                <a:latin typeface="Meiryo UI"/>
                <a:ea typeface="Meiryo UI"/>
              </a:rPr>
              <a:t>・検索バーの「すべての本」は、検索オプションと同期しています。</a:t>
            </a:r>
          </a:p>
          <a:p>
            <a:r>
              <a:rPr lang="ja-JP" altLang="en-US" sz="1200">
                <a:latin typeface="Meiryo UI"/>
                <a:ea typeface="Meiryo UI"/>
              </a:rPr>
              <a:t>（デフォルトでは未所蔵を含む全ての本が表示されます。「初期値は所蔵のみ」にチェックがある場合所蔵のみが表示され、利用者の操作により未所蔵書籍も検索できます。「未所蔵を含めるを表示しない」にチェックがある場合は、所蔵コンテンツのみが検索対象となります。</a:t>
            </a:r>
          </a:p>
        </p:txBody>
      </p:sp>
      <p:sp>
        <p:nvSpPr>
          <p:cNvPr id="14" name="テキスト ボックス 13"/>
          <p:cNvSpPr txBox="1"/>
          <p:nvPr/>
        </p:nvSpPr>
        <p:spPr>
          <a:xfrm>
            <a:off x="2261571" y="4600064"/>
            <a:ext cx="1458851" cy="223221"/>
          </a:xfrm>
          <a:prstGeom prst="rect">
            <a:avLst/>
          </a:prstGeom>
          <a:noFill/>
          <a:ln w="25400">
            <a:solidFill>
              <a:srgbClr val="FF0000"/>
            </a:solidFill>
          </a:ln>
        </p:spPr>
        <p:txBody>
          <a:bodyPr wrap="square" rtlCol="0">
            <a:spAutoFit/>
          </a:bodyPr>
          <a:lstStyle/>
          <a:p>
            <a:endParaRPr kumimoji="1" lang="ja-JP" altLang="en-US"/>
          </a:p>
        </p:txBody>
      </p:sp>
      <p:sp>
        <p:nvSpPr>
          <p:cNvPr id="7" name="テキスト ボックス 6">
            <a:extLst>
              <a:ext uri="{FF2B5EF4-FFF2-40B4-BE49-F238E27FC236}">
                <a16:creationId xmlns:a16="http://schemas.microsoft.com/office/drawing/2014/main" id="{E63D33B6-C2F1-0373-4E69-BEC41C45CC49}"/>
              </a:ext>
            </a:extLst>
          </p:cNvPr>
          <p:cNvSpPr txBox="1"/>
          <p:nvPr/>
        </p:nvSpPr>
        <p:spPr>
          <a:xfrm>
            <a:off x="2163118" y="5107382"/>
            <a:ext cx="2544837" cy="1385493"/>
          </a:xfrm>
          <a:prstGeom prst="rect">
            <a:avLst/>
          </a:prstGeom>
          <a:noFill/>
          <a:ln w="25400">
            <a:solidFill>
              <a:srgbClr val="FF0000"/>
            </a:solidFill>
          </a:ln>
        </p:spPr>
        <p:txBody>
          <a:bodyPr wrap="square" rtlCol="0">
            <a:spAutoFit/>
          </a:bodyPr>
          <a:lstStyle/>
          <a:p>
            <a:endParaRPr kumimoji="1" lang="ja-JP" altLang="en-US"/>
          </a:p>
        </p:txBody>
      </p:sp>
      <p:sp>
        <p:nvSpPr>
          <p:cNvPr id="6" name="テキスト ボックス 5">
            <a:extLst>
              <a:ext uri="{FF2B5EF4-FFF2-40B4-BE49-F238E27FC236}">
                <a16:creationId xmlns:a16="http://schemas.microsoft.com/office/drawing/2014/main" id="{6F1C24D1-C7F7-4633-16E5-C03C43C3BF4C}"/>
              </a:ext>
            </a:extLst>
          </p:cNvPr>
          <p:cNvSpPr txBox="1"/>
          <p:nvPr/>
        </p:nvSpPr>
        <p:spPr>
          <a:xfrm>
            <a:off x="6327809" y="3802593"/>
            <a:ext cx="135617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1200" dirty="0">
                <a:latin typeface="Meiryo UI"/>
                <a:ea typeface="Meiryo UI"/>
                <a:cs typeface="Calibri"/>
              </a:rPr>
              <a:t>検索バー</a:t>
            </a:r>
          </a:p>
        </p:txBody>
      </p:sp>
      <p:pic>
        <p:nvPicPr>
          <p:cNvPr id="17" name="図 16">
            <a:extLst>
              <a:ext uri="{FF2B5EF4-FFF2-40B4-BE49-F238E27FC236}">
                <a16:creationId xmlns:a16="http://schemas.microsoft.com/office/drawing/2014/main" id="{6A0D52B2-213B-5857-6B2F-53D3CC24C2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3933" y="4070977"/>
            <a:ext cx="4830782" cy="449179"/>
          </a:xfrm>
          <a:prstGeom prst="rect">
            <a:avLst/>
          </a:prstGeom>
        </p:spPr>
      </p:pic>
      <p:sp>
        <p:nvSpPr>
          <p:cNvPr id="12" name="テキスト ボックス 11">
            <a:extLst>
              <a:ext uri="{FF2B5EF4-FFF2-40B4-BE49-F238E27FC236}">
                <a16:creationId xmlns:a16="http://schemas.microsoft.com/office/drawing/2014/main" id="{6AB3E626-CD7D-0811-61EE-4278AC11EACA}"/>
              </a:ext>
            </a:extLst>
          </p:cNvPr>
          <p:cNvSpPr txBox="1"/>
          <p:nvPr/>
        </p:nvSpPr>
        <p:spPr>
          <a:xfrm>
            <a:off x="4243932" y="4088208"/>
            <a:ext cx="4830781" cy="416445"/>
          </a:xfrm>
          <a:prstGeom prst="rect">
            <a:avLst/>
          </a:prstGeom>
          <a:noFill/>
          <a:ln w="25400">
            <a:solidFill>
              <a:srgbClr val="FF0000"/>
            </a:solidFill>
          </a:ln>
        </p:spPr>
        <p:txBody>
          <a:bodyPr wrap="square" rtlCol="0">
            <a:spAutoFit/>
          </a:bodyPr>
          <a:lstStyle/>
          <a:p>
            <a:endParaRPr kumimoji="1" lang="ja-JP" altLang="en-US"/>
          </a:p>
        </p:txBody>
      </p:sp>
    </p:spTree>
    <p:extLst>
      <p:ext uri="{BB962C8B-B14F-4D97-AF65-F5344CB8AC3E}">
        <p14:creationId xmlns:p14="http://schemas.microsoft.com/office/powerpoint/2010/main" val="2845720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プレースホルダー 5" descr="スタート"/>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xfrm>
            <a:off x="323528" y="3686993"/>
            <a:ext cx="5011960" cy="2302242"/>
          </a:xfrm>
          <a:ln>
            <a:solidFill>
              <a:schemeClr val="accent1"/>
            </a:solidFill>
          </a:ln>
        </p:spPr>
      </p:pic>
      <p:sp>
        <p:nvSpPr>
          <p:cNvPr id="5" name="スライド番号プレースホルダー 4"/>
          <p:cNvSpPr>
            <a:spLocks noGrp="1"/>
          </p:cNvSpPr>
          <p:nvPr>
            <p:ph type="sldNum" sz="quarter" idx="12"/>
          </p:nvPr>
        </p:nvSpPr>
        <p:spPr/>
        <p:txBody>
          <a:bodyPr/>
          <a:lstStyle/>
          <a:p>
            <a:fld id="{22EE2E8E-B34B-4933-B36B-789EAD06E853}" type="slidenum">
              <a:rPr kumimoji="1" lang="ja-JP" altLang="en-US" smtClean="0"/>
              <a:t>10</a:t>
            </a:fld>
            <a:endParaRPr kumimoji="1" lang="ja-JP" altLang="en-US"/>
          </a:p>
        </p:txBody>
      </p:sp>
      <p:sp>
        <p:nvSpPr>
          <p:cNvPr id="8" name="タイトル 3"/>
          <p:cNvSpPr>
            <a:spLocks noGrp="1"/>
          </p:cNvSpPr>
          <p:nvPr>
            <p:ph type="title"/>
          </p:nvPr>
        </p:nvSpPr>
        <p:spPr>
          <a:xfrm>
            <a:off x="323528" y="131532"/>
            <a:ext cx="8494120" cy="3486344"/>
          </a:xfrm>
        </p:spPr>
        <p:txBody>
          <a:bodyPr>
            <a:normAutofit fontScale="90000"/>
          </a:bodyPr>
          <a:lstStyle/>
          <a:p>
            <a:r>
              <a:rPr lang="ja-JP" altLang="en-US">
                <a:solidFill>
                  <a:schemeClr val="tx2"/>
                </a:solidFill>
                <a:latin typeface="Meiryo UI"/>
                <a:ea typeface="Meiryo UI"/>
                <a:cs typeface="Meiryo UI" pitchFamily="50" charset="-128"/>
              </a:rPr>
              <a:t>２</a:t>
            </a:r>
            <a:r>
              <a:rPr lang="en-US" altLang="ja-JP" b="1">
                <a:solidFill>
                  <a:schemeClr val="tx2"/>
                </a:solidFill>
                <a:latin typeface="Meiryo UI"/>
                <a:ea typeface="Meiryo UI"/>
                <a:cs typeface="Meiryo UI" pitchFamily="50" charset="-128"/>
              </a:rPr>
              <a:t>.</a:t>
            </a:r>
            <a:r>
              <a:rPr lang="ja-JP" altLang="en-US" b="1">
                <a:solidFill>
                  <a:schemeClr val="tx2"/>
                </a:solidFill>
                <a:latin typeface="Meiryo UI"/>
                <a:ea typeface="Meiryo UI"/>
                <a:cs typeface="Meiryo UI" pitchFamily="50" charset="-128"/>
              </a:rPr>
              <a:t> </a:t>
            </a:r>
            <a:r>
              <a:rPr lang="ja-JP" altLang="en-US">
                <a:solidFill>
                  <a:schemeClr val="tx2"/>
                </a:solidFill>
                <a:latin typeface="Meiryo UI"/>
                <a:ea typeface="Meiryo UI"/>
                <a:cs typeface="Meiryo UI" pitchFamily="50" charset="-128"/>
              </a:rPr>
              <a:t>管理者機能</a:t>
            </a:r>
            <a:br>
              <a:rPr lang="en-US" altLang="ja-JP" b="1">
                <a:latin typeface="Meiryo UI" pitchFamily="50" charset="-128"/>
                <a:ea typeface="Meiryo UI" pitchFamily="50" charset="-128"/>
                <a:cs typeface="Meiryo UI" pitchFamily="50" charset="-128"/>
              </a:rPr>
            </a:br>
            <a:br>
              <a:rPr lang="en-US" altLang="ja-JP" b="1">
                <a:latin typeface="Meiryo UI" pitchFamily="50" charset="-128"/>
                <a:ea typeface="Meiryo UI" pitchFamily="50" charset="-128"/>
                <a:cs typeface="Meiryo UI" pitchFamily="50" charset="-128"/>
              </a:rPr>
            </a:br>
            <a:r>
              <a:rPr lang="ja-JP" altLang="en-US" sz="2700">
                <a:latin typeface="Meiryo UI"/>
                <a:ea typeface="Meiryo UI"/>
                <a:cs typeface="Meiryo UI" pitchFamily="50" charset="-128"/>
              </a:rPr>
              <a:t>４．セキュリティ（各種認証設定）</a:t>
            </a:r>
            <a:br>
              <a:rPr lang="en-US" altLang="ja-JP" sz="2700">
                <a:latin typeface="Meiryo UI" pitchFamily="50" charset="-128"/>
                <a:ea typeface="Meiryo UI" pitchFamily="50" charset="-128"/>
                <a:cs typeface="Meiryo UI" pitchFamily="50" charset="-128"/>
              </a:rPr>
            </a:br>
            <a:r>
              <a:rPr lang="ja-JP" altLang="en-US" sz="1600" b="0">
                <a:latin typeface="Meiryo UI"/>
                <a:ea typeface="Meiryo UI"/>
                <a:cs typeface="Meiryo UI" pitchFamily="50" charset="-128"/>
              </a:rPr>
              <a:t>・</a:t>
            </a:r>
            <a:r>
              <a:rPr lang="en-US" altLang="ja-JP" sz="1600" b="0" err="1">
                <a:latin typeface="Meiryo UI"/>
                <a:ea typeface="Meiryo UI"/>
                <a:cs typeface="Meiryo UI" pitchFamily="50" charset="-128"/>
              </a:rPr>
              <a:t>KinoDen</a:t>
            </a:r>
            <a:r>
              <a:rPr lang="ja-JP" altLang="en-US" sz="1600" b="0">
                <a:latin typeface="Meiryo UI"/>
                <a:ea typeface="Meiryo UI"/>
                <a:cs typeface="Meiryo UI" pitchFamily="50" charset="-128"/>
              </a:rPr>
              <a:t>が提供する各種認証方法の設定・変更が可能です。</a:t>
            </a:r>
            <a:r>
              <a:rPr lang="en-US" altLang="ja-JP" sz="1600" b="0">
                <a:latin typeface="Meiryo UI"/>
                <a:ea typeface="Meiryo UI"/>
                <a:cs typeface="Meiryo UI" pitchFamily="50" charset="-128"/>
              </a:rPr>
              <a:t>IP</a:t>
            </a:r>
            <a:r>
              <a:rPr lang="ja-JP" altLang="en-US" sz="1600" b="0">
                <a:latin typeface="Meiryo UI"/>
                <a:ea typeface="Meiryo UI"/>
                <a:cs typeface="Meiryo UI" pitchFamily="50" charset="-128"/>
              </a:rPr>
              <a:t>アドレスの登録・変更もできます。</a:t>
            </a:r>
            <a:br>
              <a:rPr lang="en-US" altLang="ja-JP" sz="1600" b="0">
                <a:latin typeface="Meiryo UI" pitchFamily="50" charset="-128"/>
                <a:ea typeface="Meiryo UI" pitchFamily="50" charset="-128"/>
                <a:cs typeface="Meiryo UI" pitchFamily="50" charset="-128"/>
              </a:rPr>
            </a:br>
            <a:r>
              <a:rPr lang="ja-JP" altLang="en-US" sz="1600" b="0">
                <a:latin typeface="Meiryo UI"/>
                <a:ea typeface="Meiryo UI"/>
                <a:cs typeface="Meiryo UI" pitchFamily="50" charset="-128"/>
              </a:rPr>
              <a:t>・</a:t>
            </a:r>
            <a:r>
              <a:rPr lang="en-US" altLang="ja-JP" sz="1600" b="0" err="1">
                <a:latin typeface="Meiryo UI"/>
                <a:ea typeface="Meiryo UI"/>
                <a:cs typeface="Meiryo UI" pitchFamily="50" charset="-128"/>
              </a:rPr>
              <a:t>KinoDen</a:t>
            </a:r>
            <a:r>
              <a:rPr lang="ja-JP" altLang="en-US" sz="1600" b="0">
                <a:latin typeface="Meiryo UI"/>
                <a:ea typeface="Meiryo UI"/>
                <a:cs typeface="Meiryo UI" pitchFamily="50" charset="-128"/>
              </a:rPr>
              <a:t>サイトへの</a:t>
            </a:r>
            <a:r>
              <a:rPr lang="ja-JP" altLang="en-US" sz="1600" b="0" u="sng">
                <a:latin typeface="Meiryo UI"/>
                <a:ea typeface="Meiryo UI"/>
                <a:cs typeface="Meiryo UI" pitchFamily="50" charset="-128"/>
              </a:rPr>
              <a:t>リモートアクセス</a:t>
            </a:r>
            <a:r>
              <a:rPr lang="ja-JP" altLang="en-US" sz="1600" b="0">
                <a:latin typeface="Meiryo UI"/>
                <a:ea typeface="Meiryo UI"/>
                <a:cs typeface="Meiryo UI" pitchFamily="50" charset="-128"/>
              </a:rPr>
              <a:t>手段として</a:t>
            </a:r>
            <a:r>
              <a:rPr lang="en-US" altLang="ja-JP" sz="1600" b="0" err="1">
                <a:latin typeface="Meiryo UI"/>
                <a:ea typeface="Meiryo UI"/>
                <a:cs typeface="Meiryo UI" pitchFamily="50" charset="-128"/>
              </a:rPr>
              <a:t>bREADER</a:t>
            </a:r>
            <a:r>
              <a:rPr lang="en-US" altLang="ja-JP" sz="1600" b="0">
                <a:latin typeface="Meiryo UI"/>
                <a:ea typeface="Meiryo UI"/>
                <a:cs typeface="Meiryo UI" pitchFamily="50" charset="-128"/>
              </a:rPr>
              <a:t> Cloud</a:t>
            </a:r>
            <a:r>
              <a:rPr lang="ja-JP" altLang="en-US" sz="1600" b="0">
                <a:latin typeface="Meiryo UI"/>
                <a:ea typeface="Meiryo UI"/>
                <a:cs typeface="Meiryo UI" pitchFamily="50" charset="-128"/>
              </a:rPr>
              <a:t>認証(＋シリアル認証、＋</a:t>
            </a:r>
            <a:r>
              <a:rPr lang="ja-JP" sz="1600" b="0">
                <a:highlight>
                  <a:srgbClr val="FFFF00"/>
                </a:highlight>
                <a:latin typeface="Meiryo UI"/>
                <a:ea typeface="Meiryo UI"/>
                <a:cs typeface="Meiryo UI" pitchFamily="50" charset="-128"/>
              </a:rPr>
              <a:t>メールドメイン認証</a:t>
            </a:r>
            <a:r>
              <a:rPr lang="ja-JP" altLang="en-US" sz="1600" b="0">
                <a:latin typeface="Meiryo UI"/>
                <a:ea typeface="Meiryo UI"/>
                <a:cs typeface="Meiryo UI" pitchFamily="50" charset="-128"/>
              </a:rPr>
              <a:t>)、リファラ認証、学認、の設定が可能です。詳細は別紙「認証について」もご参照下さいませ。</a:t>
            </a:r>
            <a:br>
              <a:rPr lang="en-US" altLang="ja-JP" sz="1600" b="0">
                <a:latin typeface="Meiryo UI" pitchFamily="50" charset="-128"/>
                <a:ea typeface="Meiryo UI" pitchFamily="50" charset="-128"/>
                <a:cs typeface="Meiryo UI" pitchFamily="50" charset="-128"/>
              </a:rPr>
            </a:br>
            <a:br>
              <a:rPr lang="en-US" altLang="ja-JP" sz="1600" b="0">
                <a:latin typeface="Meiryo UI" pitchFamily="50" charset="-128"/>
                <a:ea typeface="Meiryo UI" pitchFamily="50" charset="-128"/>
                <a:cs typeface="Meiryo UI" pitchFamily="50" charset="-128"/>
              </a:rPr>
            </a:br>
            <a:r>
              <a:rPr lang="ja-JP" altLang="en-US" sz="1600" b="0">
                <a:latin typeface="Meiryo UI"/>
                <a:ea typeface="Meiryo UI"/>
                <a:cs typeface="Meiryo UI" pitchFamily="50" charset="-128"/>
              </a:rPr>
              <a:t>・</a:t>
            </a:r>
            <a:r>
              <a:rPr lang="ja-JP" altLang="en-US" sz="1600" u="sng">
                <a:solidFill>
                  <a:srgbClr val="FF0000"/>
                </a:solidFill>
                <a:latin typeface="Meiryo UI"/>
                <a:ea typeface="Meiryo UI"/>
                <a:cs typeface="Meiryo UI" pitchFamily="50" charset="-128"/>
              </a:rPr>
              <a:t>学認</a:t>
            </a:r>
            <a:r>
              <a:rPr lang="ja-JP" altLang="en-US" sz="1600" b="0">
                <a:latin typeface="Meiryo UI"/>
                <a:ea typeface="Meiryo UI"/>
                <a:cs typeface="Meiryo UI" pitchFamily="50" charset="-128"/>
              </a:rPr>
              <a:t>については、機関の</a:t>
            </a:r>
            <a:r>
              <a:rPr lang="en-US" altLang="ja-JP" sz="1600" b="0">
                <a:latin typeface="Meiryo UI"/>
                <a:ea typeface="Meiryo UI"/>
                <a:cs typeface="Meiryo UI" pitchFamily="50" charset="-128"/>
              </a:rPr>
              <a:t>Entity ID</a:t>
            </a:r>
            <a:r>
              <a:rPr lang="ja-JP" altLang="en-US" sz="1600" b="0">
                <a:latin typeface="Meiryo UI"/>
                <a:ea typeface="Meiryo UI"/>
                <a:cs typeface="Meiryo UI" pitchFamily="50" charset="-128"/>
              </a:rPr>
              <a:t>を画面に入力します。</a:t>
            </a:r>
            <a:br>
              <a:rPr lang="en-US" altLang="ja-JP" sz="1600" b="0">
                <a:latin typeface="Meiryo UI"/>
                <a:ea typeface="Meiryo UI"/>
                <a:cs typeface="Meiryo UI" pitchFamily="50" charset="-128"/>
              </a:rPr>
            </a:br>
            <a:r>
              <a:rPr lang="ja-JP" altLang="en-US" sz="1600" b="0">
                <a:latin typeface="Meiryo UI"/>
                <a:ea typeface="Meiryo UI"/>
                <a:cs typeface="Meiryo UI" pitchFamily="50" charset="-128"/>
              </a:rPr>
              <a:t>また、別途</a:t>
            </a:r>
            <a:r>
              <a:rPr lang="en-US" altLang="ja-JP" sz="1600" b="0">
                <a:latin typeface="Meiryo UI"/>
                <a:ea typeface="Meiryo UI"/>
                <a:cs typeface="Meiryo UI" pitchFamily="50" charset="-128"/>
              </a:rPr>
              <a:t>IdP</a:t>
            </a:r>
            <a:r>
              <a:rPr lang="ja-JP" altLang="en-US" sz="1600" b="0">
                <a:latin typeface="Meiryo UI"/>
                <a:ea typeface="Meiryo UI"/>
                <a:cs typeface="Meiryo UI" pitchFamily="50" charset="-128"/>
              </a:rPr>
              <a:t>側で以下の設定が必要ですので、合わせてシステム担当者様にて作業をお願いします。</a:t>
            </a:r>
            <a:br>
              <a:rPr lang="en-US" altLang="ja-JP" sz="1600" b="0">
                <a:latin typeface="Meiryo UI" pitchFamily="50" charset="-128"/>
                <a:ea typeface="Meiryo UI" pitchFamily="50" charset="-128"/>
                <a:cs typeface="Meiryo UI" pitchFamily="50" charset="-128"/>
              </a:rPr>
            </a:br>
            <a:r>
              <a:rPr lang="en-US" altLang="ja-JP" sz="1200" b="0">
                <a:latin typeface="Meiryo UI"/>
                <a:ea typeface="Meiryo UI"/>
                <a:cs typeface="Meiryo UI" pitchFamily="50" charset="-128"/>
              </a:rPr>
              <a:t>1.kinoden/</a:t>
            </a:r>
            <a:r>
              <a:rPr lang="en-US" altLang="ja-JP" sz="1200" b="0" err="1">
                <a:latin typeface="Meiryo UI"/>
                <a:ea typeface="Meiryo UI"/>
                <a:cs typeface="Meiryo UI" pitchFamily="50" charset="-128"/>
              </a:rPr>
              <a:t>breader</a:t>
            </a:r>
            <a:r>
              <a:rPr lang="ja-JP" altLang="en-US" sz="1200" b="0">
                <a:latin typeface="Meiryo UI"/>
                <a:ea typeface="Meiryo UI"/>
                <a:cs typeface="Meiryo UI" pitchFamily="50" charset="-128"/>
              </a:rPr>
              <a:t>の</a:t>
            </a:r>
            <a:r>
              <a:rPr lang="en-US" altLang="ja-JP" sz="1200" b="0">
                <a:latin typeface="Meiryo UI"/>
                <a:ea typeface="Meiryo UI"/>
                <a:cs typeface="Meiryo UI" pitchFamily="50" charset="-128"/>
              </a:rPr>
              <a:t>SP</a:t>
            </a:r>
            <a:r>
              <a:rPr lang="ja-JP" altLang="en-US" sz="1200" b="0">
                <a:latin typeface="Meiryo UI"/>
                <a:ea typeface="Meiryo UI"/>
                <a:cs typeface="Meiryo UI" pitchFamily="50" charset="-128"/>
              </a:rPr>
              <a:t>の情報</a:t>
            </a:r>
            <a:br>
              <a:rPr lang="ja-JP" altLang="en-US" sz="1200" b="0">
                <a:latin typeface="Meiryo UI" pitchFamily="50" charset="-128"/>
                <a:ea typeface="Meiryo UI" pitchFamily="50" charset="-128"/>
                <a:cs typeface="Meiryo UI" pitchFamily="50" charset="-128"/>
              </a:rPr>
            </a:br>
            <a:r>
              <a:rPr lang="en-US" altLang="ja-JP" sz="1200" b="0" err="1">
                <a:latin typeface="Meiryo UI"/>
                <a:ea typeface="Meiryo UI"/>
                <a:cs typeface="Meiryo UI" pitchFamily="50" charset="-128"/>
              </a:rPr>
              <a:t>entityID</a:t>
            </a:r>
            <a:r>
              <a:rPr lang="ja-JP" altLang="en-US" sz="1200" b="0">
                <a:latin typeface="Meiryo UI"/>
                <a:ea typeface="Meiryo UI"/>
                <a:cs typeface="Meiryo UI" pitchFamily="50" charset="-128"/>
              </a:rPr>
              <a:t>　</a:t>
            </a:r>
            <a:r>
              <a:rPr lang="en-US" altLang="ja-JP" sz="1200" b="0">
                <a:latin typeface="Meiryo UI"/>
                <a:ea typeface="Meiryo UI"/>
                <a:cs typeface="Meiryo UI" pitchFamily="50" charset="-128"/>
              </a:rPr>
              <a:t>https://shibboleth.breader.cloud/shibboleth-sp </a:t>
            </a:r>
            <a:br>
              <a:rPr lang="en-US" altLang="ja-JP" sz="1200" b="0">
                <a:latin typeface="Meiryo UI" pitchFamily="50" charset="-128"/>
                <a:ea typeface="Meiryo UI" pitchFamily="50" charset="-128"/>
                <a:cs typeface="Meiryo UI" pitchFamily="50" charset="-128"/>
              </a:rPr>
            </a:br>
            <a:r>
              <a:rPr lang="en-US" altLang="ja-JP" sz="1200" b="0">
                <a:latin typeface="Meiryo UI"/>
                <a:ea typeface="Meiryo UI"/>
                <a:cs typeface="Meiryo UI" pitchFamily="50" charset="-128"/>
              </a:rPr>
              <a:t>2.</a:t>
            </a:r>
            <a:r>
              <a:rPr lang="ja-JP" altLang="en-US" sz="1200" b="0">
                <a:latin typeface="Meiryo UI"/>
                <a:ea typeface="Meiryo UI"/>
                <a:cs typeface="Meiryo UI" pitchFamily="50" charset="-128"/>
              </a:rPr>
              <a:t>送信する属性情報</a:t>
            </a:r>
            <a:br>
              <a:rPr lang="ja-JP" altLang="en-US" sz="1200" b="0">
                <a:latin typeface="Meiryo UI" pitchFamily="50" charset="-128"/>
                <a:ea typeface="Meiryo UI" pitchFamily="50" charset="-128"/>
                <a:cs typeface="Meiryo UI" pitchFamily="50" charset="-128"/>
              </a:rPr>
            </a:br>
            <a:r>
              <a:rPr lang="ja-JP" altLang="en-US" sz="1200" b="0">
                <a:latin typeface="Meiryo UI"/>
                <a:ea typeface="Meiryo UI"/>
                <a:cs typeface="Meiryo UI" pitchFamily="50" charset="-128"/>
              </a:rPr>
              <a:t>必須：</a:t>
            </a:r>
            <a:r>
              <a:rPr lang="en-US" altLang="ja-JP" sz="1200" b="0" err="1">
                <a:latin typeface="Meiryo UI"/>
                <a:ea typeface="Meiryo UI"/>
                <a:cs typeface="Meiryo UI" pitchFamily="50" charset="-128"/>
              </a:rPr>
              <a:t>eduPersonTargetedID</a:t>
            </a:r>
            <a:br>
              <a:rPr lang="en-US" altLang="ja-JP" sz="1200" b="0">
                <a:latin typeface="Meiryo UI" pitchFamily="50" charset="-128"/>
                <a:ea typeface="Meiryo UI" pitchFamily="50" charset="-128"/>
                <a:cs typeface="Meiryo UI" pitchFamily="50" charset="-128"/>
              </a:rPr>
            </a:br>
            <a:r>
              <a:rPr lang="ja-JP" altLang="en-US" sz="1200" b="0">
                <a:latin typeface="Meiryo UI"/>
                <a:ea typeface="Meiryo UI"/>
                <a:cs typeface="Meiryo UI" pitchFamily="50" charset="-128"/>
              </a:rPr>
              <a:t>任意：</a:t>
            </a:r>
            <a:r>
              <a:rPr lang="en-US" altLang="ja-JP" sz="1200" b="0" err="1">
                <a:latin typeface="Meiryo UI"/>
                <a:ea typeface="Meiryo UI"/>
                <a:cs typeface="Meiryo UI" pitchFamily="50" charset="-128"/>
              </a:rPr>
              <a:t>organizationName</a:t>
            </a:r>
            <a:r>
              <a:rPr lang="en-US" altLang="ja-JP" sz="1200" b="0">
                <a:latin typeface="Meiryo UI"/>
                <a:ea typeface="Meiryo UI"/>
                <a:cs typeface="Meiryo UI" pitchFamily="50" charset="-128"/>
              </a:rPr>
              <a:t>, </a:t>
            </a:r>
            <a:r>
              <a:rPr lang="en-US" altLang="ja-JP" sz="1200" b="0" err="1">
                <a:latin typeface="Meiryo UI"/>
                <a:ea typeface="Meiryo UI"/>
                <a:cs typeface="Meiryo UI" pitchFamily="50" charset="-128"/>
              </a:rPr>
              <a:t>organizationalUnitName</a:t>
            </a:r>
            <a:endParaRPr lang="ja-JP" altLang="en-US" sz="1200" b="0">
              <a:latin typeface="Meiryo UI"/>
              <a:ea typeface="Meiryo UI"/>
              <a:cs typeface="Meiryo UI" pitchFamily="50" charset="-128"/>
            </a:endParaRPr>
          </a:p>
        </p:txBody>
      </p:sp>
      <p:pic>
        <p:nvPicPr>
          <p:cNvPr id="9" name="図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2843808" y="6165304"/>
            <a:ext cx="2895600" cy="365125"/>
          </a:xfrm>
        </p:spPr>
        <p:txBody>
          <a:bodyPr/>
          <a:lstStyle/>
          <a:p>
            <a:pPr>
              <a:defRPr/>
            </a:pPr>
            <a:r>
              <a:rPr lang="de-DE" altLang="ja-JP"/>
              <a:t>©KINOKUNIYA COMPANY LTD.</a:t>
            </a:r>
            <a:endParaRPr lang="ja-JP" altLang="en-US"/>
          </a:p>
        </p:txBody>
      </p:sp>
      <p:sp>
        <p:nvSpPr>
          <p:cNvPr id="13" name="テキスト ボックス 12"/>
          <p:cNvSpPr txBox="1"/>
          <p:nvPr/>
        </p:nvSpPr>
        <p:spPr>
          <a:xfrm>
            <a:off x="324768" y="4725144"/>
            <a:ext cx="913639" cy="203558"/>
          </a:xfrm>
          <a:prstGeom prst="rect">
            <a:avLst/>
          </a:prstGeom>
          <a:noFill/>
          <a:ln w="25400">
            <a:solidFill>
              <a:srgbClr val="FF0000"/>
            </a:solidFill>
          </a:ln>
        </p:spPr>
        <p:txBody>
          <a:bodyPr wrap="square" rtlCol="0">
            <a:spAutoFit/>
          </a:bodyPr>
          <a:lstStyle/>
          <a:p>
            <a:endParaRPr kumimoji="1" lang="ja-JP" altLang="en-US"/>
          </a:p>
        </p:txBody>
      </p:sp>
      <p:sp>
        <p:nvSpPr>
          <p:cNvPr id="15" name="正方形/長方形 14"/>
          <p:cNvSpPr/>
          <p:nvPr/>
        </p:nvSpPr>
        <p:spPr>
          <a:xfrm>
            <a:off x="251520" y="5989235"/>
            <a:ext cx="6030416" cy="553998"/>
          </a:xfrm>
          <a:prstGeom prst="rect">
            <a:avLst/>
          </a:prstGeom>
        </p:spPr>
        <p:txBody>
          <a:bodyPr wrap="square">
            <a:spAutoFit/>
          </a:bodyPr>
          <a:lstStyle/>
          <a:p>
            <a:r>
              <a:rPr lang="en-US" altLang="ja-JP" sz="1200">
                <a:latin typeface="Meiryo UI" pitchFamily="50" charset="-128"/>
                <a:ea typeface="Meiryo UI" pitchFamily="50" charset="-128"/>
                <a:cs typeface="Meiryo UI" pitchFamily="50" charset="-128"/>
              </a:rPr>
              <a:t>※</a:t>
            </a:r>
            <a:r>
              <a:rPr lang="ja-JP" altLang="en-US" sz="1200">
                <a:latin typeface="Meiryo UI" pitchFamily="50" charset="-128"/>
                <a:ea typeface="Meiryo UI" pitchFamily="50" charset="-128"/>
                <a:cs typeface="Meiryo UI" pitchFamily="50" charset="-128"/>
              </a:rPr>
              <a:t>情報登録・変更後は必ず画面最下部の更新ボタンを押してください。</a:t>
            </a:r>
            <a:br>
              <a:rPr lang="en-US" altLang="ja-JP">
                <a:latin typeface="Meiryo UI" pitchFamily="50" charset="-128"/>
                <a:ea typeface="Meiryo UI" pitchFamily="50" charset="-128"/>
                <a:cs typeface="Meiryo UI" pitchFamily="50" charset="-128"/>
              </a:rPr>
            </a:br>
            <a:endParaRPr lang="ja-JP" altLang="en-US"/>
          </a:p>
        </p:txBody>
      </p:sp>
      <p:sp>
        <p:nvSpPr>
          <p:cNvPr id="11" name="正方形/長方形 10"/>
          <p:cNvSpPr/>
          <p:nvPr/>
        </p:nvSpPr>
        <p:spPr>
          <a:xfrm>
            <a:off x="5436096" y="2827581"/>
            <a:ext cx="3093520" cy="12356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b="1">
                <a:latin typeface="Meiryo UI" pitchFamily="50" charset="-128"/>
                <a:ea typeface="Meiryo UI" pitchFamily="50" charset="-128"/>
                <a:cs typeface="Meiryo UI" pitchFamily="50" charset="-128"/>
              </a:rPr>
              <a:t>学認のご注意点：</a:t>
            </a:r>
            <a:endParaRPr kumimoji="1" lang="en-US" altLang="ja-JP" sz="1200" b="1">
              <a:latin typeface="Meiryo UI" pitchFamily="50" charset="-128"/>
              <a:ea typeface="Meiryo UI" pitchFamily="50" charset="-128"/>
              <a:cs typeface="Meiryo UI" pitchFamily="50" charset="-128"/>
            </a:endParaRPr>
          </a:p>
          <a:p>
            <a:r>
              <a:rPr lang="ja-JP" altLang="en-US" sz="1200">
                <a:latin typeface="Meiryo UI" panose="020B0604030504040204" pitchFamily="50" charset="-128"/>
                <a:ea typeface="Meiryo UI" panose="020B0604030504040204" pitchFamily="50" charset="-128"/>
              </a:rPr>
              <a:t>学認で学外環境からログインした場合は、</a:t>
            </a:r>
            <a:br>
              <a:rPr lang="ja-JP" altLang="en-US" sz="1200">
                <a:latin typeface="Meiryo UI" panose="020B0604030504040204" pitchFamily="50" charset="-128"/>
                <a:ea typeface="Meiryo UI" panose="020B0604030504040204" pitchFamily="50" charset="-128"/>
              </a:rPr>
            </a:br>
            <a:r>
              <a:rPr lang="en-US" altLang="ja-JP" sz="1200" err="1">
                <a:latin typeface="Meiryo UI" panose="020B0604030504040204" pitchFamily="50" charset="-128"/>
                <a:ea typeface="Meiryo UI" panose="020B0604030504040204" pitchFamily="50" charset="-128"/>
              </a:rPr>
              <a:t>bREADER</a:t>
            </a:r>
            <a:r>
              <a:rPr lang="en-US" altLang="ja-JP" sz="1200">
                <a:latin typeface="Meiryo UI" panose="020B0604030504040204" pitchFamily="50" charset="-128"/>
                <a:ea typeface="Meiryo UI" panose="020B0604030504040204" pitchFamily="50" charset="-128"/>
              </a:rPr>
              <a:t> Cloud</a:t>
            </a:r>
            <a:r>
              <a:rPr lang="ja-JP" altLang="en-US" sz="1200" err="1">
                <a:latin typeface="Meiryo UI" panose="020B0604030504040204" pitchFamily="50" charset="-128"/>
                <a:ea typeface="Meiryo UI" panose="020B0604030504040204" pitchFamily="50" charset="-128"/>
              </a:rPr>
              <a:t>への</a:t>
            </a:r>
            <a:r>
              <a:rPr lang="ja-JP" altLang="en-US" sz="1200">
                <a:latin typeface="Meiryo UI" panose="020B0604030504040204" pitchFamily="50" charset="-128"/>
                <a:ea typeface="Meiryo UI" panose="020B0604030504040204" pitchFamily="50" charset="-128"/>
              </a:rPr>
              <a:t>ログインができず、</a:t>
            </a:r>
            <a:endParaRPr lang="en-US" altLang="ja-JP" sz="1200">
              <a:latin typeface="Meiryo UI" panose="020B0604030504040204" pitchFamily="50" charset="-128"/>
              <a:ea typeface="Meiryo UI" panose="020B0604030504040204" pitchFamily="50" charset="-128"/>
            </a:endParaRPr>
          </a:p>
          <a:p>
            <a:r>
              <a:rPr lang="en-US" altLang="ja-JP" sz="1200">
                <a:latin typeface="Meiryo UI" panose="020B0604030504040204" pitchFamily="50" charset="-128"/>
                <a:ea typeface="Meiryo UI" panose="020B0604030504040204" pitchFamily="50" charset="-128"/>
              </a:rPr>
              <a:t>My</a:t>
            </a:r>
            <a:r>
              <a:rPr lang="ja-JP" altLang="en-US" sz="1200">
                <a:latin typeface="Meiryo UI" panose="020B0604030504040204" pitchFamily="50" charset="-128"/>
                <a:ea typeface="Meiryo UI" panose="020B0604030504040204" pitchFamily="50" charset="-128"/>
              </a:rPr>
              <a:t>本棚に本を登録するボタンも出ませんので、</a:t>
            </a:r>
            <a:endParaRPr lang="en-US" altLang="ja-JP" sz="1200">
              <a:latin typeface="Meiryo UI" panose="020B0604030504040204" pitchFamily="50" charset="-128"/>
              <a:ea typeface="Meiryo UI" panose="020B0604030504040204" pitchFamily="50" charset="-128"/>
            </a:endParaRPr>
          </a:p>
          <a:p>
            <a:r>
              <a:rPr kumimoji="1" lang="ja-JP" altLang="en-US" sz="1200">
                <a:latin typeface="Meiryo UI" panose="020B0604030504040204" pitchFamily="50" charset="-128"/>
                <a:ea typeface="Meiryo UI" panose="020B0604030504040204" pitchFamily="50" charset="-128"/>
                <a:cs typeface="Meiryo UI" pitchFamily="50" charset="-128"/>
              </a:rPr>
              <a:t>アプリ（</a:t>
            </a:r>
            <a:r>
              <a:rPr kumimoji="1" lang="en-US" altLang="ja-JP" sz="1200">
                <a:latin typeface="Meiryo UI" panose="020B0604030504040204" pitchFamily="50" charset="-128"/>
                <a:ea typeface="Meiryo UI" panose="020B0604030504040204" pitchFamily="50" charset="-128"/>
                <a:cs typeface="Meiryo UI" pitchFamily="50" charset="-128"/>
              </a:rPr>
              <a:t>My</a:t>
            </a:r>
            <a:r>
              <a:rPr kumimoji="1" lang="ja-JP" altLang="en-US" sz="1200">
                <a:latin typeface="Meiryo UI" panose="020B0604030504040204" pitchFamily="50" charset="-128"/>
                <a:ea typeface="Meiryo UI" panose="020B0604030504040204" pitchFamily="50" charset="-128"/>
                <a:cs typeface="Meiryo UI" pitchFamily="50" charset="-128"/>
              </a:rPr>
              <a:t>本棚登録）を利用希望の場合は、</a:t>
            </a:r>
            <a:br>
              <a:rPr kumimoji="1" lang="en-US" altLang="ja-JP" sz="1200">
                <a:latin typeface="Meiryo UI" panose="020B0604030504040204" pitchFamily="50" charset="-128"/>
                <a:ea typeface="Meiryo UI" panose="020B0604030504040204" pitchFamily="50" charset="-128"/>
                <a:cs typeface="Meiryo UI" pitchFamily="50" charset="-128"/>
              </a:rPr>
            </a:br>
            <a:r>
              <a:rPr kumimoji="1" lang="ja-JP" altLang="en-US" sz="1200">
                <a:latin typeface="Meiryo UI" panose="020B0604030504040204" pitchFamily="50" charset="-128"/>
                <a:ea typeface="Meiryo UI" panose="020B0604030504040204" pitchFamily="50" charset="-128"/>
                <a:cs typeface="Meiryo UI" pitchFamily="50" charset="-128"/>
              </a:rPr>
              <a:t>学認以外のリモートアクセス手段でログイン下さい</a:t>
            </a:r>
          </a:p>
        </p:txBody>
      </p:sp>
    </p:spTree>
    <p:extLst>
      <p:ext uri="{BB962C8B-B14F-4D97-AF65-F5344CB8AC3E}">
        <p14:creationId xmlns:p14="http://schemas.microsoft.com/office/powerpoint/2010/main" val="910709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プレースホルダー 5" descr="Window"/>
          <p:cNvPicPr>
            <a:picLocks noGrp="1" noChangeAspect="1"/>
          </p:cNvPicPr>
          <p:nvPr>
            <p:ph type="pic" idx="1"/>
          </p:nvPr>
        </p:nvPicPr>
        <p:blipFill>
          <a:blip r:embed="rId2">
            <a:extLst>
              <a:ext uri="{28A0092B-C50C-407E-A947-70E740481C1C}">
                <a14:useLocalDpi xmlns:a14="http://schemas.microsoft.com/office/drawing/2010/main" val="0"/>
              </a:ext>
            </a:extLst>
          </a:blip>
          <a:srcRect/>
          <a:stretch>
            <a:fillRect/>
          </a:stretch>
        </p:blipFill>
        <p:spPr>
          <a:xfrm>
            <a:off x="323528" y="3384591"/>
            <a:ext cx="8412776" cy="2376264"/>
          </a:xfrm>
          <a:ln>
            <a:solidFill>
              <a:schemeClr val="accent5"/>
            </a:solidFill>
          </a:ln>
        </p:spPr>
      </p:pic>
      <p:sp>
        <p:nvSpPr>
          <p:cNvPr id="5" name="スライド番号プレースホルダー 4"/>
          <p:cNvSpPr>
            <a:spLocks noGrp="1"/>
          </p:cNvSpPr>
          <p:nvPr>
            <p:ph type="sldNum" sz="quarter" idx="12"/>
          </p:nvPr>
        </p:nvSpPr>
        <p:spPr/>
        <p:txBody>
          <a:bodyPr/>
          <a:lstStyle/>
          <a:p>
            <a:fld id="{22EE2E8E-B34B-4933-B36B-789EAD06E853}" type="slidenum">
              <a:rPr kumimoji="1" lang="ja-JP" altLang="en-US" smtClean="0"/>
              <a:t>11</a:t>
            </a:fld>
            <a:endParaRPr kumimoji="1" lang="ja-JP" altLang="en-US"/>
          </a:p>
        </p:txBody>
      </p:sp>
      <p:sp>
        <p:nvSpPr>
          <p:cNvPr id="8" name="タイトル 3"/>
          <p:cNvSpPr>
            <a:spLocks noGrp="1"/>
          </p:cNvSpPr>
          <p:nvPr>
            <p:ph type="title"/>
          </p:nvPr>
        </p:nvSpPr>
        <p:spPr>
          <a:xfrm>
            <a:off x="209703" y="294713"/>
            <a:ext cx="8755835" cy="2493558"/>
          </a:xfrm>
        </p:spPr>
        <p:txBody>
          <a:bodyPr>
            <a:normAutofit fontScale="90000"/>
          </a:bodyPr>
          <a:lstStyle/>
          <a:p>
            <a:r>
              <a:rPr lang="ja-JP" altLang="en-US">
                <a:solidFill>
                  <a:schemeClr val="tx2"/>
                </a:solidFill>
                <a:latin typeface="Meiryo UI"/>
                <a:ea typeface="Meiryo UI"/>
                <a:cs typeface="Meiryo UI" pitchFamily="50" charset="-128"/>
              </a:rPr>
              <a:t>２</a:t>
            </a:r>
            <a:r>
              <a:rPr lang="en-US" altLang="ja-JP" b="1">
                <a:solidFill>
                  <a:schemeClr val="tx2"/>
                </a:solidFill>
                <a:latin typeface="Meiryo UI"/>
                <a:ea typeface="Meiryo UI"/>
                <a:cs typeface="Meiryo UI" pitchFamily="50" charset="-128"/>
              </a:rPr>
              <a:t>.</a:t>
            </a:r>
            <a:r>
              <a:rPr lang="ja-JP" altLang="en-US" b="1">
                <a:solidFill>
                  <a:schemeClr val="tx2"/>
                </a:solidFill>
                <a:latin typeface="Meiryo UI"/>
                <a:ea typeface="Meiryo UI"/>
                <a:cs typeface="Meiryo UI" pitchFamily="50" charset="-128"/>
              </a:rPr>
              <a:t> </a:t>
            </a:r>
            <a:r>
              <a:rPr lang="ja-JP" altLang="en-US">
                <a:solidFill>
                  <a:schemeClr val="tx2"/>
                </a:solidFill>
                <a:latin typeface="Meiryo UI"/>
                <a:ea typeface="Meiryo UI"/>
                <a:cs typeface="Meiryo UI" pitchFamily="50" charset="-128"/>
              </a:rPr>
              <a:t>管理者機能</a:t>
            </a:r>
            <a:br>
              <a:rPr lang="en-US" altLang="ja-JP" b="1">
                <a:latin typeface="Meiryo UI" pitchFamily="50" charset="-128"/>
                <a:ea typeface="Meiryo UI" pitchFamily="50" charset="-128"/>
                <a:cs typeface="Meiryo UI" pitchFamily="50" charset="-128"/>
              </a:rPr>
            </a:br>
            <a:br>
              <a:rPr lang="en-US" altLang="ja-JP" b="1">
                <a:latin typeface="Meiryo UI" pitchFamily="50" charset="-128"/>
                <a:ea typeface="Meiryo UI" pitchFamily="50" charset="-128"/>
                <a:cs typeface="Meiryo UI" pitchFamily="50" charset="-128"/>
              </a:rPr>
            </a:br>
            <a:r>
              <a:rPr lang="ja-JP" altLang="en-US" sz="2700">
                <a:latin typeface="Meiryo UI"/>
                <a:ea typeface="Meiryo UI"/>
                <a:cs typeface="Meiryo UI" pitchFamily="50" charset="-128"/>
              </a:rPr>
              <a:t>５．セキュリティ</a:t>
            </a:r>
            <a:r>
              <a:rPr lang="en-US" altLang="ja-JP" sz="2700">
                <a:latin typeface="Meiryo UI"/>
                <a:ea typeface="Meiryo UI"/>
                <a:cs typeface="Meiryo UI" pitchFamily="50" charset="-128"/>
              </a:rPr>
              <a:t>-</a:t>
            </a:r>
            <a:r>
              <a:rPr lang="en-US" altLang="ja-JP" sz="2700" err="1">
                <a:latin typeface="Meiryo UI"/>
                <a:ea typeface="Meiryo UI"/>
                <a:cs typeface="Meiryo UI" pitchFamily="50" charset="-128"/>
              </a:rPr>
              <a:t>bREADER</a:t>
            </a:r>
            <a:r>
              <a:rPr lang="en-US" altLang="ja-JP" sz="2700">
                <a:latin typeface="Meiryo UI"/>
                <a:ea typeface="Meiryo UI"/>
                <a:cs typeface="Meiryo UI" pitchFamily="50" charset="-128"/>
              </a:rPr>
              <a:t> Cloud</a:t>
            </a:r>
            <a:r>
              <a:rPr lang="ja-JP" altLang="en-US" sz="2700">
                <a:latin typeface="Meiryo UI"/>
                <a:ea typeface="Meiryo UI"/>
                <a:cs typeface="Meiryo UI" pitchFamily="50" charset="-128"/>
              </a:rPr>
              <a:t>認証</a:t>
            </a:r>
            <a:r>
              <a:rPr lang="ja-JP" altLang="en-US" sz="1600">
                <a:latin typeface="Meiryo UI"/>
                <a:ea typeface="Meiryo UI"/>
                <a:cs typeface="Meiryo UI" pitchFamily="50" charset="-128"/>
              </a:rPr>
              <a:t>（個人アカウントによるリモートアクセス）</a:t>
            </a:r>
            <a:br>
              <a:rPr lang="en-US" altLang="ja-JP" sz="1300">
                <a:latin typeface="Meiryo UI" pitchFamily="50" charset="-128"/>
                <a:ea typeface="Meiryo UI" pitchFamily="50" charset="-128"/>
                <a:cs typeface="Meiryo UI" pitchFamily="50" charset="-128"/>
              </a:rPr>
            </a:br>
            <a:r>
              <a:rPr lang="ja-JP" altLang="en-US" sz="1400" b="0">
                <a:latin typeface="Meiryo UI"/>
                <a:ea typeface="Meiryo UI"/>
                <a:cs typeface="Meiryo UI" pitchFamily="50" charset="-128"/>
              </a:rPr>
              <a:t>・</a:t>
            </a:r>
            <a:r>
              <a:rPr lang="en-US" altLang="ja-JP" sz="1400" b="0" err="1">
                <a:latin typeface="Meiryo UI"/>
                <a:ea typeface="Meiryo UI"/>
                <a:cs typeface="Meiryo UI" pitchFamily="50" charset="-128"/>
              </a:rPr>
              <a:t>KinoDen</a:t>
            </a:r>
            <a:r>
              <a:rPr lang="ja-JP" altLang="en-US" sz="1400" b="0">
                <a:latin typeface="Meiryo UI"/>
                <a:ea typeface="Meiryo UI"/>
                <a:cs typeface="Meiryo UI" pitchFamily="50" charset="-128"/>
              </a:rPr>
              <a:t>の</a:t>
            </a:r>
            <a:r>
              <a:rPr lang="en-US" altLang="ja-JP" sz="1400" b="0" err="1">
                <a:latin typeface="Meiryo UI"/>
                <a:ea typeface="Meiryo UI"/>
                <a:cs typeface="Meiryo UI" pitchFamily="50" charset="-128"/>
              </a:rPr>
              <a:t>bREADER</a:t>
            </a:r>
            <a:r>
              <a:rPr lang="en-US" altLang="ja-JP" sz="1400" b="0">
                <a:latin typeface="Meiryo UI"/>
                <a:ea typeface="Meiryo UI"/>
                <a:cs typeface="Meiryo UI" pitchFamily="50" charset="-128"/>
              </a:rPr>
              <a:t> Cloud</a:t>
            </a:r>
            <a:r>
              <a:rPr lang="ja-JP" altLang="en-US" sz="1400" b="0">
                <a:latin typeface="Meiryo UI"/>
                <a:ea typeface="Meiryo UI"/>
                <a:cs typeface="Meiryo UI" pitchFamily="50" charset="-128"/>
              </a:rPr>
              <a:t>個人アカウントによるリモートアクセスを利用者に提供できます。</a:t>
            </a:r>
            <a:br>
              <a:rPr lang="en-US" altLang="ja-JP" sz="1400" b="0">
                <a:latin typeface="Meiryo UI" pitchFamily="50" charset="-128"/>
                <a:ea typeface="Meiryo UI" pitchFamily="50" charset="-128"/>
                <a:cs typeface="Meiryo UI" pitchFamily="50" charset="-128"/>
              </a:rPr>
            </a:br>
            <a:r>
              <a:rPr lang="ja-JP" altLang="en-US" sz="1400" b="0">
                <a:highlight>
                  <a:srgbClr val="FFFF00"/>
                </a:highlight>
                <a:latin typeface="Meiryo UI"/>
                <a:ea typeface="Meiryo UI"/>
                <a:cs typeface="Meiryo UI" pitchFamily="50" charset="-128"/>
              </a:rPr>
              <a:t>・利用者は「メールアドレスでサインイン」から個人のアドレスを入力→送られてくるメールリンクをクリックしてサインインすることが出来ます。</a:t>
            </a:r>
            <a:r>
              <a:rPr lang="ja-JP" altLang="en-US" sz="1400" b="0">
                <a:latin typeface="Meiryo UI"/>
                <a:ea typeface="Meiryo UI"/>
                <a:cs typeface="Meiryo UI" pitchFamily="50" charset="-128"/>
              </a:rPr>
              <a:t>または、Google,Microsoft,Appleいずれかのアカウントがあれば、該当アカウントで代用も可能です。</a:t>
            </a:r>
            <a:br>
              <a:rPr lang="en-US" altLang="ja-JP" sz="1400" b="0">
                <a:latin typeface="Meiryo UI"/>
                <a:ea typeface="Meiryo UI"/>
                <a:cs typeface="Meiryo UI" pitchFamily="50" charset="-128"/>
              </a:rPr>
            </a:br>
            <a:r>
              <a:rPr lang="ja-JP" altLang="en-US" sz="1400" b="0">
                <a:latin typeface="Meiryo UI"/>
                <a:ea typeface="Meiryo UI"/>
                <a:cs typeface="Meiryo UI" pitchFamily="50" charset="-128"/>
              </a:rPr>
              <a:t>・利用者は、初回アカウント作成およびログインは必ず</a:t>
            </a:r>
            <a:r>
              <a:rPr lang="ja-JP" altLang="en-US" sz="1400">
                <a:latin typeface="Meiryo UI"/>
                <a:ea typeface="Meiryo UI"/>
                <a:cs typeface="Meiryo UI" pitchFamily="50" charset="-128"/>
              </a:rPr>
              <a:t>学内認証環境（</a:t>
            </a:r>
            <a:r>
              <a:rPr lang="en-US" altLang="ja-JP" sz="1400">
                <a:latin typeface="Meiryo UI"/>
                <a:ea typeface="Meiryo UI"/>
                <a:cs typeface="Meiryo UI" pitchFamily="50" charset="-128"/>
              </a:rPr>
              <a:t>IP</a:t>
            </a:r>
            <a:r>
              <a:rPr lang="ja-JP" altLang="en-US" sz="1400">
                <a:latin typeface="Meiryo UI"/>
                <a:ea typeface="Meiryo UI"/>
                <a:cs typeface="Meiryo UI" pitchFamily="50" charset="-128"/>
              </a:rPr>
              <a:t>アドレス</a:t>
            </a:r>
            <a:r>
              <a:rPr lang="en-US" altLang="ja-JP" sz="1400">
                <a:latin typeface="Meiryo UI"/>
                <a:ea typeface="Meiryo UI"/>
                <a:cs typeface="Meiryo UI" pitchFamily="50" charset="-128"/>
              </a:rPr>
              <a:t>/</a:t>
            </a:r>
            <a:r>
              <a:rPr lang="ja-JP" altLang="en-US" sz="1400">
                <a:latin typeface="Meiryo UI"/>
                <a:ea typeface="Meiryo UI"/>
                <a:cs typeface="Meiryo UI" pitchFamily="50" charset="-128"/>
              </a:rPr>
              <a:t>リファラ認証</a:t>
            </a:r>
            <a:r>
              <a:rPr lang="en-US" altLang="ja-JP" sz="1400">
                <a:latin typeface="Meiryo UI"/>
                <a:ea typeface="Meiryo UI"/>
                <a:cs typeface="Meiryo UI" pitchFamily="50" charset="-128"/>
              </a:rPr>
              <a:t>/VPN</a:t>
            </a:r>
            <a:r>
              <a:rPr lang="ja-JP" altLang="en-US" sz="1400">
                <a:latin typeface="Meiryo UI"/>
                <a:ea typeface="Meiryo UI"/>
                <a:cs typeface="Meiryo UI" pitchFamily="50" charset="-128"/>
              </a:rPr>
              <a:t>）</a:t>
            </a:r>
            <a:r>
              <a:rPr lang="ja-JP" altLang="en-US" sz="1400" b="0">
                <a:latin typeface="Meiryo UI"/>
                <a:ea typeface="Meiryo UI"/>
                <a:cs typeface="Meiryo UI" pitchFamily="50" charset="-128"/>
              </a:rPr>
              <a:t>から行う必要があります。</a:t>
            </a:r>
            <a:br>
              <a:rPr lang="en-US" altLang="ja-JP" sz="1400" b="0">
                <a:latin typeface="Meiryo UI" pitchFamily="50" charset="-128"/>
                <a:ea typeface="Meiryo UI" pitchFamily="50" charset="-128"/>
                <a:cs typeface="Meiryo UI" pitchFamily="50" charset="-128"/>
              </a:rPr>
            </a:br>
            <a:r>
              <a:rPr lang="ja-JP" altLang="en-US" sz="1400" b="0">
                <a:latin typeface="Meiryo UI"/>
                <a:ea typeface="Meiryo UI"/>
                <a:cs typeface="Meiryo UI" pitchFamily="50" charset="-128"/>
              </a:rPr>
              <a:t>・利用者は、認証環境での最後の明示的なログインから</a:t>
            </a:r>
            <a:r>
              <a:rPr lang="en-US" altLang="ja-JP" sz="1400" b="0">
                <a:latin typeface="Meiryo UI"/>
                <a:ea typeface="Meiryo UI"/>
                <a:cs typeface="Meiryo UI" pitchFamily="50" charset="-128"/>
              </a:rPr>
              <a:t>90</a:t>
            </a:r>
            <a:r>
              <a:rPr lang="ja-JP" altLang="en-US" sz="1400" b="0">
                <a:latin typeface="Meiryo UI"/>
                <a:ea typeface="Meiryo UI"/>
                <a:cs typeface="Meiryo UI" pitchFamily="50" charset="-128"/>
              </a:rPr>
              <a:t>日間アクセスがない場合、再度学内認証環境からログインが必要です。</a:t>
            </a:r>
            <a:br>
              <a:rPr lang="en-US" altLang="ja-JP" sz="1400" b="0">
                <a:latin typeface="Meiryo UI" pitchFamily="50" charset="-128"/>
                <a:ea typeface="Meiryo UI" pitchFamily="50" charset="-128"/>
                <a:cs typeface="Meiryo UI" pitchFamily="50" charset="-128"/>
              </a:rPr>
            </a:br>
            <a:r>
              <a:rPr lang="ja-JP" altLang="en-US" sz="1400" b="0" u="sng">
                <a:latin typeface="Meiryo UI"/>
                <a:ea typeface="Meiryo UI"/>
                <a:cs typeface="Meiryo UI" pitchFamily="50" charset="-128"/>
              </a:rPr>
              <a:t>・利用者は、</a:t>
            </a:r>
            <a:r>
              <a:rPr lang="en-US" altLang="ja-JP" sz="1400" b="0" u="sng" err="1">
                <a:latin typeface="Meiryo UI"/>
                <a:ea typeface="Meiryo UI"/>
                <a:cs typeface="Meiryo UI" pitchFamily="50" charset="-128"/>
              </a:rPr>
              <a:t>bREADER</a:t>
            </a:r>
            <a:r>
              <a:rPr lang="en-US" altLang="ja-JP" sz="1400" b="0" u="sng">
                <a:latin typeface="Meiryo UI"/>
                <a:ea typeface="Meiryo UI"/>
                <a:cs typeface="Meiryo UI" pitchFamily="50" charset="-128"/>
              </a:rPr>
              <a:t> Cloud</a:t>
            </a:r>
            <a:r>
              <a:rPr lang="ja-JP" altLang="en-US" sz="1400" b="0" u="sng">
                <a:latin typeface="Meiryo UI"/>
                <a:ea typeface="Meiryo UI"/>
                <a:cs typeface="Meiryo UI" pitchFamily="50" charset="-128"/>
              </a:rPr>
              <a:t>アプリで電子書籍を読む際も同じアカウントでアプリにログインすることができます。</a:t>
            </a:r>
            <a:br>
              <a:rPr lang="en-US" altLang="ja-JP" sz="1400" b="0">
                <a:latin typeface="Meiryo UI" pitchFamily="50" charset="-128"/>
                <a:ea typeface="Meiryo UI" pitchFamily="50" charset="-128"/>
                <a:cs typeface="Meiryo UI" pitchFamily="50" charset="-128"/>
              </a:rPr>
            </a:br>
            <a:endParaRPr lang="ja-JP" altLang="en-US" sz="1100" b="0">
              <a:latin typeface="Meiryo UI"/>
              <a:ea typeface="Meiryo UI"/>
              <a:cs typeface="Meiryo UI" pitchFamily="50" charset="-128"/>
            </a:endParaRPr>
          </a:p>
        </p:txBody>
      </p:sp>
      <p:pic>
        <p:nvPicPr>
          <p:cNvPr id="9" name="図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2843808" y="6165304"/>
            <a:ext cx="2895600" cy="365125"/>
          </a:xfrm>
        </p:spPr>
        <p:txBody>
          <a:bodyPr/>
          <a:lstStyle/>
          <a:p>
            <a:pPr>
              <a:defRPr/>
            </a:pPr>
            <a:r>
              <a:rPr lang="de-DE" altLang="ja-JP"/>
              <a:t>©KINOKUNIYA COMPANY LTD.</a:t>
            </a:r>
            <a:endParaRPr lang="ja-JP" altLang="en-US"/>
          </a:p>
        </p:txBody>
      </p:sp>
      <p:sp>
        <p:nvSpPr>
          <p:cNvPr id="13" name="テキスト ボックス 12"/>
          <p:cNvSpPr txBox="1"/>
          <p:nvPr/>
        </p:nvSpPr>
        <p:spPr>
          <a:xfrm>
            <a:off x="323528" y="4624664"/>
            <a:ext cx="1296144" cy="184666"/>
          </a:xfrm>
          <a:prstGeom prst="rect">
            <a:avLst/>
          </a:prstGeom>
          <a:noFill/>
          <a:ln w="25400">
            <a:solidFill>
              <a:srgbClr val="FF0000"/>
            </a:solidFill>
          </a:ln>
        </p:spPr>
        <p:txBody>
          <a:bodyPr wrap="square" rtlCol="0">
            <a:spAutoFit/>
          </a:bodyPr>
          <a:lstStyle/>
          <a:p>
            <a:endParaRPr kumimoji="1" lang="ja-JP" altLang="en-US"/>
          </a:p>
        </p:txBody>
      </p:sp>
      <p:sp>
        <p:nvSpPr>
          <p:cNvPr id="14" name="正方形/長方形 13"/>
          <p:cNvSpPr/>
          <p:nvPr/>
        </p:nvSpPr>
        <p:spPr>
          <a:xfrm>
            <a:off x="251520" y="5949280"/>
            <a:ext cx="6030416" cy="553998"/>
          </a:xfrm>
          <a:prstGeom prst="rect">
            <a:avLst/>
          </a:prstGeom>
        </p:spPr>
        <p:txBody>
          <a:bodyPr wrap="square">
            <a:spAutoFit/>
          </a:bodyPr>
          <a:lstStyle/>
          <a:p>
            <a:r>
              <a:rPr lang="en-US" altLang="ja-JP" sz="1200">
                <a:latin typeface="Meiryo UI" pitchFamily="50" charset="-128"/>
                <a:ea typeface="Meiryo UI" pitchFamily="50" charset="-128"/>
                <a:cs typeface="Meiryo UI" pitchFamily="50" charset="-128"/>
              </a:rPr>
              <a:t>※</a:t>
            </a:r>
            <a:r>
              <a:rPr lang="ja-JP" altLang="en-US" sz="1200">
                <a:latin typeface="Meiryo UI" pitchFamily="50" charset="-128"/>
                <a:ea typeface="Meiryo UI" pitchFamily="50" charset="-128"/>
                <a:cs typeface="Meiryo UI" pitchFamily="50" charset="-128"/>
              </a:rPr>
              <a:t>情報登録・変更後は必ず画面最下部の更新ボタンを押してください。</a:t>
            </a:r>
            <a:br>
              <a:rPr lang="en-US" altLang="ja-JP">
                <a:latin typeface="Meiryo UI" pitchFamily="50" charset="-128"/>
                <a:ea typeface="Meiryo UI" pitchFamily="50" charset="-128"/>
                <a:cs typeface="Meiryo UI" pitchFamily="50" charset="-128"/>
              </a:rPr>
            </a:br>
            <a:endParaRPr lang="ja-JP" altLang="en-US"/>
          </a:p>
        </p:txBody>
      </p:sp>
      <p:sp>
        <p:nvSpPr>
          <p:cNvPr id="15" name="テキスト ボックス 14"/>
          <p:cNvSpPr txBox="1"/>
          <p:nvPr/>
        </p:nvSpPr>
        <p:spPr>
          <a:xfrm>
            <a:off x="1835696" y="4509120"/>
            <a:ext cx="428455" cy="288547"/>
          </a:xfrm>
          <a:prstGeom prst="rect">
            <a:avLst/>
          </a:prstGeom>
          <a:noFill/>
          <a:ln w="25400">
            <a:solidFill>
              <a:srgbClr val="FF0000"/>
            </a:solidFill>
          </a:ln>
        </p:spPr>
        <p:txBody>
          <a:bodyPr wrap="square" rtlCol="0">
            <a:spAutoFit/>
          </a:bodyPr>
          <a:lstStyle/>
          <a:p>
            <a:endParaRPr kumimoji="1" lang="ja-JP" altLang="en-US"/>
          </a:p>
        </p:txBody>
      </p:sp>
      <p:pic>
        <p:nvPicPr>
          <p:cNvPr id="1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128" y="3356992"/>
            <a:ext cx="2270792" cy="301853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テキスト ボックス 2">
            <a:extLst>
              <a:ext uri="{FF2B5EF4-FFF2-40B4-BE49-F238E27FC236}">
                <a16:creationId xmlns:a16="http://schemas.microsoft.com/office/drawing/2014/main" id="{7EEF6078-97DC-EF63-5D36-EC42EB264811}"/>
              </a:ext>
            </a:extLst>
          </p:cNvPr>
          <p:cNvSpPr txBox="1"/>
          <p:nvPr/>
        </p:nvSpPr>
        <p:spPr>
          <a:xfrm>
            <a:off x="205155" y="2788540"/>
            <a:ext cx="8484715"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tLang="ja-JP" sz="1400">
                <a:latin typeface="Meiryo UI"/>
                <a:ea typeface="+mn-lt"/>
                <a:cs typeface="Calibri"/>
              </a:rPr>
              <a:t>●</a:t>
            </a:r>
            <a:r>
              <a:rPr lang="en-US" altLang="ja-JP" sz="1400" err="1">
                <a:latin typeface="Meiryo UI"/>
                <a:ea typeface="+mn-lt"/>
                <a:cs typeface="Calibri"/>
              </a:rPr>
              <a:t>bREADER</a:t>
            </a:r>
            <a:r>
              <a:rPr lang="en-US" altLang="ja-JP" sz="1400">
                <a:latin typeface="Meiryo UI"/>
                <a:ea typeface="+mn-lt"/>
                <a:cs typeface="Calibri"/>
              </a:rPr>
              <a:t> Cloud</a:t>
            </a:r>
            <a:r>
              <a:rPr lang="ja-JP" sz="1400">
                <a:latin typeface="Meiryo UI"/>
                <a:ea typeface="Meiryo UI"/>
                <a:cs typeface="Calibri"/>
              </a:rPr>
              <a:t>認証</a:t>
            </a:r>
            <a:r>
              <a:rPr lang="ja-JP" altLang="en-US" sz="1400">
                <a:latin typeface="Meiryo UI"/>
                <a:ea typeface="Meiryo UI"/>
                <a:cs typeface="Calibri"/>
              </a:rPr>
              <a:t>が</a:t>
            </a:r>
            <a:r>
              <a:rPr lang="ja-JP" sz="1400">
                <a:latin typeface="Meiryo UI"/>
                <a:ea typeface="Meiryo UI"/>
                <a:cs typeface="Calibri"/>
              </a:rPr>
              <a:t>ON</a:t>
            </a:r>
            <a:r>
              <a:rPr lang="ja-JP" altLang="en-US" sz="1400">
                <a:latin typeface="Meiryo UI"/>
                <a:ea typeface="Meiryo UI"/>
                <a:cs typeface="Calibri"/>
              </a:rPr>
              <a:t>の状態で</a:t>
            </a:r>
            <a:r>
              <a:rPr lang="ja-JP" sz="1400">
                <a:latin typeface="Meiryo UI"/>
                <a:ea typeface="Meiryo UI"/>
                <a:cs typeface="Calibri"/>
              </a:rPr>
              <a:t>、さらに</a:t>
            </a:r>
            <a:r>
              <a:rPr lang="ja-JP" altLang="en-US" sz="1400" b="1">
                <a:solidFill>
                  <a:srgbClr val="FF0000"/>
                </a:solidFill>
                <a:latin typeface="Meiryo UI"/>
                <a:ea typeface="Meiryo UI"/>
                <a:cs typeface="Calibri"/>
              </a:rPr>
              <a:t>＋シリアル認証をON、もしくは</a:t>
            </a:r>
            <a:r>
              <a:rPr lang="ja-JP" sz="1400" b="1">
                <a:solidFill>
                  <a:srgbClr val="FF0000"/>
                </a:solidFill>
                <a:latin typeface="Meiryo UI"/>
                <a:ea typeface="Meiryo UI"/>
                <a:cs typeface="Calibri"/>
              </a:rPr>
              <a:t>＋メールドメイン認証を</a:t>
            </a:r>
            <a:r>
              <a:rPr lang="en-US" altLang="ja-JP" sz="1400" b="1">
                <a:solidFill>
                  <a:srgbClr val="FF0000"/>
                </a:solidFill>
                <a:latin typeface="Meiryo UI"/>
                <a:ea typeface="ＭＳ Ｐゴシック"/>
                <a:cs typeface="Calibri"/>
              </a:rPr>
              <a:t>ON</a:t>
            </a:r>
            <a:r>
              <a:rPr lang="ja-JP" altLang="en-US" sz="1400">
                <a:latin typeface="Meiryo UI"/>
                <a:ea typeface="Meiryo UI"/>
                <a:cs typeface="Calibri"/>
              </a:rPr>
              <a:t>にすることで、</a:t>
            </a:r>
            <a:r>
              <a:rPr lang="ja-JP" altLang="en-US" sz="1400" b="1">
                <a:solidFill>
                  <a:srgbClr val="FF0000"/>
                </a:solidFill>
                <a:latin typeface="Meiryo UI"/>
                <a:ea typeface="Meiryo UI"/>
                <a:cs typeface="Calibri"/>
              </a:rPr>
              <a:t>機関ネットワーク外からダイレクトにリモートアクセス可能</a:t>
            </a:r>
            <a:r>
              <a:rPr lang="ja-JP" altLang="en-US" sz="1400">
                <a:latin typeface="Meiryo UI"/>
                <a:ea typeface="Meiryo UI"/>
                <a:cs typeface="Calibri"/>
              </a:rPr>
              <a:t>となります。詳細は「認証について」の資料をご覧ください。</a:t>
            </a:r>
            <a:br>
              <a:rPr lang="ja-JP" altLang="en-US">
                <a:ea typeface="ＭＳ Ｐゴシック"/>
                <a:cs typeface="Calibri"/>
              </a:rPr>
            </a:br>
            <a:endParaRPr lang="ja-JP" altLang="en-US">
              <a:ea typeface="ＭＳ Ｐゴシック"/>
              <a:cs typeface="Calibri"/>
            </a:endParaRPr>
          </a:p>
        </p:txBody>
      </p:sp>
    </p:spTree>
    <p:extLst>
      <p:ext uri="{BB962C8B-B14F-4D97-AF65-F5344CB8AC3E}">
        <p14:creationId xmlns:p14="http://schemas.microsoft.com/office/powerpoint/2010/main" val="597510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241185"/>
            <a:ext cx="6553399" cy="387319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スライド番号プレースホルダー 4"/>
          <p:cNvSpPr>
            <a:spLocks noGrp="1"/>
          </p:cNvSpPr>
          <p:nvPr>
            <p:ph type="sldNum" sz="quarter" idx="12"/>
          </p:nvPr>
        </p:nvSpPr>
        <p:spPr/>
        <p:txBody>
          <a:bodyPr/>
          <a:lstStyle/>
          <a:p>
            <a:fld id="{22EE2E8E-B34B-4933-B36B-789EAD06E853}" type="slidenum">
              <a:rPr kumimoji="1" lang="ja-JP" altLang="en-US" smtClean="0"/>
              <a:t>12</a:t>
            </a:fld>
            <a:endParaRPr kumimoji="1" lang="ja-JP" altLang="en-US"/>
          </a:p>
        </p:txBody>
      </p:sp>
      <p:sp>
        <p:nvSpPr>
          <p:cNvPr id="8" name="タイトル 3"/>
          <p:cNvSpPr>
            <a:spLocks noGrp="1"/>
          </p:cNvSpPr>
          <p:nvPr>
            <p:ph type="title"/>
          </p:nvPr>
        </p:nvSpPr>
        <p:spPr>
          <a:xfrm>
            <a:off x="251520" y="224961"/>
            <a:ext cx="8494120" cy="2016224"/>
          </a:xfrm>
        </p:spPr>
        <p:txBody>
          <a:bodyPr>
            <a:normAutofit fontScale="90000"/>
          </a:bodyPr>
          <a:lstStyle/>
          <a:p>
            <a:r>
              <a:rPr lang="ja-JP" altLang="en-US">
                <a:solidFill>
                  <a:schemeClr val="tx2"/>
                </a:solidFill>
                <a:latin typeface="Meiryo UI"/>
                <a:ea typeface="Meiryo UI"/>
                <a:cs typeface="Meiryo UI" pitchFamily="50" charset="-128"/>
              </a:rPr>
              <a:t>２</a:t>
            </a:r>
            <a:r>
              <a:rPr lang="en-US" altLang="ja-JP" b="1">
                <a:solidFill>
                  <a:schemeClr val="tx2"/>
                </a:solidFill>
                <a:latin typeface="Meiryo UI"/>
                <a:ea typeface="Meiryo UI"/>
                <a:cs typeface="Meiryo UI" pitchFamily="50" charset="-128"/>
              </a:rPr>
              <a:t>.</a:t>
            </a:r>
            <a:r>
              <a:rPr lang="ja-JP" altLang="en-US" b="1">
                <a:solidFill>
                  <a:schemeClr val="tx2"/>
                </a:solidFill>
                <a:latin typeface="Meiryo UI"/>
                <a:ea typeface="Meiryo UI"/>
                <a:cs typeface="Meiryo UI" pitchFamily="50" charset="-128"/>
              </a:rPr>
              <a:t> </a:t>
            </a:r>
            <a:r>
              <a:rPr lang="ja-JP" altLang="en-US">
                <a:solidFill>
                  <a:schemeClr val="tx2"/>
                </a:solidFill>
                <a:latin typeface="Meiryo UI"/>
                <a:ea typeface="Meiryo UI"/>
                <a:cs typeface="Meiryo UI" pitchFamily="50" charset="-128"/>
              </a:rPr>
              <a:t>管理者機能</a:t>
            </a:r>
            <a:br>
              <a:rPr lang="en-US" altLang="ja-JP" b="1">
                <a:latin typeface="Meiryo UI" pitchFamily="50" charset="-128"/>
                <a:ea typeface="Meiryo UI" pitchFamily="50" charset="-128"/>
                <a:cs typeface="Meiryo UI" pitchFamily="50" charset="-128"/>
              </a:rPr>
            </a:br>
            <a:br>
              <a:rPr lang="en-US" altLang="ja-JP" b="1">
                <a:latin typeface="Meiryo UI" pitchFamily="50" charset="-128"/>
                <a:ea typeface="Meiryo UI" pitchFamily="50" charset="-128"/>
                <a:cs typeface="Meiryo UI" pitchFamily="50" charset="-128"/>
              </a:rPr>
            </a:br>
            <a:r>
              <a:rPr lang="ja-JP" altLang="en-US" sz="2700">
                <a:latin typeface="Meiryo UI"/>
                <a:ea typeface="Meiryo UI"/>
                <a:cs typeface="Meiryo UI" pitchFamily="50" charset="-128"/>
              </a:rPr>
              <a:t>６．エラー画面設定</a:t>
            </a:r>
            <a:br>
              <a:rPr lang="ja-JP" altLang="en-US" sz="2700">
                <a:latin typeface="Meiryo UI"/>
                <a:ea typeface="Meiryo UI"/>
                <a:cs typeface="Meiryo UI" pitchFamily="50" charset="-128"/>
              </a:rPr>
            </a:br>
            <a:r>
              <a:rPr lang="ja-JP" altLang="en-US" sz="1400" b="0">
                <a:latin typeface="Meiryo UI"/>
                <a:ea typeface="Meiryo UI"/>
                <a:cs typeface="Meiryo UI" pitchFamily="50" charset="-128"/>
              </a:rPr>
              <a:t>・設定したの認証方法以外で</a:t>
            </a:r>
            <a:r>
              <a:rPr lang="en-US" altLang="ja-JP" sz="1400" b="0" err="1">
                <a:latin typeface="Meiryo UI"/>
                <a:ea typeface="Meiryo UI"/>
                <a:cs typeface="Meiryo UI" pitchFamily="50" charset="-128"/>
              </a:rPr>
              <a:t>KinoDen</a:t>
            </a:r>
            <a:r>
              <a:rPr lang="ja-JP" altLang="en-US" sz="1400" b="0">
                <a:latin typeface="Meiryo UI"/>
                <a:ea typeface="Meiryo UI"/>
                <a:cs typeface="Meiryo UI" pitchFamily="50" charset="-128"/>
              </a:rPr>
              <a:t>サイトにアクセスした場合、アクセス権がないとの表示になります(下記画面)</a:t>
            </a:r>
            <a:br>
              <a:rPr lang="ja-JP" altLang="en-US" sz="1400" b="0">
                <a:latin typeface="Meiryo UI"/>
                <a:ea typeface="Meiryo UI"/>
                <a:cs typeface="Meiryo UI" pitchFamily="50" charset="-128"/>
              </a:rPr>
            </a:br>
            <a:r>
              <a:rPr lang="ja-JP" altLang="en-US" sz="1400" b="0">
                <a:latin typeface="Meiryo UI"/>
                <a:ea typeface="Meiryo UI"/>
                <a:cs typeface="Meiryo UI" pitchFamily="50" charset="-128"/>
              </a:rPr>
              <a:t>・その際の画面に、メッセージを表示させ、リンク先URLを設定いただけます。</a:t>
            </a:r>
            <a:br>
              <a:rPr lang="ja-JP" altLang="en-US" sz="1400" b="0">
                <a:latin typeface="Meiryo UI"/>
                <a:ea typeface="Meiryo UI"/>
                <a:cs typeface="Meiryo UI" pitchFamily="50" charset="-128"/>
              </a:rPr>
            </a:br>
            <a:r>
              <a:rPr lang="ja-JP" altLang="en-US" sz="1400" b="0">
                <a:latin typeface="Meiryo UI"/>
                <a:ea typeface="Meiryo UI"/>
                <a:cs typeface="Meiryo UI" pitchFamily="50" charset="-128"/>
              </a:rPr>
              <a:t>　例）リファラ認証によりマイライブラリ　からログインしないといけない場合、マイライブラリのログイン</a:t>
            </a:r>
            <a:r>
              <a:rPr lang="en-US" altLang="ja-JP" sz="1400" b="0">
                <a:latin typeface="Meiryo UI"/>
                <a:ea typeface="Meiryo UI"/>
                <a:cs typeface="Meiryo UI" pitchFamily="50" charset="-128"/>
              </a:rPr>
              <a:t>URL</a:t>
            </a:r>
            <a:r>
              <a:rPr lang="ja-JP" altLang="en-US" sz="1400" b="0">
                <a:latin typeface="Meiryo UI"/>
                <a:ea typeface="Meiryo UI"/>
                <a:cs typeface="Meiryo UI" pitchFamily="50" charset="-128"/>
              </a:rPr>
              <a:t>に誘導</a:t>
            </a:r>
            <a:br>
              <a:rPr lang="en-US" altLang="ja-JP" sz="1400" b="0">
                <a:latin typeface="Meiryo UI" pitchFamily="50" charset="-128"/>
                <a:ea typeface="Meiryo UI" pitchFamily="50" charset="-128"/>
                <a:cs typeface="Meiryo UI" pitchFamily="50" charset="-128"/>
              </a:rPr>
            </a:br>
            <a:r>
              <a:rPr lang="ja-JP" altLang="en-US" sz="1400" b="0">
                <a:latin typeface="Meiryo UI"/>
                <a:ea typeface="Meiryo UI"/>
                <a:cs typeface="Meiryo UI" pitchFamily="50" charset="-128"/>
              </a:rPr>
              <a:t>・リンクは設定せず、メッセージだけ表示させることも可能です。リンク付きの場合のラベル字数制限は</a:t>
            </a:r>
            <a:r>
              <a:rPr lang="en-US" altLang="ja-JP" sz="1400" b="0">
                <a:latin typeface="Meiryo UI"/>
                <a:ea typeface="Meiryo UI"/>
                <a:cs typeface="Meiryo UI" pitchFamily="50" charset="-128"/>
              </a:rPr>
              <a:t>60</a:t>
            </a:r>
            <a:r>
              <a:rPr lang="ja-JP" altLang="en-US" sz="1400" b="0">
                <a:latin typeface="Meiryo UI"/>
                <a:ea typeface="Meiryo UI"/>
                <a:cs typeface="Meiryo UI" pitchFamily="50" charset="-128"/>
              </a:rPr>
              <a:t>文字、</a:t>
            </a:r>
            <a:br>
              <a:rPr lang="en-US" altLang="ja-JP" sz="1400" b="0">
                <a:latin typeface="Meiryo UI" pitchFamily="50" charset="-128"/>
                <a:ea typeface="Meiryo UI" pitchFamily="50" charset="-128"/>
                <a:cs typeface="Meiryo UI" pitchFamily="50" charset="-128"/>
              </a:rPr>
            </a:br>
            <a:r>
              <a:rPr lang="ja-JP" altLang="en-US" sz="1400" b="0">
                <a:latin typeface="Meiryo UI"/>
                <a:ea typeface="Meiryo UI"/>
                <a:cs typeface="Meiryo UI" pitchFamily="50" charset="-128"/>
              </a:rPr>
              <a:t>　リンク無しの場合のラベル字数制限は</a:t>
            </a:r>
            <a:r>
              <a:rPr lang="en-US" altLang="ja-JP" sz="1400" b="0">
                <a:latin typeface="Meiryo UI"/>
                <a:ea typeface="Meiryo UI"/>
                <a:cs typeface="Meiryo UI" pitchFamily="50" charset="-128"/>
              </a:rPr>
              <a:t>150</a:t>
            </a:r>
            <a:r>
              <a:rPr lang="ja-JP" altLang="en-US" sz="1400" b="0">
                <a:latin typeface="Meiryo UI"/>
                <a:ea typeface="Meiryo UI"/>
                <a:cs typeface="Meiryo UI" pitchFamily="50" charset="-128"/>
              </a:rPr>
              <a:t>文字です。</a:t>
            </a:r>
            <a:br>
              <a:rPr lang="en-US" altLang="ja-JP" sz="1400" b="0">
                <a:latin typeface="Meiryo UI" pitchFamily="50" charset="-128"/>
                <a:ea typeface="Meiryo UI" pitchFamily="50" charset="-128"/>
                <a:cs typeface="Meiryo UI" pitchFamily="50" charset="-128"/>
              </a:rPr>
            </a:br>
            <a:endParaRPr kumimoji="1" lang="ja-JP" altLang="en-US" sz="1100" b="0">
              <a:latin typeface="Meiryo UI" pitchFamily="50" charset="-128"/>
              <a:ea typeface="Meiryo UI" pitchFamily="50" charset="-128"/>
              <a:cs typeface="Meiryo UI" pitchFamily="50" charset="-128"/>
            </a:endParaRPr>
          </a:p>
        </p:txBody>
      </p:sp>
      <p:pic>
        <p:nvPicPr>
          <p:cNvPr id="9" name="図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2879812" y="6481053"/>
            <a:ext cx="2895600" cy="365125"/>
          </a:xfrm>
        </p:spPr>
        <p:txBody>
          <a:bodyPr/>
          <a:lstStyle/>
          <a:p>
            <a:pPr>
              <a:defRPr/>
            </a:pPr>
            <a:r>
              <a:rPr lang="de-DE" altLang="ja-JP"/>
              <a:t>©KINOKUNIYA COMPANY LTD.</a:t>
            </a:r>
            <a:endParaRPr lang="ja-JP" altLang="en-US"/>
          </a:p>
        </p:txBody>
      </p:sp>
      <p:sp>
        <p:nvSpPr>
          <p:cNvPr id="14" name="正方形/長方形 13"/>
          <p:cNvSpPr/>
          <p:nvPr/>
        </p:nvSpPr>
        <p:spPr>
          <a:xfrm>
            <a:off x="251520" y="6239857"/>
            <a:ext cx="6030416" cy="553998"/>
          </a:xfrm>
          <a:prstGeom prst="rect">
            <a:avLst/>
          </a:prstGeom>
        </p:spPr>
        <p:txBody>
          <a:bodyPr wrap="square">
            <a:spAutoFit/>
          </a:bodyPr>
          <a:lstStyle/>
          <a:p>
            <a:r>
              <a:rPr lang="en-US" altLang="ja-JP" sz="1200">
                <a:latin typeface="Meiryo UI" pitchFamily="50" charset="-128"/>
                <a:ea typeface="Meiryo UI" pitchFamily="50" charset="-128"/>
                <a:cs typeface="Meiryo UI" pitchFamily="50" charset="-128"/>
              </a:rPr>
              <a:t>※</a:t>
            </a:r>
            <a:r>
              <a:rPr lang="ja-JP" altLang="en-US" sz="1200">
                <a:latin typeface="Meiryo UI" pitchFamily="50" charset="-128"/>
                <a:ea typeface="Meiryo UI" pitchFamily="50" charset="-128"/>
                <a:cs typeface="Meiryo UI" pitchFamily="50" charset="-128"/>
              </a:rPr>
              <a:t>情報登録・変更後は必ず画面最下部の更新ボタンを押してください。</a:t>
            </a:r>
            <a:br>
              <a:rPr lang="en-US" altLang="ja-JP">
                <a:latin typeface="Meiryo UI" pitchFamily="50" charset="-128"/>
                <a:ea typeface="Meiryo UI" pitchFamily="50" charset="-128"/>
                <a:cs typeface="Meiryo UI" pitchFamily="50" charset="-128"/>
              </a:rPr>
            </a:br>
            <a:endParaRPr lang="ja-JP" altLang="en-US"/>
          </a:p>
        </p:txBody>
      </p:sp>
      <p:sp>
        <p:nvSpPr>
          <p:cNvPr id="16" name="正方形/長方形 15"/>
          <p:cNvSpPr/>
          <p:nvPr/>
        </p:nvSpPr>
        <p:spPr>
          <a:xfrm>
            <a:off x="1330228" y="4744601"/>
            <a:ext cx="3099168" cy="702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a:latin typeface="Meiryo UI" pitchFamily="50" charset="-128"/>
                <a:ea typeface="Meiryo UI" pitchFamily="50" charset="-128"/>
                <a:cs typeface="Meiryo UI" pitchFamily="50" charset="-128"/>
              </a:rPr>
              <a:t>・ラベル→テキストメッセージを編集できます。</a:t>
            </a:r>
            <a:endParaRPr kumimoji="1" lang="en-US" altLang="ja-JP" sz="1200">
              <a:latin typeface="Meiryo UI" pitchFamily="50" charset="-128"/>
              <a:ea typeface="Meiryo UI" pitchFamily="50" charset="-128"/>
              <a:cs typeface="Meiryo UI" pitchFamily="50" charset="-128"/>
            </a:endParaRPr>
          </a:p>
          <a:p>
            <a:r>
              <a:rPr lang="ja-JP" altLang="en-US" sz="1200">
                <a:latin typeface="Meiryo UI" pitchFamily="50" charset="-128"/>
                <a:ea typeface="Meiryo UI" pitchFamily="50" charset="-128"/>
                <a:cs typeface="Meiryo UI" pitchFamily="50" charset="-128"/>
              </a:rPr>
              <a:t>・リンク先</a:t>
            </a:r>
            <a:r>
              <a:rPr lang="en-US" altLang="ja-JP" sz="1200">
                <a:latin typeface="Meiryo UI" pitchFamily="50" charset="-128"/>
                <a:ea typeface="Meiryo UI" pitchFamily="50" charset="-128"/>
                <a:cs typeface="Meiryo UI" pitchFamily="50" charset="-128"/>
              </a:rPr>
              <a:t>URL</a:t>
            </a:r>
            <a:r>
              <a:rPr lang="ja-JP" altLang="en-US" sz="1200">
                <a:latin typeface="Meiryo UI" pitchFamily="50" charset="-128"/>
                <a:ea typeface="Meiryo UI" pitchFamily="50" charset="-128"/>
                <a:cs typeface="Meiryo UI" pitchFamily="50" charset="-128"/>
              </a:rPr>
              <a:t>→指定の</a:t>
            </a:r>
            <a:r>
              <a:rPr lang="en-US" altLang="ja-JP" sz="1200">
                <a:latin typeface="Meiryo UI" pitchFamily="50" charset="-128"/>
                <a:ea typeface="Meiryo UI" pitchFamily="50" charset="-128"/>
                <a:cs typeface="Meiryo UI" pitchFamily="50" charset="-128"/>
              </a:rPr>
              <a:t>URL</a:t>
            </a:r>
            <a:r>
              <a:rPr lang="ja-JP" altLang="en-US" sz="1200">
                <a:latin typeface="Meiryo UI" pitchFamily="50" charset="-128"/>
                <a:ea typeface="Meiryo UI" pitchFamily="50" charset="-128"/>
                <a:cs typeface="Meiryo UI" pitchFamily="50" charset="-128"/>
              </a:rPr>
              <a:t>を記入できます。</a:t>
            </a:r>
            <a:endParaRPr kumimoji="1" lang="ja-JP" altLang="en-US" sz="120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479565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22EE2E8E-B34B-4933-B36B-789EAD06E853}" type="slidenum">
              <a:rPr kumimoji="1" lang="ja-JP" altLang="en-US" smtClean="0"/>
              <a:t>13</a:t>
            </a:fld>
            <a:endParaRPr kumimoji="1" lang="ja-JP" altLang="en-US"/>
          </a:p>
        </p:txBody>
      </p:sp>
      <p:sp>
        <p:nvSpPr>
          <p:cNvPr id="8" name="タイトル 3"/>
          <p:cNvSpPr>
            <a:spLocks noGrp="1"/>
          </p:cNvSpPr>
          <p:nvPr>
            <p:ph type="title"/>
          </p:nvPr>
        </p:nvSpPr>
        <p:spPr>
          <a:xfrm>
            <a:off x="224117" y="131533"/>
            <a:ext cx="8665539" cy="2872924"/>
          </a:xfrm>
        </p:spPr>
        <p:txBody>
          <a:bodyPr>
            <a:normAutofit fontScale="90000"/>
          </a:bodyPr>
          <a:lstStyle/>
          <a:p>
            <a:r>
              <a:rPr lang="ja-JP" altLang="en-US">
                <a:solidFill>
                  <a:schemeClr val="tx2"/>
                </a:solidFill>
                <a:latin typeface="Meiryo UI"/>
                <a:ea typeface="Meiryo UI"/>
                <a:cs typeface="Meiryo UI" pitchFamily="50" charset="-128"/>
              </a:rPr>
              <a:t>２</a:t>
            </a:r>
            <a:r>
              <a:rPr lang="en-US" altLang="ja-JP" b="1">
                <a:solidFill>
                  <a:schemeClr val="tx2"/>
                </a:solidFill>
                <a:latin typeface="Meiryo UI"/>
                <a:ea typeface="Meiryo UI"/>
                <a:cs typeface="Meiryo UI" pitchFamily="50" charset="-128"/>
              </a:rPr>
              <a:t>.</a:t>
            </a:r>
            <a:r>
              <a:rPr lang="ja-JP" altLang="en-US" b="1">
                <a:solidFill>
                  <a:schemeClr val="tx2"/>
                </a:solidFill>
                <a:latin typeface="Meiryo UI"/>
                <a:ea typeface="Meiryo UI"/>
                <a:cs typeface="Meiryo UI" pitchFamily="50" charset="-128"/>
              </a:rPr>
              <a:t> </a:t>
            </a:r>
            <a:r>
              <a:rPr lang="ja-JP" altLang="en-US">
                <a:solidFill>
                  <a:schemeClr val="tx2"/>
                </a:solidFill>
                <a:latin typeface="Meiryo UI"/>
                <a:ea typeface="Meiryo UI"/>
                <a:cs typeface="Meiryo UI" pitchFamily="50" charset="-128"/>
              </a:rPr>
              <a:t>管理者機能</a:t>
            </a:r>
            <a:br>
              <a:rPr lang="en-US" altLang="ja-JP" b="1">
                <a:latin typeface="Meiryo UI" pitchFamily="50" charset="-128"/>
                <a:ea typeface="Meiryo UI" pitchFamily="50" charset="-128"/>
                <a:cs typeface="Meiryo UI" pitchFamily="50" charset="-128"/>
              </a:rPr>
            </a:br>
            <a:br>
              <a:rPr lang="en-US" altLang="ja-JP" b="1">
                <a:latin typeface="Meiryo UI" pitchFamily="50" charset="-128"/>
                <a:ea typeface="Meiryo UI" pitchFamily="50" charset="-128"/>
                <a:cs typeface="Meiryo UI" pitchFamily="50" charset="-128"/>
              </a:rPr>
            </a:br>
            <a:r>
              <a:rPr lang="ja-JP" altLang="en-US" sz="2400">
                <a:latin typeface="Meiryo UI"/>
                <a:ea typeface="Meiryo UI"/>
                <a:cs typeface="Meiryo UI" pitchFamily="50" charset="-128"/>
              </a:rPr>
              <a:t>７</a:t>
            </a:r>
            <a:r>
              <a:rPr lang="en-US" altLang="ja-JP" sz="2400">
                <a:latin typeface="Meiryo UI"/>
                <a:ea typeface="Meiryo UI"/>
                <a:cs typeface="Meiryo UI" pitchFamily="50" charset="-128"/>
              </a:rPr>
              <a:t>-1</a:t>
            </a:r>
            <a:r>
              <a:rPr lang="ja-JP" altLang="en-US" sz="2400" err="1">
                <a:latin typeface="Meiryo UI"/>
                <a:ea typeface="Meiryo UI"/>
                <a:cs typeface="Meiryo UI" pitchFamily="50" charset="-128"/>
              </a:rPr>
              <a:t>．</a:t>
            </a:r>
            <a:r>
              <a:rPr lang="ja-JP" altLang="en-US" sz="2400">
                <a:latin typeface="Meiryo UI"/>
                <a:ea typeface="Meiryo UI"/>
                <a:cs typeface="Meiryo UI" pitchFamily="50" charset="-128"/>
              </a:rPr>
              <a:t>利用統計</a:t>
            </a:r>
            <a:br>
              <a:rPr lang="en-US" altLang="ja-JP" sz="1300">
                <a:latin typeface="Meiryo UI" pitchFamily="50" charset="-128"/>
                <a:ea typeface="Meiryo UI" pitchFamily="50" charset="-128"/>
                <a:cs typeface="Meiryo UI" pitchFamily="50" charset="-128"/>
              </a:rPr>
            </a:br>
            <a:br>
              <a:rPr lang="en-US" altLang="ja-JP" sz="1300">
                <a:latin typeface="Meiryo UI" pitchFamily="50" charset="-128"/>
                <a:ea typeface="Meiryo UI" pitchFamily="50" charset="-128"/>
                <a:cs typeface="Meiryo UI" pitchFamily="50" charset="-128"/>
              </a:rPr>
            </a:br>
            <a:r>
              <a:rPr lang="ja-JP" altLang="en-US" sz="1400" b="0">
                <a:latin typeface="Meiryo UI"/>
                <a:ea typeface="Meiryo UI"/>
                <a:cs typeface="Meiryo UI" pitchFamily="50" charset="-128"/>
              </a:rPr>
              <a:t>・利用統計を任意の期間指定で、リアルタイムに取得することができます。（最低単位は１日）</a:t>
            </a:r>
            <a:br>
              <a:rPr lang="en-US" altLang="ja-JP" sz="1400" b="0">
                <a:latin typeface="Meiryo UI"/>
                <a:ea typeface="Meiryo UI"/>
                <a:cs typeface="Meiryo UI" pitchFamily="50" charset="-128"/>
              </a:rPr>
            </a:br>
            <a:r>
              <a:rPr lang="ja-JP" altLang="en-US" sz="1400" b="0">
                <a:latin typeface="Meiryo UI"/>
                <a:ea typeface="Meiryo UI"/>
                <a:cs typeface="Meiryo UI" pitchFamily="50" charset="-128"/>
              </a:rPr>
              <a:t>・開始日と終了日を入力し「取得」を押すと、期間中の閲覧数が表示されます。</a:t>
            </a:r>
            <a:r>
              <a:rPr lang="en-US" altLang="ja-JP" sz="1400" b="0">
                <a:latin typeface="Meiryo UI"/>
                <a:ea typeface="Meiryo UI"/>
                <a:cs typeface="Meiryo UI" pitchFamily="50" charset="-128"/>
              </a:rPr>
              <a:t>CSV</a:t>
            </a:r>
            <a:r>
              <a:rPr lang="ja-JP" altLang="en-US" sz="1400" b="0">
                <a:latin typeface="Meiryo UI"/>
                <a:ea typeface="Meiryo UI"/>
                <a:cs typeface="Meiryo UI" pitchFamily="50" charset="-128"/>
              </a:rPr>
              <a:t>データのダウンロードも可能です。</a:t>
            </a:r>
            <a:br>
              <a:rPr lang="en-US" altLang="ja-JP" sz="1400" b="0">
                <a:latin typeface="Meiryo UI" pitchFamily="50" charset="-128"/>
                <a:ea typeface="Meiryo UI" pitchFamily="50" charset="-128"/>
                <a:cs typeface="Meiryo UI" pitchFamily="50" charset="-128"/>
              </a:rPr>
            </a:br>
            <a:br>
              <a:rPr lang="en-US" altLang="ja-JP" sz="1400" b="0">
                <a:latin typeface="Meiryo UI" pitchFamily="50" charset="-128"/>
                <a:ea typeface="Meiryo UI" pitchFamily="50" charset="-128"/>
                <a:cs typeface="Meiryo UI" pitchFamily="50" charset="-128"/>
              </a:rPr>
            </a:br>
            <a:r>
              <a:rPr lang="ja-JP" altLang="en-US" sz="1400">
                <a:latin typeface="メイリオ"/>
                <a:ea typeface="メイリオ"/>
              </a:rPr>
              <a:t>１*</a:t>
            </a:r>
            <a:r>
              <a:rPr lang="en-US" altLang="ja-JP" sz="1400">
                <a:latin typeface="メイリオ"/>
                <a:ea typeface="メイリオ"/>
              </a:rPr>
              <a:t>Web</a:t>
            </a:r>
            <a:r>
              <a:rPr lang="ja-JP" altLang="en-US" sz="1400">
                <a:latin typeface="メイリオ"/>
                <a:ea typeface="メイリオ"/>
              </a:rPr>
              <a:t>閲覧　　　　     ＝</a:t>
            </a:r>
            <a:r>
              <a:rPr lang="ja-JP" altLang="en-US" sz="1400" b="0">
                <a:latin typeface="メイリオ"/>
                <a:ea typeface="メイリオ"/>
              </a:rPr>
              <a:t>購入済書籍をブラウザビューアで閲覧した数</a:t>
            </a:r>
            <a:br>
              <a:rPr lang="ja-JP" altLang="en-US" sz="1400">
                <a:latin typeface="メイリオ" panose="020B0604030504040204" pitchFamily="50" charset="-128"/>
                <a:ea typeface="メイリオ" panose="020B0604030504040204" pitchFamily="50" charset="-128"/>
              </a:rPr>
            </a:br>
            <a:r>
              <a:rPr lang="ja-JP" altLang="en-US" sz="1400">
                <a:latin typeface="メイリオ"/>
                <a:ea typeface="メイリオ"/>
              </a:rPr>
              <a:t>２*アプリ閲覧　　　   　＝</a:t>
            </a:r>
            <a:r>
              <a:rPr lang="ja-JP" altLang="en-US" sz="1400" b="0">
                <a:latin typeface="メイリオ"/>
                <a:ea typeface="メイリオ"/>
              </a:rPr>
              <a:t>購入済書籍をアプリで閲覧した数</a:t>
            </a:r>
            <a:br>
              <a:rPr lang="ja-JP" altLang="en-US" sz="1400">
                <a:latin typeface="メイリオ" panose="020B0604030504040204" pitchFamily="50" charset="-128"/>
                <a:ea typeface="メイリオ" panose="020B0604030504040204" pitchFamily="50" charset="-128"/>
              </a:rPr>
            </a:br>
            <a:r>
              <a:rPr lang="ja-JP" altLang="en-US" sz="1400">
                <a:latin typeface="メイリオ"/>
                <a:ea typeface="メイリオ"/>
              </a:rPr>
              <a:t>３*試し読み</a:t>
            </a:r>
            <a:r>
              <a:rPr lang="en-US" altLang="ja-JP" sz="1400">
                <a:latin typeface="メイリオ"/>
                <a:ea typeface="メイリオ"/>
              </a:rPr>
              <a:t>(</a:t>
            </a:r>
            <a:r>
              <a:rPr lang="ja-JP" altLang="en-US" sz="1400">
                <a:latin typeface="メイリオ"/>
                <a:ea typeface="メイリオ"/>
              </a:rPr>
              <a:t>購入済</a:t>
            </a:r>
            <a:r>
              <a:rPr lang="en-US" altLang="ja-JP" sz="1400">
                <a:latin typeface="メイリオ"/>
                <a:ea typeface="メイリオ"/>
              </a:rPr>
              <a:t>)</a:t>
            </a:r>
            <a:r>
              <a:rPr lang="ja-JP" altLang="en-US" sz="1400">
                <a:latin typeface="メイリオ"/>
                <a:ea typeface="メイリオ"/>
              </a:rPr>
              <a:t>　　＝</a:t>
            </a:r>
            <a:r>
              <a:rPr lang="ja-JP" altLang="en-US" sz="1200" b="0">
                <a:latin typeface="メイリオ"/>
                <a:ea typeface="メイリオ"/>
              </a:rPr>
              <a:t>購入済書籍を読もうとしたが同時アクセス数超過のため</a:t>
            </a:r>
            <a:r>
              <a:rPr lang="en-US" altLang="ja-JP" sz="1200" b="0">
                <a:latin typeface="メイリオ"/>
                <a:ea typeface="メイリオ"/>
              </a:rPr>
              <a:t>,</a:t>
            </a:r>
            <a:r>
              <a:rPr lang="ja-JP" altLang="en-US" sz="1200" b="0">
                <a:latin typeface="メイリオ"/>
                <a:ea typeface="メイリオ"/>
              </a:rPr>
              <a:t>部分試し読みにて閲覧した数</a:t>
            </a:r>
            <a:r>
              <a:rPr lang="ja-JP" altLang="en-US" sz="1400" b="0">
                <a:latin typeface="メイリオ"/>
                <a:ea typeface="メイリオ"/>
              </a:rPr>
              <a:t>  </a:t>
            </a:r>
            <a:br>
              <a:rPr lang="en-US" altLang="ja-JP" sz="1400" b="0">
                <a:latin typeface="メイリオ"/>
                <a:ea typeface="メイリオ"/>
              </a:rPr>
            </a:br>
            <a:r>
              <a:rPr lang="ja-JP" altLang="en-US" sz="1400">
                <a:latin typeface="メイリオ"/>
                <a:ea typeface="メイリオ"/>
              </a:rPr>
              <a:t>４*試し読み</a:t>
            </a:r>
            <a:r>
              <a:rPr lang="en-US" altLang="ja-JP" sz="1400">
                <a:latin typeface="メイリオ"/>
                <a:ea typeface="メイリオ"/>
              </a:rPr>
              <a:t>(</a:t>
            </a:r>
            <a:r>
              <a:rPr lang="ja-JP" altLang="en-US" sz="1400">
                <a:latin typeface="メイリオ"/>
                <a:ea typeface="メイリオ"/>
              </a:rPr>
              <a:t>未購入</a:t>
            </a:r>
            <a:r>
              <a:rPr lang="en-US" altLang="ja-JP" sz="1400">
                <a:latin typeface="メイリオ"/>
                <a:ea typeface="メイリオ"/>
              </a:rPr>
              <a:t>)	</a:t>
            </a:r>
            <a:r>
              <a:rPr lang="ja-JP" altLang="en-US" sz="1400">
                <a:latin typeface="メイリオ"/>
                <a:ea typeface="メイリオ"/>
              </a:rPr>
              <a:t>　 ＝</a:t>
            </a:r>
            <a:r>
              <a:rPr lang="ja-JP" altLang="en-US" sz="1400" b="0">
                <a:latin typeface="メイリオ"/>
                <a:ea typeface="メイリオ"/>
              </a:rPr>
              <a:t>未購入書籍を部分試し読みした数</a:t>
            </a:r>
            <a:br>
              <a:rPr lang="en-US" altLang="ja-JP" sz="1400" b="0">
                <a:latin typeface="メイリオ" panose="020B0604030504040204" pitchFamily="50" charset="-128"/>
                <a:ea typeface="メイリオ" panose="020B0604030504040204" pitchFamily="50" charset="-128"/>
                <a:cs typeface="Meiryo UI" pitchFamily="50" charset="-128"/>
              </a:rPr>
            </a:br>
            <a:endParaRPr kumimoji="1" lang="ja-JP" altLang="en-US" sz="1400" b="0">
              <a:latin typeface="メイリオ"/>
              <a:ea typeface="メイリオ"/>
              <a:cs typeface="Meiryo UI" pitchFamily="50" charset="-128"/>
            </a:endParaRPr>
          </a:p>
        </p:txBody>
      </p:sp>
      <p:pic>
        <p:nvPicPr>
          <p:cNvPr id="9" name="図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2900536" y="6304235"/>
            <a:ext cx="2895600" cy="365125"/>
          </a:xfrm>
        </p:spPr>
        <p:txBody>
          <a:bodyPr/>
          <a:lstStyle/>
          <a:p>
            <a:pPr>
              <a:defRPr/>
            </a:pPr>
            <a:r>
              <a:rPr lang="de-DE" altLang="ja-JP"/>
              <a:t>©KINOKUNIYA COMPANY LTD.</a:t>
            </a:r>
            <a:endParaRPr lang="ja-JP" altLang="en-US"/>
          </a:p>
        </p:txBody>
      </p:sp>
      <p:grpSp>
        <p:nvGrpSpPr>
          <p:cNvPr id="12" name="グループ化 11">
            <a:extLst>
              <a:ext uri="{FF2B5EF4-FFF2-40B4-BE49-F238E27FC236}">
                <a16:creationId xmlns:a16="http://schemas.microsoft.com/office/drawing/2014/main" id="{719CB472-A26C-31EE-DA1B-AB69E4AF50B7}"/>
              </a:ext>
            </a:extLst>
          </p:cNvPr>
          <p:cNvGrpSpPr/>
          <p:nvPr/>
        </p:nvGrpSpPr>
        <p:grpSpPr>
          <a:xfrm>
            <a:off x="521147" y="3429000"/>
            <a:ext cx="8058016" cy="2745868"/>
            <a:chOff x="521147" y="3429000"/>
            <a:chExt cx="8058016" cy="2745868"/>
          </a:xfrm>
        </p:grpSpPr>
        <p:pic>
          <p:nvPicPr>
            <p:cNvPr id="7" name="図 6">
              <a:extLst>
                <a:ext uri="{FF2B5EF4-FFF2-40B4-BE49-F238E27FC236}">
                  <a16:creationId xmlns:a16="http://schemas.microsoft.com/office/drawing/2014/main" id="{9C1CE5C9-1644-5B32-0988-6649BFFE9245}"/>
                </a:ext>
              </a:extLst>
            </p:cNvPr>
            <p:cNvPicPr>
              <a:picLocks noChangeAspect="1"/>
            </p:cNvPicPr>
            <p:nvPr/>
          </p:nvPicPr>
          <p:blipFill>
            <a:blip r:embed="rId3"/>
            <a:srcRect l="1" r="959"/>
            <a:stretch/>
          </p:blipFill>
          <p:spPr>
            <a:xfrm>
              <a:off x="564838" y="3429000"/>
              <a:ext cx="8014325" cy="2745868"/>
            </a:xfrm>
            <a:prstGeom prst="rect">
              <a:avLst/>
            </a:prstGeom>
            <a:ln>
              <a:solidFill>
                <a:schemeClr val="bg1">
                  <a:lumMod val="50000"/>
                </a:schemeClr>
              </a:solidFill>
            </a:ln>
          </p:spPr>
        </p:pic>
        <p:sp>
          <p:nvSpPr>
            <p:cNvPr id="13" name="テキスト ボックス 12"/>
            <p:cNvSpPr txBox="1"/>
            <p:nvPr/>
          </p:nvSpPr>
          <p:spPr>
            <a:xfrm>
              <a:off x="521147" y="5124768"/>
              <a:ext cx="1168632" cy="288032"/>
            </a:xfrm>
            <a:prstGeom prst="rect">
              <a:avLst/>
            </a:prstGeom>
            <a:noFill/>
            <a:ln w="25400">
              <a:solidFill>
                <a:srgbClr val="FF0000"/>
              </a:solidFill>
            </a:ln>
          </p:spPr>
          <p:txBody>
            <a:bodyPr wrap="square" rtlCol="0">
              <a:spAutoFit/>
            </a:bodyPr>
            <a:lstStyle/>
            <a:p>
              <a:endParaRPr kumimoji="1" lang="ja-JP" altLang="en-US"/>
            </a:p>
          </p:txBody>
        </p:sp>
        <p:sp>
          <p:nvSpPr>
            <p:cNvPr id="11" name="テキスト ボックス 10">
              <a:extLst>
                <a:ext uri="{FF2B5EF4-FFF2-40B4-BE49-F238E27FC236}">
                  <a16:creationId xmlns:a16="http://schemas.microsoft.com/office/drawing/2014/main" id="{185BB40A-2166-4E5C-B9A7-C254C1334A07}"/>
                </a:ext>
              </a:extLst>
            </p:cNvPr>
            <p:cNvSpPr txBox="1"/>
            <p:nvPr/>
          </p:nvSpPr>
          <p:spPr>
            <a:xfrm>
              <a:off x="2775857" y="3901034"/>
              <a:ext cx="936172" cy="268195"/>
            </a:xfrm>
            <a:prstGeom prst="rect">
              <a:avLst/>
            </a:prstGeom>
            <a:noFill/>
            <a:ln w="25400">
              <a:solidFill>
                <a:srgbClr val="FF0000"/>
              </a:solidFill>
            </a:ln>
          </p:spPr>
          <p:txBody>
            <a:bodyPr wrap="square" rtlCol="0">
              <a:spAutoFit/>
            </a:bodyPr>
            <a:lstStyle/>
            <a:p>
              <a:endParaRPr kumimoji="1" lang="ja-JP" altLang="en-US"/>
            </a:p>
          </p:txBody>
        </p:sp>
      </p:grpSp>
    </p:spTree>
    <p:extLst>
      <p:ext uri="{BB962C8B-B14F-4D97-AF65-F5344CB8AC3E}">
        <p14:creationId xmlns:p14="http://schemas.microsoft.com/office/powerpoint/2010/main" val="2662349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22EE2E8E-B34B-4933-B36B-789EAD06E853}" type="slidenum">
              <a:rPr kumimoji="1" lang="ja-JP" altLang="en-US" smtClean="0"/>
              <a:t>14</a:t>
            </a:fld>
            <a:endParaRPr kumimoji="1" lang="ja-JP" altLang="en-US"/>
          </a:p>
        </p:txBody>
      </p:sp>
      <p:sp>
        <p:nvSpPr>
          <p:cNvPr id="8" name="タイトル 3"/>
          <p:cNvSpPr>
            <a:spLocks noGrp="1"/>
          </p:cNvSpPr>
          <p:nvPr>
            <p:ph type="title"/>
          </p:nvPr>
        </p:nvSpPr>
        <p:spPr>
          <a:xfrm>
            <a:off x="131525" y="67737"/>
            <a:ext cx="8665539" cy="1919834"/>
          </a:xfrm>
        </p:spPr>
        <p:txBody>
          <a:bodyPr anchor="t">
            <a:normAutofit fontScale="90000"/>
          </a:bodyPr>
          <a:lstStyle/>
          <a:p>
            <a:r>
              <a:rPr lang="ja-JP" altLang="en-US">
                <a:solidFill>
                  <a:schemeClr val="tx2"/>
                </a:solidFill>
                <a:latin typeface="Meiryo UI"/>
                <a:ea typeface="Meiryo UI"/>
                <a:cs typeface="Meiryo UI" pitchFamily="50" charset="-128"/>
              </a:rPr>
              <a:t>２</a:t>
            </a:r>
            <a:r>
              <a:rPr lang="en-US" altLang="ja-JP" b="1">
                <a:solidFill>
                  <a:schemeClr val="tx2"/>
                </a:solidFill>
                <a:latin typeface="Meiryo UI"/>
                <a:ea typeface="Meiryo UI"/>
                <a:cs typeface="Meiryo UI" pitchFamily="50" charset="-128"/>
              </a:rPr>
              <a:t>.</a:t>
            </a:r>
            <a:r>
              <a:rPr lang="ja-JP" altLang="en-US" b="1">
                <a:solidFill>
                  <a:schemeClr val="tx2"/>
                </a:solidFill>
                <a:latin typeface="Meiryo UI"/>
                <a:ea typeface="Meiryo UI"/>
                <a:cs typeface="Meiryo UI" pitchFamily="50" charset="-128"/>
              </a:rPr>
              <a:t> </a:t>
            </a:r>
            <a:r>
              <a:rPr lang="ja-JP" altLang="en-US">
                <a:solidFill>
                  <a:schemeClr val="tx2"/>
                </a:solidFill>
                <a:latin typeface="Meiryo UI"/>
                <a:ea typeface="Meiryo UI"/>
                <a:cs typeface="Meiryo UI" pitchFamily="50" charset="-128"/>
              </a:rPr>
              <a:t>管理者機能</a:t>
            </a:r>
            <a:br>
              <a:rPr lang="en-US" altLang="ja-JP" b="1">
                <a:latin typeface="Meiryo UI" pitchFamily="50" charset="-128"/>
                <a:ea typeface="Meiryo UI" pitchFamily="50" charset="-128"/>
                <a:cs typeface="Meiryo UI" pitchFamily="50" charset="-128"/>
              </a:rPr>
            </a:br>
            <a:br>
              <a:rPr lang="en-US" altLang="ja-JP" b="1">
                <a:latin typeface="Meiryo UI" pitchFamily="50" charset="-128"/>
                <a:ea typeface="Meiryo UI" pitchFamily="50" charset="-128"/>
                <a:cs typeface="Meiryo UI" pitchFamily="50" charset="-128"/>
              </a:rPr>
            </a:br>
            <a:r>
              <a:rPr lang="ja-JP" altLang="en-US" sz="2400">
                <a:latin typeface="Meiryo UI"/>
                <a:ea typeface="Meiryo UI"/>
                <a:cs typeface="Meiryo UI" pitchFamily="50" charset="-128"/>
              </a:rPr>
              <a:t>７</a:t>
            </a:r>
            <a:r>
              <a:rPr lang="en-US" altLang="ja-JP" sz="2400">
                <a:latin typeface="Meiryo UI"/>
                <a:ea typeface="Meiryo UI"/>
                <a:cs typeface="Meiryo UI" pitchFamily="50" charset="-128"/>
              </a:rPr>
              <a:t>-2</a:t>
            </a:r>
            <a:r>
              <a:rPr lang="ja-JP" altLang="en-US" sz="2400" err="1">
                <a:latin typeface="Meiryo UI"/>
                <a:ea typeface="Meiryo UI"/>
                <a:cs typeface="Meiryo UI" pitchFamily="50" charset="-128"/>
              </a:rPr>
              <a:t>．</a:t>
            </a:r>
            <a:r>
              <a:rPr lang="ja-JP" altLang="en-US" sz="2400">
                <a:latin typeface="Meiryo UI"/>
                <a:ea typeface="Meiryo UI"/>
                <a:cs typeface="Meiryo UI" pitchFamily="50" charset="-128"/>
              </a:rPr>
              <a:t>利用統計（月別）</a:t>
            </a:r>
            <a:br>
              <a:rPr lang="en-US" altLang="ja-JP" sz="1300">
                <a:latin typeface="Meiryo UI" pitchFamily="50" charset="-128"/>
                <a:ea typeface="Meiryo UI" pitchFamily="50" charset="-128"/>
                <a:cs typeface="Meiryo UI" pitchFamily="50" charset="-128"/>
              </a:rPr>
            </a:br>
            <a:br>
              <a:rPr lang="en-US" altLang="ja-JP" sz="1300">
                <a:latin typeface="Meiryo UI" pitchFamily="50" charset="-128"/>
                <a:ea typeface="Meiryo UI" pitchFamily="50" charset="-128"/>
                <a:cs typeface="Meiryo UI" pitchFamily="50" charset="-128"/>
              </a:rPr>
            </a:br>
            <a:r>
              <a:rPr lang="ja-JP" altLang="en-US" sz="1400" b="0">
                <a:latin typeface="Meiryo UI"/>
                <a:ea typeface="Meiryo UI"/>
                <a:cs typeface="Meiryo UI" pitchFamily="50" charset="-128"/>
              </a:rPr>
              <a:t>・書籍の閲覧数（月別）からは、月別の利用統計を確認できます。</a:t>
            </a:r>
            <a:br>
              <a:rPr lang="en-US" altLang="ja-JP" sz="1400" b="0">
                <a:latin typeface="Meiryo UI"/>
                <a:ea typeface="Meiryo UI"/>
                <a:cs typeface="Meiryo UI" pitchFamily="50" charset="-128"/>
              </a:rPr>
            </a:br>
            <a:r>
              <a:rPr lang="ja-JP" altLang="en-US" sz="1400" b="0">
                <a:latin typeface="Meiryo UI"/>
                <a:ea typeface="Meiryo UI"/>
                <a:cs typeface="Meiryo UI" pitchFamily="50" charset="-128"/>
              </a:rPr>
              <a:t>・開始日と終了日を入力し「取得」を押すと、期間中の閲覧数が表示されます。</a:t>
            </a:r>
            <a:r>
              <a:rPr lang="en-US" altLang="ja-JP" sz="1400" b="0">
                <a:latin typeface="Meiryo UI"/>
                <a:ea typeface="Meiryo UI"/>
                <a:cs typeface="Meiryo UI" pitchFamily="50" charset="-128"/>
              </a:rPr>
              <a:t>CSV</a:t>
            </a:r>
            <a:r>
              <a:rPr lang="ja-JP" altLang="en-US" sz="1400" b="0">
                <a:latin typeface="Meiryo UI"/>
                <a:ea typeface="Meiryo UI"/>
                <a:cs typeface="Meiryo UI" pitchFamily="50" charset="-128"/>
              </a:rPr>
              <a:t>データのダウンロードも可能です。</a:t>
            </a:r>
            <a:br>
              <a:rPr lang="en-US" altLang="ja-JP" sz="1400" b="0">
                <a:latin typeface="Meiryo UI"/>
                <a:ea typeface="Meiryo UI"/>
                <a:cs typeface="Meiryo UI" pitchFamily="50" charset="-128"/>
              </a:rPr>
            </a:br>
            <a:r>
              <a:rPr lang="en-US" altLang="ja-JP" sz="1400" b="0">
                <a:latin typeface="Meiryo UI"/>
                <a:ea typeface="Meiryo UI"/>
                <a:cs typeface="Meiryo UI" pitchFamily="50" charset="-128"/>
              </a:rPr>
              <a:t> ※</a:t>
            </a:r>
            <a:r>
              <a:rPr lang="ja-JP" altLang="en-US" sz="1400" b="0">
                <a:latin typeface="Meiryo UI"/>
                <a:ea typeface="Meiryo UI"/>
                <a:cs typeface="Meiryo UI" pitchFamily="50" charset="-128"/>
              </a:rPr>
              <a:t>月別合計で表示されている数値は試し読みを含む全ての閲覧数です。</a:t>
            </a:r>
            <a:br>
              <a:rPr lang="en-US" altLang="ja-JP" sz="1400" b="0">
                <a:latin typeface="Meiryo UI" pitchFamily="50" charset="-128"/>
                <a:ea typeface="Meiryo UI" pitchFamily="50" charset="-128"/>
                <a:cs typeface="Meiryo UI" pitchFamily="50" charset="-128"/>
              </a:rPr>
            </a:br>
            <a:endParaRPr kumimoji="1" lang="ja-JP" altLang="en-US" sz="1400" b="0">
              <a:latin typeface="メイリオ"/>
              <a:ea typeface="メイリオ"/>
              <a:cs typeface="Meiryo UI" pitchFamily="50" charset="-128"/>
            </a:endParaRPr>
          </a:p>
        </p:txBody>
      </p:sp>
      <p:pic>
        <p:nvPicPr>
          <p:cNvPr id="9" name="図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grpSp>
        <p:nvGrpSpPr>
          <p:cNvPr id="12" name="グループ化 11">
            <a:extLst>
              <a:ext uri="{FF2B5EF4-FFF2-40B4-BE49-F238E27FC236}">
                <a16:creationId xmlns:a16="http://schemas.microsoft.com/office/drawing/2014/main" id="{EF064CB8-697D-E203-0815-FF315AAD785A}"/>
              </a:ext>
            </a:extLst>
          </p:cNvPr>
          <p:cNvGrpSpPr/>
          <p:nvPr/>
        </p:nvGrpSpPr>
        <p:grpSpPr>
          <a:xfrm>
            <a:off x="131524" y="1987571"/>
            <a:ext cx="8830917" cy="3688400"/>
            <a:chOff x="131524" y="1987571"/>
            <a:chExt cx="8830917" cy="3688400"/>
          </a:xfrm>
        </p:grpSpPr>
        <p:grpSp>
          <p:nvGrpSpPr>
            <p:cNvPr id="10" name="グループ化 9">
              <a:extLst>
                <a:ext uri="{FF2B5EF4-FFF2-40B4-BE49-F238E27FC236}">
                  <a16:creationId xmlns:a16="http://schemas.microsoft.com/office/drawing/2014/main" id="{EC3DB28B-D22F-E65D-3B24-CECB78808AF1}"/>
                </a:ext>
              </a:extLst>
            </p:cNvPr>
            <p:cNvGrpSpPr/>
            <p:nvPr/>
          </p:nvGrpSpPr>
          <p:grpSpPr>
            <a:xfrm>
              <a:off x="152017" y="1987571"/>
              <a:ext cx="8810424" cy="3688400"/>
              <a:chOff x="152017" y="1987571"/>
              <a:chExt cx="8810424" cy="3688400"/>
            </a:xfrm>
          </p:grpSpPr>
          <p:pic>
            <p:nvPicPr>
              <p:cNvPr id="4" name="図 3">
                <a:extLst>
                  <a:ext uri="{FF2B5EF4-FFF2-40B4-BE49-F238E27FC236}">
                    <a16:creationId xmlns:a16="http://schemas.microsoft.com/office/drawing/2014/main" id="{87E81E48-4179-7260-85BF-3B67486AF6F0}"/>
                  </a:ext>
                </a:extLst>
              </p:cNvPr>
              <p:cNvPicPr>
                <a:picLocks noChangeAspect="1"/>
              </p:cNvPicPr>
              <p:nvPr/>
            </p:nvPicPr>
            <p:blipFill>
              <a:blip r:embed="rId3"/>
              <a:srcRect l="-1" r="334"/>
              <a:stretch/>
            </p:blipFill>
            <p:spPr>
              <a:xfrm>
                <a:off x="152017" y="1987571"/>
                <a:ext cx="8810424" cy="3688400"/>
              </a:xfrm>
              <a:prstGeom prst="rect">
                <a:avLst/>
              </a:prstGeom>
              <a:ln>
                <a:solidFill>
                  <a:schemeClr val="bg1">
                    <a:lumMod val="50000"/>
                  </a:schemeClr>
                </a:solidFill>
              </a:ln>
            </p:spPr>
          </p:pic>
          <p:sp>
            <p:nvSpPr>
              <p:cNvPr id="7" name="テキスト ボックス 6">
                <a:extLst>
                  <a:ext uri="{FF2B5EF4-FFF2-40B4-BE49-F238E27FC236}">
                    <a16:creationId xmlns:a16="http://schemas.microsoft.com/office/drawing/2014/main" id="{A4B25B73-3972-1BBE-82B5-2891B6EB8A0A}"/>
                  </a:ext>
                </a:extLst>
              </p:cNvPr>
              <p:cNvSpPr txBox="1"/>
              <p:nvPr/>
            </p:nvSpPr>
            <p:spPr>
              <a:xfrm>
                <a:off x="1513114" y="2496777"/>
                <a:ext cx="947058" cy="1160823"/>
              </a:xfrm>
              <a:prstGeom prst="rect">
                <a:avLst/>
              </a:prstGeom>
              <a:noFill/>
              <a:ln w="25400">
                <a:solidFill>
                  <a:srgbClr val="FF0000"/>
                </a:solidFill>
              </a:ln>
            </p:spPr>
            <p:txBody>
              <a:bodyPr wrap="square" rtlCol="0">
                <a:spAutoFit/>
              </a:bodyPr>
              <a:lstStyle/>
              <a:p>
                <a:endParaRPr kumimoji="1" lang="ja-JP" altLang="en-US"/>
              </a:p>
            </p:txBody>
          </p:sp>
        </p:grpSp>
        <p:sp>
          <p:nvSpPr>
            <p:cNvPr id="11" name="テキスト ボックス 10">
              <a:extLst>
                <a:ext uri="{FF2B5EF4-FFF2-40B4-BE49-F238E27FC236}">
                  <a16:creationId xmlns:a16="http://schemas.microsoft.com/office/drawing/2014/main" id="{5CBCED90-C9C7-E1ED-EA2A-5C6F2EE37784}"/>
                </a:ext>
              </a:extLst>
            </p:cNvPr>
            <p:cNvSpPr txBox="1"/>
            <p:nvPr/>
          </p:nvSpPr>
          <p:spPr>
            <a:xfrm>
              <a:off x="131524" y="4243024"/>
              <a:ext cx="1381590" cy="318089"/>
            </a:xfrm>
            <a:prstGeom prst="rect">
              <a:avLst/>
            </a:prstGeom>
            <a:noFill/>
            <a:ln w="25400">
              <a:solidFill>
                <a:srgbClr val="FF0000"/>
              </a:solidFill>
            </a:ln>
          </p:spPr>
          <p:txBody>
            <a:bodyPr wrap="square" rtlCol="0">
              <a:spAutoFit/>
            </a:bodyPr>
            <a:lstStyle/>
            <a:p>
              <a:endParaRPr kumimoji="1" lang="ja-JP" altLang="en-US"/>
            </a:p>
          </p:txBody>
        </p:sp>
      </p:grpSp>
      <p:pic>
        <p:nvPicPr>
          <p:cNvPr id="18" name="図 17">
            <a:extLst>
              <a:ext uri="{FF2B5EF4-FFF2-40B4-BE49-F238E27FC236}">
                <a16:creationId xmlns:a16="http://schemas.microsoft.com/office/drawing/2014/main" id="{BE17F164-4225-E60D-7288-A271270E533F}"/>
              </a:ext>
            </a:extLst>
          </p:cNvPr>
          <p:cNvPicPr>
            <a:picLocks noChangeAspect="1"/>
          </p:cNvPicPr>
          <p:nvPr/>
        </p:nvPicPr>
        <p:blipFill>
          <a:blip r:embed="rId4"/>
          <a:srcRect b="25572"/>
          <a:stretch/>
        </p:blipFill>
        <p:spPr>
          <a:xfrm>
            <a:off x="131524" y="5818373"/>
            <a:ext cx="8151040" cy="804715"/>
          </a:xfrm>
          <a:prstGeom prst="rect">
            <a:avLst/>
          </a:prstGeom>
          <a:ln>
            <a:solidFill>
              <a:schemeClr val="bg1">
                <a:lumMod val="50000"/>
              </a:schemeClr>
            </a:solidFill>
          </a:ln>
        </p:spPr>
      </p:pic>
    </p:spTree>
    <p:extLst>
      <p:ext uri="{BB962C8B-B14F-4D97-AF65-F5344CB8AC3E}">
        <p14:creationId xmlns:p14="http://schemas.microsoft.com/office/powerpoint/2010/main" val="780043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プレースホルダー 5" descr="スタート"/>
          <p:cNvPicPr>
            <a:picLocks noGrp="1" noChangeAspect="1"/>
          </p:cNvPicPr>
          <p:nvPr>
            <p:ph type="pic" idx="1"/>
          </p:nvPr>
        </p:nvPicPr>
        <p:blipFill>
          <a:blip r:embed="rId2">
            <a:extLst>
              <a:ext uri="{28A0092B-C50C-407E-A947-70E740481C1C}">
                <a14:useLocalDpi xmlns:a14="http://schemas.microsoft.com/office/drawing/2010/main" val="0"/>
              </a:ext>
            </a:extLst>
          </a:blip>
          <a:srcRect/>
          <a:stretch>
            <a:fillRect/>
          </a:stretch>
        </p:blipFill>
        <p:spPr>
          <a:xfrm>
            <a:off x="395536" y="2333201"/>
            <a:ext cx="6865968" cy="2520280"/>
          </a:xfrm>
          <a:ln>
            <a:solidFill>
              <a:schemeClr val="accent1"/>
            </a:solidFill>
          </a:ln>
        </p:spPr>
      </p:pic>
      <p:sp>
        <p:nvSpPr>
          <p:cNvPr id="5" name="スライド番号プレースホルダー 4"/>
          <p:cNvSpPr>
            <a:spLocks noGrp="1"/>
          </p:cNvSpPr>
          <p:nvPr>
            <p:ph type="sldNum" sz="quarter" idx="12"/>
          </p:nvPr>
        </p:nvSpPr>
        <p:spPr/>
        <p:txBody>
          <a:bodyPr/>
          <a:lstStyle/>
          <a:p>
            <a:fld id="{22EE2E8E-B34B-4933-B36B-789EAD06E853}" type="slidenum">
              <a:rPr kumimoji="1" lang="ja-JP" altLang="en-US" smtClean="0"/>
              <a:t>15</a:t>
            </a:fld>
            <a:endParaRPr kumimoji="1" lang="ja-JP" altLang="en-US"/>
          </a:p>
        </p:txBody>
      </p:sp>
      <p:sp>
        <p:nvSpPr>
          <p:cNvPr id="8" name="タイトル 3"/>
          <p:cNvSpPr>
            <a:spLocks noGrp="1"/>
          </p:cNvSpPr>
          <p:nvPr>
            <p:ph type="title"/>
          </p:nvPr>
        </p:nvSpPr>
        <p:spPr>
          <a:xfrm>
            <a:off x="323528" y="188640"/>
            <a:ext cx="8494120" cy="2160240"/>
          </a:xfrm>
        </p:spPr>
        <p:txBody>
          <a:bodyPr>
            <a:normAutofit/>
          </a:bodyPr>
          <a:lstStyle/>
          <a:p>
            <a:r>
              <a:rPr lang="ja-JP" altLang="en-US">
                <a:solidFill>
                  <a:schemeClr val="tx2"/>
                </a:solidFill>
                <a:latin typeface="Meiryo UI"/>
                <a:ea typeface="Meiryo UI"/>
                <a:cs typeface="Meiryo UI" pitchFamily="50" charset="-128"/>
              </a:rPr>
              <a:t>２</a:t>
            </a:r>
            <a:r>
              <a:rPr lang="en-US" altLang="ja-JP" b="1">
                <a:solidFill>
                  <a:schemeClr val="tx2"/>
                </a:solidFill>
                <a:latin typeface="Meiryo UI"/>
                <a:ea typeface="Meiryo UI"/>
                <a:cs typeface="Meiryo UI" pitchFamily="50" charset="-128"/>
              </a:rPr>
              <a:t>.</a:t>
            </a:r>
            <a:r>
              <a:rPr lang="ja-JP" altLang="en-US" b="1">
                <a:solidFill>
                  <a:schemeClr val="tx2"/>
                </a:solidFill>
                <a:latin typeface="Meiryo UI"/>
                <a:ea typeface="Meiryo UI"/>
                <a:cs typeface="Meiryo UI" pitchFamily="50" charset="-128"/>
              </a:rPr>
              <a:t> </a:t>
            </a:r>
            <a:r>
              <a:rPr lang="ja-JP" altLang="en-US">
                <a:solidFill>
                  <a:schemeClr val="tx2"/>
                </a:solidFill>
                <a:latin typeface="Meiryo UI"/>
                <a:ea typeface="Meiryo UI"/>
                <a:cs typeface="Meiryo UI" pitchFamily="50" charset="-128"/>
              </a:rPr>
              <a:t>管理者機能</a:t>
            </a:r>
            <a:br>
              <a:rPr lang="en-US" altLang="ja-JP" b="1">
                <a:latin typeface="Meiryo UI" pitchFamily="50" charset="-128"/>
                <a:ea typeface="Meiryo UI" pitchFamily="50" charset="-128"/>
                <a:cs typeface="Meiryo UI" pitchFamily="50" charset="-128"/>
              </a:rPr>
            </a:br>
            <a:br>
              <a:rPr lang="en-US" altLang="ja-JP" b="1">
                <a:latin typeface="Meiryo UI" pitchFamily="50" charset="-128"/>
                <a:ea typeface="Meiryo UI" pitchFamily="50" charset="-128"/>
                <a:cs typeface="Meiryo UI" pitchFamily="50" charset="-128"/>
              </a:rPr>
            </a:br>
            <a:r>
              <a:rPr lang="ja-JP" altLang="en-US" sz="2400">
                <a:latin typeface="Meiryo UI"/>
                <a:ea typeface="Meiryo UI"/>
                <a:cs typeface="Meiryo UI" pitchFamily="50" charset="-128"/>
              </a:rPr>
              <a:t>８．</a:t>
            </a:r>
            <a:r>
              <a:rPr lang="en-US" altLang="ja-JP" sz="2400" err="1">
                <a:latin typeface="Meiryo UI"/>
                <a:ea typeface="Meiryo UI"/>
                <a:cs typeface="Meiryo UI" pitchFamily="50" charset="-128"/>
              </a:rPr>
              <a:t>bREADER</a:t>
            </a:r>
            <a:r>
              <a:rPr lang="en-US" altLang="ja-JP" sz="2400">
                <a:latin typeface="Meiryo UI"/>
                <a:ea typeface="Meiryo UI"/>
                <a:cs typeface="Meiryo UI" pitchFamily="50" charset="-128"/>
              </a:rPr>
              <a:t> Cloud</a:t>
            </a:r>
            <a:r>
              <a:rPr lang="ja-JP" altLang="en-US" sz="2400">
                <a:latin typeface="Meiryo UI"/>
                <a:ea typeface="Meiryo UI"/>
                <a:cs typeface="Meiryo UI" pitchFamily="50" charset="-128"/>
              </a:rPr>
              <a:t>連携</a:t>
            </a:r>
            <a:r>
              <a:rPr lang="en-US" altLang="ja-JP" sz="2400">
                <a:latin typeface="Meiryo UI"/>
                <a:ea typeface="Meiryo UI"/>
                <a:cs typeface="Meiryo UI" pitchFamily="50" charset="-128"/>
              </a:rPr>
              <a:t>(</a:t>
            </a:r>
            <a:r>
              <a:rPr lang="ja-JP" altLang="en-US" sz="2400">
                <a:latin typeface="Meiryo UI"/>
                <a:ea typeface="Meiryo UI"/>
                <a:cs typeface="Meiryo UI" pitchFamily="50" charset="-128"/>
              </a:rPr>
              <a:t>アプリ連携のオフ設定）</a:t>
            </a:r>
            <a:br>
              <a:rPr lang="en-US" altLang="ja-JP" sz="1300">
                <a:latin typeface="Meiryo UI" pitchFamily="50" charset="-128"/>
                <a:ea typeface="Meiryo UI" pitchFamily="50" charset="-128"/>
                <a:cs typeface="Meiryo UI" pitchFamily="50" charset="-128"/>
              </a:rPr>
            </a:br>
            <a:r>
              <a:rPr lang="ja-JP" altLang="en-US" sz="1400" b="0">
                <a:latin typeface="Meiryo UI"/>
                <a:ea typeface="Meiryo UI"/>
                <a:cs typeface="Meiryo UI" pitchFamily="50" charset="-128"/>
              </a:rPr>
              <a:t>・利用者に対して、</a:t>
            </a:r>
            <a:r>
              <a:rPr lang="ja-JP" altLang="en-US" sz="1400" b="0">
                <a:solidFill>
                  <a:srgbClr val="FF0000"/>
                </a:solidFill>
                <a:latin typeface="Meiryo UI"/>
                <a:ea typeface="Meiryo UI"/>
                <a:cs typeface="Meiryo UI" pitchFamily="50" charset="-128"/>
              </a:rPr>
              <a:t>アプリでの閲覧機能を提供したくない目的の場合に限り</a:t>
            </a:r>
            <a:r>
              <a:rPr lang="ja-JP" altLang="en-US" sz="1400" b="0">
                <a:latin typeface="Meiryo UI"/>
                <a:ea typeface="Meiryo UI"/>
                <a:cs typeface="Meiryo UI" pitchFamily="50" charset="-128"/>
              </a:rPr>
              <a:t>、チェックボックスをオンにしていただくと、</a:t>
            </a:r>
            <a:r>
              <a:rPr lang="en-US" altLang="ja-JP" sz="1400" b="0" err="1">
                <a:latin typeface="Meiryo UI"/>
                <a:ea typeface="Meiryo UI"/>
                <a:cs typeface="Meiryo UI" pitchFamily="50" charset="-128"/>
              </a:rPr>
              <a:t>KinoDen</a:t>
            </a:r>
            <a:r>
              <a:rPr lang="ja-JP" altLang="en-US" sz="1400" b="0">
                <a:latin typeface="Meiryo UI"/>
                <a:ea typeface="Meiryo UI"/>
                <a:cs typeface="Meiryo UI" pitchFamily="50" charset="-128"/>
              </a:rPr>
              <a:t>サイト上で</a:t>
            </a:r>
            <a:r>
              <a:rPr lang="en-US" altLang="ja-JP" sz="1400" b="0">
                <a:latin typeface="Meiryo UI"/>
                <a:ea typeface="Meiryo UI"/>
                <a:cs typeface="Meiryo UI" pitchFamily="50" charset="-128"/>
              </a:rPr>
              <a:t>My</a:t>
            </a:r>
            <a:r>
              <a:rPr lang="ja-JP" altLang="en-US" sz="1400" b="0">
                <a:latin typeface="Meiryo UI"/>
                <a:ea typeface="Meiryo UI"/>
                <a:cs typeface="Meiryo UI" pitchFamily="50" charset="-128"/>
              </a:rPr>
              <a:t>本棚の登録ボタンが表示されないため、利用者はアプリでの電子書閲覧ができなくなります。</a:t>
            </a:r>
            <a:br>
              <a:rPr lang="en-US" altLang="ja-JP" sz="1400" b="0">
                <a:latin typeface="Meiryo UI" pitchFamily="50" charset="-128"/>
                <a:ea typeface="Meiryo UI" pitchFamily="50" charset="-128"/>
                <a:cs typeface="Meiryo UI" pitchFamily="50" charset="-128"/>
              </a:rPr>
            </a:br>
            <a:br>
              <a:rPr lang="en-US" altLang="ja-JP" sz="1400" b="0">
                <a:latin typeface="Meiryo UI" pitchFamily="50" charset="-128"/>
                <a:ea typeface="Meiryo UI" pitchFamily="50" charset="-128"/>
                <a:cs typeface="Meiryo UI" pitchFamily="50" charset="-128"/>
              </a:rPr>
            </a:br>
            <a:endParaRPr kumimoji="1" lang="ja-JP" altLang="en-US" sz="1400" b="0">
              <a:latin typeface="Meiryo UI" pitchFamily="50" charset="-128"/>
              <a:ea typeface="Meiryo UI" pitchFamily="50" charset="-128"/>
              <a:cs typeface="Meiryo UI" pitchFamily="50" charset="-128"/>
            </a:endParaRPr>
          </a:p>
        </p:txBody>
      </p:sp>
      <p:pic>
        <p:nvPicPr>
          <p:cNvPr id="9" name="図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2843808" y="6165304"/>
            <a:ext cx="2895600" cy="365125"/>
          </a:xfrm>
        </p:spPr>
        <p:txBody>
          <a:bodyPr/>
          <a:lstStyle/>
          <a:p>
            <a:pPr>
              <a:defRPr/>
            </a:pPr>
            <a:r>
              <a:rPr lang="de-DE" altLang="ja-JP"/>
              <a:t>©KINOKUNIYA COMPANY LTD.</a:t>
            </a:r>
            <a:endParaRPr lang="ja-JP" altLang="en-US"/>
          </a:p>
        </p:txBody>
      </p:sp>
      <p:sp>
        <p:nvSpPr>
          <p:cNvPr id="13" name="テキスト ボックス 12"/>
          <p:cNvSpPr txBox="1"/>
          <p:nvPr/>
        </p:nvSpPr>
        <p:spPr>
          <a:xfrm>
            <a:off x="326477" y="4005064"/>
            <a:ext cx="1296144" cy="288032"/>
          </a:xfrm>
          <a:prstGeom prst="rect">
            <a:avLst/>
          </a:prstGeom>
          <a:noFill/>
          <a:ln w="25400">
            <a:solidFill>
              <a:srgbClr val="FF0000"/>
            </a:solidFill>
          </a:ln>
        </p:spPr>
        <p:txBody>
          <a:bodyPr wrap="square" rtlCol="0">
            <a:spAutoFit/>
          </a:bodyPr>
          <a:lstStyle/>
          <a:p>
            <a:endParaRPr kumimoji="1" lang="ja-JP" altLang="en-US"/>
          </a:p>
        </p:txBody>
      </p:sp>
      <p:sp>
        <p:nvSpPr>
          <p:cNvPr id="14" name="テキスト ボックス 13"/>
          <p:cNvSpPr txBox="1"/>
          <p:nvPr/>
        </p:nvSpPr>
        <p:spPr>
          <a:xfrm>
            <a:off x="1619672" y="3510454"/>
            <a:ext cx="2160240" cy="184666"/>
          </a:xfrm>
          <a:prstGeom prst="rect">
            <a:avLst/>
          </a:prstGeom>
          <a:noFill/>
          <a:ln w="25400">
            <a:solidFill>
              <a:srgbClr val="FF0000"/>
            </a:solidFill>
          </a:ln>
        </p:spPr>
        <p:txBody>
          <a:bodyPr wrap="square" rtlCol="0">
            <a:spAutoFit/>
          </a:bodyPr>
          <a:lstStyle/>
          <a:p>
            <a:endParaRPr kumimoji="1" lang="ja-JP" altLang="en-US"/>
          </a:p>
        </p:txBody>
      </p:sp>
    </p:spTree>
    <p:extLst>
      <p:ext uri="{BB962C8B-B14F-4D97-AF65-F5344CB8AC3E}">
        <p14:creationId xmlns:p14="http://schemas.microsoft.com/office/powerpoint/2010/main" val="3839039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プレースホルダー 5" descr="Window"/>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539552" y="3204194"/>
            <a:ext cx="6984776" cy="2680277"/>
          </a:xfrm>
          <a:prstGeom prst="rect">
            <a:avLst/>
          </a:prstGeom>
          <a:ln>
            <a:solidFill>
              <a:srgbClr val="FF0000"/>
            </a:solidFill>
          </a:ln>
        </p:spPr>
      </p:pic>
      <p:sp>
        <p:nvSpPr>
          <p:cNvPr id="5" name="スライド番号プレースホルダー 4"/>
          <p:cNvSpPr>
            <a:spLocks noGrp="1"/>
          </p:cNvSpPr>
          <p:nvPr>
            <p:ph type="sldNum" sz="quarter" idx="12"/>
          </p:nvPr>
        </p:nvSpPr>
        <p:spPr/>
        <p:txBody>
          <a:bodyPr/>
          <a:lstStyle/>
          <a:p>
            <a:fld id="{22EE2E8E-B34B-4933-B36B-789EAD06E853}" type="slidenum">
              <a:rPr kumimoji="1" lang="ja-JP" altLang="en-US" smtClean="0"/>
              <a:t>16</a:t>
            </a:fld>
            <a:endParaRPr kumimoji="1" lang="ja-JP" altLang="en-US"/>
          </a:p>
        </p:txBody>
      </p:sp>
      <p:sp>
        <p:nvSpPr>
          <p:cNvPr id="8" name="タイトル 3"/>
          <p:cNvSpPr>
            <a:spLocks noGrp="1"/>
          </p:cNvSpPr>
          <p:nvPr>
            <p:ph type="title"/>
          </p:nvPr>
        </p:nvSpPr>
        <p:spPr>
          <a:xfrm>
            <a:off x="323528" y="188640"/>
            <a:ext cx="8494120" cy="2736304"/>
          </a:xfrm>
        </p:spPr>
        <p:txBody>
          <a:bodyPr>
            <a:normAutofit/>
          </a:bodyPr>
          <a:lstStyle/>
          <a:p>
            <a:r>
              <a:rPr lang="ja-JP" altLang="en-US">
                <a:solidFill>
                  <a:schemeClr val="tx2"/>
                </a:solidFill>
                <a:latin typeface="Meiryo UI" pitchFamily="50" charset="-128"/>
                <a:ea typeface="Meiryo UI" pitchFamily="50" charset="-128"/>
                <a:cs typeface="Meiryo UI" pitchFamily="50" charset="-128"/>
              </a:rPr>
              <a:t>２</a:t>
            </a:r>
            <a:r>
              <a:rPr lang="en-US" altLang="ja-JP" b="1">
                <a:solidFill>
                  <a:schemeClr val="tx2"/>
                </a:solidFill>
                <a:latin typeface="Meiryo UI" pitchFamily="50" charset="-128"/>
                <a:ea typeface="Meiryo UI" pitchFamily="50" charset="-128"/>
                <a:cs typeface="Meiryo UI" pitchFamily="50" charset="-128"/>
              </a:rPr>
              <a:t>.</a:t>
            </a:r>
            <a:r>
              <a:rPr lang="ja-JP" altLang="en-US" b="1">
                <a:solidFill>
                  <a:schemeClr val="tx2"/>
                </a:solidFill>
                <a:latin typeface="Meiryo UI" pitchFamily="50" charset="-128"/>
                <a:ea typeface="Meiryo UI" pitchFamily="50" charset="-128"/>
                <a:cs typeface="Meiryo UI" pitchFamily="50" charset="-128"/>
              </a:rPr>
              <a:t> </a:t>
            </a:r>
            <a:r>
              <a:rPr lang="ja-JP" altLang="en-US">
                <a:solidFill>
                  <a:schemeClr val="tx2"/>
                </a:solidFill>
                <a:latin typeface="Meiryo UI" pitchFamily="50" charset="-128"/>
                <a:ea typeface="Meiryo UI" pitchFamily="50" charset="-128"/>
                <a:cs typeface="Meiryo UI" pitchFamily="50" charset="-128"/>
              </a:rPr>
              <a:t>管理者機能</a:t>
            </a:r>
            <a:br>
              <a:rPr lang="en-US" altLang="ja-JP" b="1">
                <a:solidFill>
                  <a:schemeClr val="tx2"/>
                </a:solidFill>
                <a:latin typeface="Meiryo UI" pitchFamily="50" charset="-128"/>
                <a:ea typeface="Meiryo UI" pitchFamily="50" charset="-128"/>
                <a:cs typeface="Meiryo UI" pitchFamily="50" charset="-128"/>
              </a:rPr>
            </a:br>
            <a:br>
              <a:rPr lang="en-US" altLang="ja-JP" b="1">
                <a:solidFill>
                  <a:schemeClr val="tx2"/>
                </a:solidFill>
                <a:latin typeface="Meiryo UI" pitchFamily="50" charset="-128"/>
                <a:ea typeface="Meiryo UI" pitchFamily="50" charset="-128"/>
                <a:cs typeface="Meiryo UI" pitchFamily="50" charset="-128"/>
              </a:rPr>
            </a:br>
            <a:r>
              <a:rPr lang="ja-JP" altLang="en-US" sz="2400">
                <a:latin typeface="Meiryo UI" pitchFamily="50" charset="-128"/>
                <a:ea typeface="Meiryo UI" pitchFamily="50" charset="-128"/>
                <a:cs typeface="Meiryo UI" pitchFamily="50" charset="-128"/>
              </a:rPr>
              <a:t>９．その他設定</a:t>
            </a:r>
            <a:br>
              <a:rPr lang="en-US" altLang="ja-JP" sz="2400">
                <a:latin typeface="Meiryo UI" pitchFamily="50" charset="-128"/>
                <a:ea typeface="Meiryo UI" pitchFamily="50" charset="-128"/>
                <a:cs typeface="Meiryo UI" pitchFamily="50" charset="-128"/>
              </a:rPr>
            </a:br>
            <a:br>
              <a:rPr lang="en-US" altLang="ja-JP" sz="1300">
                <a:latin typeface="Meiryo UI" pitchFamily="50" charset="-128"/>
                <a:ea typeface="Meiryo UI" pitchFamily="50" charset="-128"/>
                <a:cs typeface="Meiryo UI" pitchFamily="50" charset="-128"/>
              </a:rPr>
            </a:br>
            <a:r>
              <a:rPr lang="ja-JP" altLang="en-US" sz="1400" b="0">
                <a:latin typeface="Meiryo UI" pitchFamily="50" charset="-128"/>
                <a:ea typeface="Meiryo UI" pitchFamily="50" charset="-128"/>
                <a:cs typeface="Meiryo UI" pitchFamily="50" charset="-128"/>
              </a:rPr>
              <a:t>・電子書籍詳細画面から弊社の</a:t>
            </a:r>
            <a:r>
              <a:rPr lang="en-US" altLang="ja-JP" sz="1400" b="0">
                <a:latin typeface="Meiryo UI" pitchFamily="50" charset="-128"/>
                <a:ea typeface="Meiryo UI" pitchFamily="50" charset="-128"/>
                <a:cs typeface="Meiryo UI" pitchFamily="50" charset="-128"/>
              </a:rPr>
              <a:t>WEB</a:t>
            </a:r>
            <a:r>
              <a:rPr lang="ja-JP" altLang="en-US" sz="1400" b="0">
                <a:latin typeface="Meiryo UI" pitchFamily="50" charset="-128"/>
                <a:ea typeface="Meiryo UI" pitchFamily="50" charset="-128"/>
                <a:cs typeface="Meiryo UI" pitchFamily="50" charset="-128"/>
              </a:rPr>
              <a:t>ストアへのリンクを無効にすることができます。</a:t>
            </a:r>
            <a:br>
              <a:rPr lang="en-US" altLang="ja-JP" sz="1400" b="0">
                <a:latin typeface="Meiryo UI" pitchFamily="50" charset="-128"/>
                <a:ea typeface="Meiryo UI" pitchFamily="50" charset="-128"/>
                <a:cs typeface="Meiryo UI" pitchFamily="50" charset="-128"/>
              </a:rPr>
            </a:br>
            <a:br>
              <a:rPr lang="en-US" altLang="ja-JP" sz="1400" b="0">
                <a:latin typeface="Meiryo UI" pitchFamily="50" charset="-128"/>
                <a:ea typeface="Meiryo UI" pitchFamily="50" charset="-128"/>
                <a:cs typeface="Meiryo UI" pitchFamily="50" charset="-128"/>
              </a:rPr>
            </a:br>
            <a:r>
              <a:rPr lang="ja-JP" altLang="en-US" sz="1000" b="0">
                <a:latin typeface="Meiryo UI" pitchFamily="50" charset="-128"/>
                <a:ea typeface="Meiryo UI" pitchFamily="50" charset="-128"/>
                <a:cs typeface="Meiryo UI" pitchFamily="50" charset="-128"/>
              </a:rPr>
              <a:t>（お願い）</a:t>
            </a:r>
            <a:br>
              <a:rPr lang="en-US" altLang="ja-JP" sz="1000" b="0">
                <a:latin typeface="Meiryo UI" pitchFamily="50" charset="-128"/>
                <a:ea typeface="Meiryo UI" pitchFamily="50" charset="-128"/>
                <a:cs typeface="Meiryo UI" pitchFamily="50" charset="-128"/>
              </a:rPr>
            </a:br>
            <a:r>
              <a:rPr lang="ja-JP" altLang="en-US" sz="1000" b="0">
                <a:latin typeface="Meiryo UI" pitchFamily="50" charset="-128"/>
                <a:ea typeface="Meiryo UI" pitchFamily="50" charset="-128"/>
                <a:cs typeface="Meiryo UI" pitchFamily="50" charset="-128"/>
              </a:rPr>
              <a:t>この機能は、コンテンツを</a:t>
            </a:r>
            <a:r>
              <a:rPr lang="en-US" altLang="ja-JP" sz="1000" b="0" err="1">
                <a:latin typeface="Meiryo UI" pitchFamily="50" charset="-128"/>
                <a:ea typeface="Meiryo UI" pitchFamily="50" charset="-128"/>
                <a:cs typeface="Meiryo UI" pitchFamily="50" charset="-128"/>
              </a:rPr>
              <a:t>KinoDen</a:t>
            </a:r>
            <a:r>
              <a:rPr lang="ja-JP" altLang="en-US" sz="1000" b="0" err="1">
                <a:latin typeface="Meiryo UI" pitchFamily="50" charset="-128"/>
                <a:ea typeface="Meiryo UI" pitchFamily="50" charset="-128"/>
                <a:cs typeface="Meiryo UI" pitchFamily="50" charset="-128"/>
              </a:rPr>
              <a:t>に提</a:t>
            </a:r>
            <a:r>
              <a:rPr lang="ja-JP" altLang="en-US" sz="1000" b="0">
                <a:latin typeface="Meiryo UI" pitchFamily="50" charset="-128"/>
                <a:ea typeface="Meiryo UI" pitchFamily="50" charset="-128"/>
                <a:cs typeface="Meiryo UI" pitchFamily="50" charset="-128"/>
              </a:rPr>
              <a:t>供する出版社にとっては、エンドユーザー個人の購入検討を促す販売促進の意味合いがあります。</a:t>
            </a:r>
            <a:br>
              <a:rPr lang="en-US" altLang="ja-JP" sz="1000" b="0">
                <a:latin typeface="Meiryo UI" pitchFamily="50" charset="-128"/>
                <a:ea typeface="Meiryo UI" pitchFamily="50" charset="-128"/>
                <a:cs typeface="Meiryo UI" pitchFamily="50" charset="-128"/>
              </a:rPr>
            </a:br>
            <a:r>
              <a:rPr lang="ja-JP" altLang="en-US" sz="1000" b="0">
                <a:latin typeface="Meiryo UI" pitchFamily="50" charset="-128"/>
                <a:ea typeface="Meiryo UI" pitchFamily="50" charset="-128"/>
                <a:cs typeface="Meiryo UI" pitchFamily="50" charset="-128"/>
              </a:rPr>
              <a:t>判断は図書館様にお任せしますが、出版社様の電子化の推進の意味合いもある点をご理解いただき、表示の維持をご検討いただければ幸いです。</a:t>
            </a:r>
            <a:endParaRPr kumimoji="1" lang="ja-JP" altLang="en-US" sz="1000" b="0">
              <a:latin typeface="Meiryo UI" pitchFamily="50" charset="-128"/>
              <a:ea typeface="Meiryo UI" pitchFamily="50" charset="-128"/>
              <a:cs typeface="Meiryo UI" pitchFamily="50" charset="-128"/>
            </a:endParaRPr>
          </a:p>
        </p:txBody>
      </p:sp>
      <p:pic>
        <p:nvPicPr>
          <p:cNvPr id="9" name="図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2843808" y="6165304"/>
            <a:ext cx="2895600" cy="365125"/>
          </a:xfrm>
        </p:spPr>
        <p:txBody>
          <a:bodyPr/>
          <a:lstStyle/>
          <a:p>
            <a:pPr>
              <a:defRPr/>
            </a:pPr>
            <a:r>
              <a:rPr lang="de-DE" altLang="ja-JP"/>
              <a:t>©KINOKUNIYA COMPANY LTD.</a:t>
            </a:r>
            <a:endParaRPr lang="ja-JP" altLang="en-US"/>
          </a:p>
        </p:txBody>
      </p:sp>
      <p:sp>
        <p:nvSpPr>
          <p:cNvPr id="13" name="テキスト ボックス 12"/>
          <p:cNvSpPr txBox="1"/>
          <p:nvPr/>
        </p:nvSpPr>
        <p:spPr>
          <a:xfrm>
            <a:off x="561458" y="5255631"/>
            <a:ext cx="1296144" cy="288032"/>
          </a:xfrm>
          <a:prstGeom prst="rect">
            <a:avLst/>
          </a:prstGeom>
          <a:noFill/>
          <a:ln w="25400">
            <a:solidFill>
              <a:srgbClr val="FF0000"/>
            </a:solidFill>
          </a:ln>
        </p:spPr>
        <p:txBody>
          <a:bodyPr wrap="square" rtlCol="0">
            <a:spAutoFit/>
          </a:bodyPr>
          <a:lstStyle/>
          <a:p>
            <a:endParaRPr kumimoji="1" lang="ja-JP" altLang="en-US"/>
          </a:p>
        </p:txBody>
      </p:sp>
      <p:sp>
        <p:nvSpPr>
          <p:cNvPr id="14" name="テキスト ボックス 13"/>
          <p:cNvSpPr txBox="1"/>
          <p:nvPr/>
        </p:nvSpPr>
        <p:spPr>
          <a:xfrm>
            <a:off x="2195736" y="4351106"/>
            <a:ext cx="2880320" cy="184666"/>
          </a:xfrm>
          <a:prstGeom prst="rect">
            <a:avLst/>
          </a:prstGeom>
          <a:noFill/>
          <a:ln w="25400">
            <a:solidFill>
              <a:srgbClr val="FF0000"/>
            </a:solidFill>
          </a:ln>
        </p:spPr>
        <p:txBody>
          <a:bodyPr wrap="square" rtlCol="0">
            <a:spAutoFit/>
          </a:bodyPr>
          <a:lstStyle/>
          <a:p>
            <a:endParaRPr kumimoji="1" lang="ja-JP" altLang="en-US"/>
          </a:p>
        </p:txBody>
      </p:sp>
    </p:spTree>
    <p:extLst>
      <p:ext uri="{BB962C8B-B14F-4D97-AF65-F5344CB8AC3E}">
        <p14:creationId xmlns:p14="http://schemas.microsoft.com/office/powerpoint/2010/main" val="2330235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22EE2E8E-B34B-4933-B36B-789EAD06E853}" type="slidenum">
              <a:rPr kumimoji="1" lang="ja-JP" altLang="en-US" smtClean="0"/>
              <a:t>17</a:t>
            </a:fld>
            <a:endParaRPr kumimoji="1" lang="ja-JP" altLang="en-US"/>
          </a:p>
        </p:txBody>
      </p:sp>
      <p:sp>
        <p:nvSpPr>
          <p:cNvPr id="8" name="タイトル 3"/>
          <p:cNvSpPr>
            <a:spLocks noGrp="1"/>
          </p:cNvSpPr>
          <p:nvPr>
            <p:ph type="title"/>
          </p:nvPr>
        </p:nvSpPr>
        <p:spPr>
          <a:xfrm>
            <a:off x="179512" y="502231"/>
            <a:ext cx="8494120" cy="2016224"/>
          </a:xfrm>
        </p:spPr>
        <p:txBody>
          <a:bodyPr>
            <a:normAutofit fontScale="90000"/>
          </a:bodyPr>
          <a:lstStyle/>
          <a:p>
            <a:r>
              <a:rPr lang="ja-JP" altLang="en-US">
                <a:solidFill>
                  <a:schemeClr val="tx2"/>
                </a:solidFill>
                <a:latin typeface="Meiryo UI"/>
                <a:ea typeface="Meiryo UI"/>
                <a:cs typeface="Meiryo UI" pitchFamily="50" charset="-128"/>
              </a:rPr>
              <a:t>２</a:t>
            </a:r>
            <a:r>
              <a:rPr lang="en-US" altLang="ja-JP" b="1">
                <a:solidFill>
                  <a:schemeClr val="tx2"/>
                </a:solidFill>
                <a:latin typeface="Meiryo UI"/>
                <a:ea typeface="Meiryo UI"/>
                <a:cs typeface="Meiryo UI" pitchFamily="50" charset="-128"/>
              </a:rPr>
              <a:t>.</a:t>
            </a:r>
            <a:r>
              <a:rPr lang="ja-JP" altLang="en-US" b="1">
                <a:solidFill>
                  <a:schemeClr val="tx2"/>
                </a:solidFill>
                <a:latin typeface="Meiryo UI"/>
                <a:ea typeface="Meiryo UI"/>
                <a:cs typeface="Meiryo UI" pitchFamily="50" charset="-128"/>
              </a:rPr>
              <a:t> </a:t>
            </a:r>
            <a:r>
              <a:rPr lang="ja-JP" altLang="en-US">
                <a:solidFill>
                  <a:schemeClr val="tx2"/>
                </a:solidFill>
                <a:latin typeface="Meiryo UI"/>
                <a:ea typeface="Meiryo UI"/>
                <a:cs typeface="Meiryo UI" pitchFamily="50" charset="-128"/>
              </a:rPr>
              <a:t>管理者機能</a:t>
            </a:r>
            <a:br>
              <a:rPr lang="en-US" altLang="ja-JP" b="1">
                <a:latin typeface="Meiryo UI" pitchFamily="50" charset="-128"/>
                <a:ea typeface="Meiryo UI" pitchFamily="50" charset="-128"/>
                <a:cs typeface="Meiryo UI" pitchFamily="50" charset="-128"/>
              </a:rPr>
            </a:br>
            <a:br>
              <a:rPr lang="en-US" altLang="ja-JP" b="1">
                <a:latin typeface="Meiryo UI" pitchFamily="50" charset="-128"/>
                <a:ea typeface="Meiryo UI" pitchFamily="50" charset="-128"/>
                <a:cs typeface="Meiryo UI" pitchFamily="50" charset="-128"/>
              </a:rPr>
            </a:br>
            <a:r>
              <a:rPr lang="en-US" altLang="ja-JP" sz="2400">
                <a:latin typeface="Meiryo UI"/>
                <a:ea typeface="Meiryo UI"/>
                <a:cs typeface="Meiryo UI" pitchFamily="50" charset="-128"/>
              </a:rPr>
              <a:t>10</a:t>
            </a:r>
            <a:r>
              <a:rPr lang="ja-JP" altLang="en-US" sz="2400">
                <a:latin typeface="Meiryo UI"/>
                <a:ea typeface="Meiryo UI"/>
                <a:cs typeface="Meiryo UI" pitchFamily="50" charset="-128"/>
              </a:rPr>
              <a:t>．所蔵タイトル一覧</a:t>
            </a:r>
            <a:br>
              <a:rPr lang="en-US" altLang="ja-JP" sz="2400">
                <a:latin typeface="Meiryo UI" pitchFamily="50" charset="-128"/>
                <a:ea typeface="Meiryo UI" pitchFamily="50" charset="-128"/>
                <a:cs typeface="Meiryo UI" pitchFamily="50" charset="-128"/>
              </a:rPr>
            </a:br>
            <a:br>
              <a:rPr lang="en-US" altLang="ja-JP" sz="1300">
                <a:latin typeface="Meiryo UI" pitchFamily="50" charset="-128"/>
                <a:ea typeface="Meiryo UI" pitchFamily="50" charset="-128"/>
                <a:cs typeface="Meiryo UI" pitchFamily="50" charset="-128"/>
              </a:rPr>
            </a:br>
            <a:r>
              <a:rPr lang="ja-JP" altLang="en-US" sz="1400" b="0">
                <a:latin typeface="Meiryo UI"/>
                <a:ea typeface="Meiryo UI"/>
                <a:cs typeface="Meiryo UI" pitchFamily="50" charset="-128"/>
              </a:rPr>
              <a:t>・所蔵（購入）されているタイトル一覧をダウンロードすることが出来ます。</a:t>
            </a:r>
            <a:br>
              <a:rPr lang="en-US" altLang="ja-JP" sz="1400" b="0">
                <a:latin typeface="Meiryo UI" pitchFamily="50" charset="-128"/>
                <a:ea typeface="Meiryo UI" pitchFamily="50" charset="-128"/>
                <a:cs typeface="Meiryo UI" pitchFamily="50" charset="-128"/>
              </a:rPr>
            </a:br>
            <a:br>
              <a:rPr lang="en-US" altLang="ja-JP" sz="1400" b="0">
                <a:latin typeface="Meiryo UI" pitchFamily="50" charset="-128"/>
                <a:ea typeface="Meiryo UI" pitchFamily="50" charset="-128"/>
                <a:cs typeface="Meiryo UI" pitchFamily="50" charset="-128"/>
              </a:rPr>
            </a:br>
            <a:r>
              <a:rPr lang="ja-JP" altLang="en-US" sz="1400" b="0">
                <a:latin typeface="Meiryo UI"/>
                <a:ea typeface="Meiryo UI"/>
                <a:cs typeface="Meiryo UI" pitchFamily="50" charset="-128"/>
              </a:rPr>
              <a:t>　項目：</a:t>
            </a:r>
            <a:r>
              <a:rPr lang="en-US" altLang="ja-JP" sz="1400" b="0" err="1">
                <a:latin typeface="Meiryo UI"/>
                <a:ea typeface="Meiryo UI"/>
                <a:cs typeface="Meiryo UI" pitchFamily="50" charset="-128"/>
              </a:rPr>
              <a:t>ProductID</a:t>
            </a:r>
            <a:r>
              <a:rPr lang="en-US" altLang="ja-JP" sz="1400" b="0">
                <a:latin typeface="Meiryo UI"/>
                <a:ea typeface="Meiryo UI"/>
                <a:cs typeface="Meiryo UI" pitchFamily="50" charset="-128"/>
              </a:rPr>
              <a:t>/</a:t>
            </a:r>
            <a:r>
              <a:rPr lang="en-US" altLang="ja-JP" sz="1400" b="0" err="1">
                <a:latin typeface="Meiryo UI"/>
                <a:ea typeface="Meiryo UI"/>
                <a:cs typeface="Meiryo UI" pitchFamily="50" charset="-128"/>
              </a:rPr>
              <a:t>eISBN</a:t>
            </a:r>
            <a:r>
              <a:rPr lang="en-US" altLang="ja-JP" sz="1400" b="0">
                <a:latin typeface="Meiryo UI"/>
                <a:ea typeface="Meiryo UI"/>
                <a:cs typeface="Meiryo UI" pitchFamily="50" charset="-128"/>
              </a:rPr>
              <a:t>/ISBN/</a:t>
            </a:r>
            <a:r>
              <a:rPr lang="ja-JP" altLang="en-US" sz="1400" b="0">
                <a:latin typeface="Meiryo UI"/>
                <a:ea typeface="Meiryo UI"/>
                <a:cs typeface="Meiryo UI" pitchFamily="50" charset="-128"/>
              </a:rPr>
              <a:t>書籍名</a:t>
            </a:r>
            <a:r>
              <a:rPr lang="en-US" altLang="ja-JP" sz="1400" b="0">
                <a:latin typeface="Meiryo UI"/>
                <a:ea typeface="Meiryo UI"/>
                <a:cs typeface="Meiryo UI" pitchFamily="50" charset="-128"/>
              </a:rPr>
              <a:t>/</a:t>
            </a:r>
            <a:r>
              <a:rPr lang="ja-JP" altLang="en-US" sz="1400" b="0">
                <a:latin typeface="Meiryo UI"/>
                <a:ea typeface="Meiryo UI"/>
                <a:cs typeface="Meiryo UI" pitchFamily="50" charset="-128"/>
              </a:rPr>
              <a:t>巻次・年次</a:t>
            </a:r>
            <a:r>
              <a:rPr lang="en-US" altLang="ja-JP" sz="1400" b="0">
                <a:latin typeface="Meiryo UI"/>
                <a:ea typeface="Meiryo UI"/>
                <a:cs typeface="Meiryo UI" pitchFamily="50" charset="-128"/>
              </a:rPr>
              <a:t>/</a:t>
            </a:r>
            <a:r>
              <a:rPr lang="ja-JP" altLang="en-US" sz="1400" b="0">
                <a:latin typeface="Meiryo UI"/>
                <a:ea typeface="Meiryo UI"/>
                <a:cs typeface="Meiryo UI" pitchFamily="50" charset="-128"/>
              </a:rPr>
              <a:t>副書籍名</a:t>
            </a:r>
            <a:r>
              <a:rPr lang="en-US" altLang="ja-JP" sz="1400" b="0">
                <a:latin typeface="Meiryo UI"/>
                <a:ea typeface="Meiryo UI"/>
                <a:cs typeface="Meiryo UI" pitchFamily="50" charset="-128"/>
              </a:rPr>
              <a:t>/</a:t>
            </a:r>
            <a:r>
              <a:rPr lang="ja-JP" altLang="en-US" sz="1400" b="0">
                <a:latin typeface="Meiryo UI"/>
                <a:ea typeface="Meiryo UI"/>
                <a:cs typeface="Meiryo UI" pitchFamily="50" charset="-128"/>
              </a:rPr>
              <a:t>シリーズ名</a:t>
            </a:r>
            <a:r>
              <a:rPr lang="en-US" altLang="ja-JP" sz="1400" b="0">
                <a:latin typeface="Meiryo UI"/>
                <a:ea typeface="Meiryo UI"/>
                <a:cs typeface="Meiryo UI" pitchFamily="50" charset="-128"/>
              </a:rPr>
              <a:t>/</a:t>
            </a:r>
            <a:r>
              <a:rPr lang="ja-JP" altLang="en-US" sz="1400" b="0">
                <a:latin typeface="Meiryo UI"/>
                <a:ea typeface="Meiryo UI"/>
                <a:cs typeface="Meiryo UI" pitchFamily="50" charset="-128"/>
              </a:rPr>
              <a:t>著者名</a:t>
            </a:r>
            <a:r>
              <a:rPr lang="en-US" altLang="ja-JP" sz="1400" b="0">
                <a:latin typeface="Meiryo UI"/>
                <a:ea typeface="Meiryo UI"/>
                <a:cs typeface="Meiryo UI" pitchFamily="50" charset="-128"/>
              </a:rPr>
              <a:t>/</a:t>
            </a:r>
            <a:r>
              <a:rPr lang="ja-JP" altLang="en-US" sz="1400" b="0">
                <a:latin typeface="Meiryo UI"/>
                <a:ea typeface="Meiryo UI"/>
                <a:cs typeface="Meiryo UI" pitchFamily="50" charset="-128"/>
              </a:rPr>
              <a:t>出版社</a:t>
            </a:r>
            <a:r>
              <a:rPr lang="en-US" altLang="ja-JP" sz="1400" b="0">
                <a:latin typeface="Meiryo UI"/>
                <a:ea typeface="Meiryo UI"/>
                <a:cs typeface="Meiryo UI" pitchFamily="50" charset="-128"/>
              </a:rPr>
              <a:t>/NDC/</a:t>
            </a:r>
            <a:r>
              <a:rPr lang="ja-JP" altLang="en-US" sz="1400" b="0">
                <a:latin typeface="Meiryo UI"/>
                <a:ea typeface="Meiryo UI"/>
                <a:cs typeface="Meiryo UI" pitchFamily="50" charset="-128"/>
              </a:rPr>
              <a:t>出版年月</a:t>
            </a:r>
            <a:r>
              <a:rPr lang="en-US" altLang="ja-JP" sz="1400" b="0">
                <a:latin typeface="Meiryo UI"/>
                <a:ea typeface="Meiryo UI"/>
                <a:cs typeface="Meiryo UI" pitchFamily="50" charset="-128"/>
              </a:rPr>
              <a:t>/</a:t>
            </a:r>
            <a:br>
              <a:rPr lang="en-US" altLang="ja-JP" sz="1400" b="0">
                <a:latin typeface="Meiryo UI" pitchFamily="50" charset="-128"/>
                <a:ea typeface="Meiryo UI" pitchFamily="50" charset="-128"/>
                <a:cs typeface="Meiryo UI" pitchFamily="50" charset="-128"/>
              </a:rPr>
            </a:br>
            <a:r>
              <a:rPr lang="en-US" altLang="ja-JP" sz="1400" b="0">
                <a:latin typeface="Meiryo UI"/>
                <a:ea typeface="Meiryo UI"/>
                <a:cs typeface="Meiryo UI" pitchFamily="50" charset="-128"/>
              </a:rPr>
              <a:t>           </a:t>
            </a:r>
            <a:r>
              <a:rPr lang="ja-JP" altLang="en-US" sz="1400" b="0">
                <a:latin typeface="Meiryo UI"/>
                <a:ea typeface="Meiryo UI"/>
                <a:cs typeface="Meiryo UI" pitchFamily="50" charset="-128"/>
              </a:rPr>
              <a:t>部分ﾀﾞｳﾝﾛｰﾄﾞ印刷許諾</a:t>
            </a:r>
            <a:r>
              <a:rPr lang="en-US" altLang="ja-JP" sz="1400" b="0">
                <a:latin typeface="Meiryo UI"/>
                <a:ea typeface="Meiryo UI"/>
                <a:cs typeface="Meiryo UI" pitchFamily="50" charset="-128"/>
              </a:rPr>
              <a:t>/</a:t>
            </a:r>
            <a:r>
              <a:rPr lang="ja-JP" altLang="en-US" sz="1400" b="0">
                <a:latin typeface="Meiryo UI"/>
                <a:ea typeface="Meiryo UI"/>
                <a:cs typeface="Meiryo UI" pitchFamily="50" charset="-128"/>
              </a:rPr>
              <a:t>フォーマット</a:t>
            </a:r>
            <a:r>
              <a:rPr lang="en-US" altLang="ja-JP" sz="1400" b="0">
                <a:latin typeface="Meiryo UI"/>
                <a:ea typeface="Meiryo UI"/>
                <a:cs typeface="Meiryo UI" pitchFamily="50" charset="-128"/>
              </a:rPr>
              <a:t>/</a:t>
            </a:r>
            <a:r>
              <a:rPr lang="ja-JP" altLang="en-US" sz="1400" b="0">
                <a:latin typeface="Meiryo UI"/>
                <a:ea typeface="Meiryo UI"/>
                <a:cs typeface="Meiryo UI" pitchFamily="50" charset="-128"/>
              </a:rPr>
              <a:t>音声読み上げ許諾</a:t>
            </a:r>
            <a:r>
              <a:rPr lang="en-US" altLang="ja-JP" sz="1400" b="0">
                <a:latin typeface="Meiryo UI"/>
                <a:ea typeface="Meiryo UI"/>
                <a:cs typeface="Meiryo UI" pitchFamily="50" charset="-128"/>
              </a:rPr>
              <a:t>/</a:t>
            </a:r>
            <a:r>
              <a:rPr lang="ja-JP" altLang="en-US" sz="1400" b="0">
                <a:latin typeface="Meiryo UI"/>
                <a:ea typeface="Meiryo UI"/>
                <a:cs typeface="Meiryo UI" pitchFamily="50" charset="-128"/>
              </a:rPr>
              <a:t>コンテンツ</a:t>
            </a:r>
            <a:r>
              <a:rPr lang="en-US" altLang="ja-JP" sz="1400" b="0">
                <a:latin typeface="Meiryo UI"/>
                <a:ea typeface="Meiryo UI"/>
                <a:cs typeface="Meiryo UI" pitchFamily="50" charset="-128"/>
              </a:rPr>
              <a:t>URL</a:t>
            </a:r>
            <a:br>
              <a:rPr lang="en-US" altLang="ja-JP" sz="1400" b="0">
                <a:latin typeface="Meiryo UI" pitchFamily="50" charset="-128"/>
                <a:ea typeface="Meiryo UI" pitchFamily="50" charset="-128"/>
                <a:cs typeface="Meiryo UI" pitchFamily="50" charset="-128"/>
              </a:rPr>
            </a:br>
            <a:endParaRPr lang="en-US" altLang="ja-JP" sz="1400" b="0">
              <a:latin typeface="Meiryo UI" pitchFamily="50" charset="-128"/>
              <a:ea typeface="Meiryo UI" pitchFamily="50" charset="-128"/>
              <a:cs typeface="Meiryo UI" pitchFamily="50" charset="-128"/>
            </a:endParaRPr>
          </a:p>
        </p:txBody>
      </p:sp>
      <p:pic>
        <p:nvPicPr>
          <p:cNvPr id="9" name="図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2843808" y="6165304"/>
            <a:ext cx="2895600" cy="365125"/>
          </a:xfrm>
        </p:spPr>
        <p:txBody>
          <a:bodyPr/>
          <a:lstStyle/>
          <a:p>
            <a:pPr>
              <a:defRPr/>
            </a:pPr>
            <a:r>
              <a:rPr lang="de-DE" altLang="ja-JP"/>
              <a:t>©KINOKUNIYA COMPANY LTD.</a:t>
            </a:r>
            <a:endParaRPr lang="ja-JP" altLang="en-US"/>
          </a:p>
        </p:txBody>
      </p:sp>
      <p:grpSp>
        <p:nvGrpSpPr>
          <p:cNvPr id="2" name="グループ化 1"/>
          <p:cNvGrpSpPr/>
          <p:nvPr/>
        </p:nvGrpSpPr>
        <p:grpSpPr>
          <a:xfrm>
            <a:off x="179512" y="2636912"/>
            <a:ext cx="5491454" cy="2881625"/>
            <a:chOff x="179512" y="2779622"/>
            <a:chExt cx="5491454" cy="2881625"/>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36521"/>
            <a:stretch/>
          </p:blipFill>
          <p:spPr bwMode="auto">
            <a:xfrm>
              <a:off x="179512" y="2779622"/>
              <a:ext cx="5491454" cy="28816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テキスト ボックス 12"/>
            <p:cNvSpPr txBox="1"/>
            <p:nvPr/>
          </p:nvSpPr>
          <p:spPr>
            <a:xfrm>
              <a:off x="192087" y="5229200"/>
              <a:ext cx="1296144" cy="288032"/>
            </a:xfrm>
            <a:prstGeom prst="rect">
              <a:avLst/>
            </a:prstGeom>
            <a:noFill/>
            <a:ln w="25400">
              <a:solidFill>
                <a:srgbClr val="FF0000"/>
              </a:solidFill>
            </a:ln>
          </p:spPr>
          <p:txBody>
            <a:bodyPr wrap="square" rtlCol="0">
              <a:spAutoFit/>
            </a:bodyPr>
            <a:lstStyle/>
            <a:p>
              <a:endParaRPr kumimoji="1" lang="ja-JP" altLang="en-US"/>
            </a:p>
          </p:txBody>
        </p:sp>
        <p:sp>
          <p:nvSpPr>
            <p:cNvPr id="14" name="テキスト ボックス 13"/>
            <p:cNvSpPr txBox="1"/>
            <p:nvPr/>
          </p:nvSpPr>
          <p:spPr>
            <a:xfrm>
              <a:off x="1611822" y="3861048"/>
              <a:ext cx="792088" cy="276022"/>
            </a:xfrm>
            <a:prstGeom prst="rect">
              <a:avLst/>
            </a:prstGeom>
            <a:noFill/>
            <a:ln w="25400">
              <a:solidFill>
                <a:srgbClr val="FF0000"/>
              </a:solidFill>
            </a:ln>
          </p:spPr>
          <p:txBody>
            <a:bodyPr wrap="square" rtlCol="0">
              <a:spAutoFit/>
            </a:bodyPr>
            <a:lstStyle/>
            <a:p>
              <a:endParaRPr kumimoji="1" lang="ja-JP" altLang="en-US"/>
            </a:p>
          </p:txBody>
        </p:sp>
      </p:gr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5168" y="4407667"/>
            <a:ext cx="7260233" cy="135764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7763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6793038" y="6462671"/>
            <a:ext cx="2133600" cy="365125"/>
          </a:xfrm>
        </p:spPr>
        <p:txBody>
          <a:bodyPr/>
          <a:lstStyle/>
          <a:p>
            <a:fld id="{22EE2E8E-B34B-4933-B36B-789EAD06E853}" type="slidenum">
              <a:rPr kumimoji="1" lang="ja-JP" altLang="en-US" smtClean="0"/>
              <a:t>18</a:t>
            </a:fld>
            <a:endParaRPr kumimoji="1" lang="ja-JP" altLang="en-US"/>
          </a:p>
        </p:txBody>
      </p:sp>
      <p:sp>
        <p:nvSpPr>
          <p:cNvPr id="8" name="タイトル 3"/>
          <p:cNvSpPr>
            <a:spLocks noGrp="1"/>
          </p:cNvSpPr>
          <p:nvPr>
            <p:ph type="title"/>
          </p:nvPr>
        </p:nvSpPr>
        <p:spPr>
          <a:xfrm>
            <a:off x="107504" y="315496"/>
            <a:ext cx="8928993" cy="6572862"/>
          </a:xfrm>
        </p:spPr>
        <p:txBody>
          <a:bodyPr anchor="t">
            <a:normAutofit/>
          </a:bodyPr>
          <a:lstStyle/>
          <a:p>
            <a:r>
              <a:rPr lang="ja-JP" altLang="en-US">
                <a:solidFill>
                  <a:schemeClr val="tx2"/>
                </a:solidFill>
                <a:latin typeface="Meiryo UI" pitchFamily="50" charset="-128"/>
                <a:ea typeface="Meiryo UI" pitchFamily="50" charset="-128"/>
                <a:cs typeface="Meiryo UI" pitchFamily="50" charset="-128"/>
              </a:rPr>
              <a:t>２</a:t>
            </a:r>
            <a:r>
              <a:rPr lang="en-US" altLang="ja-JP" b="1">
                <a:solidFill>
                  <a:schemeClr val="tx2"/>
                </a:solidFill>
                <a:latin typeface="Meiryo UI" pitchFamily="50" charset="-128"/>
                <a:ea typeface="Meiryo UI" pitchFamily="50" charset="-128"/>
                <a:cs typeface="Meiryo UI" pitchFamily="50" charset="-128"/>
              </a:rPr>
              <a:t>.</a:t>
            </a:r>
            <a:r>
              <a:rPr lang="ja-JP" altLang="en-US" b="1">
                <a:solidFill>
                  <a:schemeClr val="tx2"/>
                </a:solidFill>
                <a:latin typeface="Meiryo UI" pitchFamily="50" charset="-128"/>
                <a:ea typeface="Meiryo UI" pitchFamily="50" charset="-128"/>
                <a:cs typeface="Meiryo UI" pitchFamily="50" charset="-128"/>
              </a:rPr>
              <a:t> </a:t>
            </a:r>
            <a:r>
              <a:rPr lang="ja-JP" altLang="en-US">
                <a:solidFill>
                  <a:schemeClr val="tx2"/>
                </a:solidFill>
                <a:latin typeface="Meiryo UI" pitchFamily="50" charset="-128"/>
                <a:ea typeface="Meiryo UI" pitchFamily="50" charset="-128"/>
                <a:cs typeface="Meiryo UI" pitchFamily="50" charset="-128"/>
              </a:rPr>
              <a:t>管理者機能</a:t>
            </a:r>
            <a:br>
              <a:rPr lang="en-US" altLang="ja-JP" b="1">
                <a:solidFill>
                  <a:schemeClr val="tx2"/>
                </a:solidFill>
                <a:latin typeface="Meiryo UI" pitchFamily="50" charset="-128"/>
                <a:ea typeface="Meiryo UI" pitchFamily="50" charset="-128"/>
                <a:cs typeface="Meiryo UI" pitchFamily="50" charset="-128"/>
              </a:rPr>
            </a:br>
            <a:r>
              <a:rPr lang="en-US" altLang="ja-JP" sz="2400">
                <a:latin typeface="Meiryo UI" pitchFamily="50" charset="-128"/>
                <a:ea typeface="Meiryo UI" pitchFamily="50" charset="-128"/>
                <a:cs typeface="Meiryo UI" pitchFamily="50" charset="-128"/>
              </a:rPr>
              <a:t>11</a:t>
            </a:r>
            <a:r>
              <a:rPr lang="ja-JP" altLang="en-US" sz="2400" err="1">
                <a:latin typeface="Meiryo UI" pitchFamily="50" charset="-128"/>
                <a:ea typeface="Meiryo UI" pitchFamily="50" charset="-128"/>
                <a:cs typeface="Meiryo UI" pitchFamily="50" charset="-128"/>
              </a:rPr>
              <a:t>．</a:t>
            </a:r>
            <a:r>
              <a:rPr lang="ja-JP" altLang="en-US" sz="2400">
                <a:latin typeface="Meiryo UI" pitchFamily="50" charset="-128"/>
                <a:ea typeface="Meiryo UI" pitchFamily="50" charset="-128"/>
                <a:cs typeface="Meiryo UI" pitchFamily="50" charset="-128"/>
              </a:rPr>
              <a:t>独自資料の登録（有償オプション</a:t>
            </a:r>
            <a:r>
              <a:rPr lang="en-US" altLang="ja-JP" sz="2400">
                <a:latin typeface="Meiryo UI" pitchFamily="50" charset="-128"/>
                <a:ea typeface="Meiryo UI" pitchFamily="50" charset="-128"/>
                <a:cs typeface="Meiryo UI" pitchFamily="50" charset="-128"/>
              </a:rPr>
              <a:t>/</a:t>
            </a:r>
            <a:r>
              <a:rPr lang="ja-JP" altLang="en-US" sz="2400">
                <a:latin typeface="Meiryo UI" pitchFamily="50" charset="-128"/>
                <a:ea typeface="Meiryo UI" pitchFamily="50" charset="-128"/>
                <a:cs typeface="Meiryo UI" pitchFamily="50" charset="-128"/>
              </a:rPr>
              <a:t>要お申込み）</a:t>
            </a:r>
            <a:br>
              <a:rPr lang="en-US" altLang="ja-JP" sz="2400">
                <a:latin typeface="Meiryo UI" pitchFamily="50" charset="-128"/>
                <a:ea typeface="Meiryo UI" pitchFamily="50" charset="-128"/>
                <a:cs typeface="Meiryo UI" pitchFamily="50" charset="-128"/>
              </a:rPr>
            </a:br>
            <a:r>
              <a:rPr lang="ja-JP" altLang="en-US" sz="1400" b="0">
                <a:latin typeface="Meiryo UI" pitchFamily="50" charset="-128"/>
                <a:ea typeface="Meiryo UI" pitchFamily="50" charset="-128"/>
                <a:cs typeface="Meiryo UI" pitchFamily="50" charset="-128"/>
              </a:rPr>
              <a:t>・図書館様でお持ちの資料（</a:t>
            </a:r>
            <a:r>
              <a:rPr lang="en-US" altLang="ja-JP" sz="1400" b="0">
                <a:latin typeface="Meiryo UI" pitchFamily="50" charset="-128"/>
                <a:ea typeface="Meiryo UI" pitchFamily="50" charset="-128"/>
                <a:cs typeface="Meiryo UI" pitchFamily="50" charset="-128"/>
              </a:rPr>
              <a:t>PDF</a:t>
            </a:r>
            <a:r>
              <a:rPr lang="ja-JP" altLang="en-US" sz="1400" b="0" err="1">
                <a:latin typeface="Meiryo UI" pitchFamily="50" charset="-128"/>
                <a:ea typeface="Meiryo UI" pitchFamily="50" charset="-128"/>
                <a:cs typeface="Meiryo UI" pitchFamily="50" charset="-128"/>
              </a:rPr>
              <a:t>、</a:t>
            </a:r>
            <a:r>
              <a:rPr lang="en-US" altLang="ja-JP" sz="1400" b="0">
                <a:latin typeface="Meiryo UI" pitchFamily="50" charset="-128"/>
                <a:ea typeface="Meiryo UI" pitchFamily="50" charset="-128"/>
                <a:cs typeface="Meiryo UI" pitchFamily="50" charset="-128"/>
              </a:rPr>
              <a:t>EPUB</a:t>
            </a:r>
            <a:r>
              <a:rPr lang="ja-JP" altLang="en-US" sz="1400" b="0">
                <a:latin typeface="Meiryo UI" pitchFamily="50" charset="-128"/>
                <a:ea typeface="Meiryo UI" pitchFamily="50" charset="-128"/>
                <a:cs typeface="Meiryo UI" pitchFamily="50" charset="-128"/>
              </a:rPr>
              <a:t>リフロー、</a:t>
            </a:r>
            <a:r>
              <a:rPr lang="en-US" altLang="ja-JP" sz="1400" b="0">
                <a:latin typeface="Meiryo UI" pitchFamily="50" charset="-128"/>
                <a:ea typeface="Meiryo UI" pitchFamily="50" charset="-128"/>
                <a:cs typeface="Meiryo UI" pitchFamily="50" charset="-128"/>
              </a:rPr>
              <a:t>EPUB</a:t>
            </a:r>
            <a:r>
              <a:rPr lang="ja-JP" altLang="en-US" sz="1400" b="0">
                <a:latin typeface="Meiryo UI" pitchFamily="50" charset="-128"/>
                <a:ea typeface="Meiryo UI" pitchFamily="50" charset="-128"/>
                <a:cs typeface="Meiryo UI" pitchFamily="50" charset="-128"/>
              </a:rPr>
              <a:t>フィックス）をアップすることが出来ます。</a:t>
            </a:r>
            <a:br>
              <a:rPr lang="en-US" altLang="ja-JP" sz="1400" b="0">
                <a:latin typeface="Meiryo UI" pitchFamily="50" charset="-128"/>
                <a:ea typeface="Meiryo UI" pitchFamily="50" charset="-128"/>
                <a:cs typeface="Meiryo UI" pitchFamily="50" charset="-128"/>
              </a:rPr>
            </a:br>
            <a:r>
              <a:rPr lang="ja-JP" altLang="en-US" sz="1400" b="0">
                <a:latin typeface="Meiryo UI" pitchFamily="50" charset="-128"/>
                <a:ea typeface="Meiryo UI" pitchFamily="50" charset="-128"/>
                <a:cs typeface="Meiryo UI" pitchFamily="50" charset="-128"/>
              </a:rPr>
              <a:t>・本機能は有償オプションになります。（月額本体価</a:t>
            </a:r>
            <a:r>
              <a:rPr lang="en-US" altLang="ja-JP" sz="1400" b="0">
                <a:latin typeface="Meiryo UI" pitchFamily="50" charset="-128"/>
                <a:ea typeface="Meiryo UI" pitchFamily="50" charset="-128"/>
                <a:cs typeface="Meiryo UI" pitchFamily="50" charset="-128"/>
              </a:rPr>
              <a:t>9,000</a:t>
            </a:r>
            <a:r>
              <a:rPr lang="ja-JP" altLang="en-US" sz="1400" b="0">
                <a:latin typeface="Meiryo UI" pitchFamily="50" charset="-128"/>
                <a:ea typeface="Meiryo UI" pitchFamily="50" charset="-128"/>
                <a:cs typeface="Meiryo UI" pitchFamily="50" charset="-128"/>
              </a:rPr>
              <a:t>円</a:t>
            </a:r>
            <a:r>
              <a:rPr lang="en-US" altLang="ja-JP" sz="1400" b="0">
                <a:latin typeface="Meiryo UI" pitchFamily="50" charset="-128"/>
                <a:ea typeface="Meiryo UI" pitchFamily="50" charset="-128"/>
                <a:cs typeface="Meiryo UI" pitchFamily="50" charset="-128"/>
              </a:rPr>
              <a:t>/10GB</a:t>
            </a:r>
            <a:r>
              <a:rPr lang="ja-JP" altLang="en-US" sz="1400" b="0">
                <a:latin typeface="Meiryo UI" pitchFamily="50" charset="-128"/>
                <a:ea typeface="Meiryo UI" pitchFamily="50" charset="-128"/>
                <a:cs typeface="Meiryo UI" pitchFamily="50" charset="-128"/>
              </a:rPr>
              <a:t>）詳細はお問い合わせ下さいませ。</a:t>
            </a:r>
            <a:br>
              <a:rPr lang="en-US" altLang="ja-JP" sz="1400" b="0">
                <a:latin typeface="Meiryo UI" pitchFamily="50" charset="-128"/>
                <a:ea typeface="Meiryo UI" pitchFamily="50" charset="-128"/>
                <a:cs typeface="Meiryo UI" pitchFamily="50" charset="-128"/>
              </a:rPr>
            </a:br>
            <a:br>
              <a:rPr lang="en-US" altLang="ja-JP" sz="1400" b="0">
                <a:latin typeface="Meiryo UI" pitchFamily="50" charset="-128"/>
                <a:ea typeface="Meiryo UI" pitchFamily="50" charset="-128"/>
                <a:cs typeface="Meiryo UI" pitchFamily="50" charset="-128"/>
              </a:rPr>
            </a:br>
            <a:r>
              <a:rPr lang="ja-JP" altLang="en-US" sz="1400" b="0">
                <a:latin typeface="Meiryo UI" pitchFamily="50" charset="-128"/>
                <a:ea typeface="Meiryo UI" pitchFamily="50" charset="-128"/>
                <a:cs typeface="Meiryo UI" pitchFamily="50" charset="-128"/>
              </a:rPr>
              <a:t>＜アップロード方法＞</a:t>
            </a:r>
            <a:br>
              <a:rPr lang="ja-JP" altLang="en-US" sz="1400" b="0">
                <a:latin typeface="Meiryo UI" pitchFamily="50" charset="-128"/>
                <a:ea typeface="Meiryo UI" pitchFamily="50" charset="-128"/>
                <a:cs typeface="Meiryo UI" pitchFamily="50" charset="-128"/>
              </a:rPr>
            </a:br>
            <a:r>
              <a:rPr lang="en-US" altLang="ja-JP" sz="1400" b="0">
                <a:latin typeface="Meiryo UI" pitchFamily="50" charset="-128"/>
                <a:ea typeface="Meiryo UI" pitchFamily="50" charset="-128"/>
                <a:cs typeface="Meiryo UI" pitchFamily="50" charset="-128"/>
              </a:rPr>
              <a:t>※</a:t>
            </a:r>
            <a:r>
              <a:rPr lang="ja-JP" altLang="en-US" sz="1400" b="0">
                <a:latin typeface="Meiryo UI" pitchFamily="50" charset="-128"/>
                <a:ea typeface="Meiryo UI" pitchFamily="50" charset="-128"/>
                <a:cs typeface="Meiryo UI" pitchFamily="50" charset="-128"/>
              </a:rPr>
              <a:t>登録後、書誌情報の編集は後からでも行えますが、</a:t>
            </a:r>
            <a:br>
              <a:rPr lang="en-US" altLang="ja-JP" sz="1400" b="0">
                <a:latin typeface="Meiryo UI" pitchFamily="50" charset="-128"/>
                <a:ea typeface="Meiryo UI" pitchFamily="50" charset="-128"/>
                <a:cs typeface="Meiryo UI" pitchFamily="50" charset="-128"/>
              </a:rPr>
            </a:br>
            <a:r>
              <a:rPr lang="ja-JP" altLang="en-US" sz="1400" b="0">
                <a:latin typeface="Meiryo UI" pitchFamily="50" charset="-128"/>
                <a:ea typeface="Meiryo UI" pitchFamily="50" charset="-128"/>
                <a:cs typeface="Meiryo UI" pitchFamily="50" charset="-128"/>
              </a:rPr>
              <a:t>　ファイル・サムネイルの変更は出来ませんのでご注意下さい。</a:t>
            </a:r>
            <a:br>
              <a:rPr lang="en-US" altLang="ja-JP" sz="1400" b="0">
                <a:latin typeface="Meiryo UI" pitchFamily="50" charset="-128"/>
                <a:ea typeface="Meiryo UI" pitchFamily="50" charset="-128"/>
                <a:cs typeface="Meiryo UI" pitchFamily="50" charset="-128"/>
              </a:rPr>
            </a:br>
            <a:r>
              <a:rPr lang="en-US" altLang="ja-JP" sz="1400" b="0">
                <a:latin typeface="Meiryo UI" pitchFamily="50" charset="-128"/>
                <a:ea typeface="Meiryo UI" pitchFamily="50" charset="-128"/>
                <a:cs typeface="Meiryo UI" pitchFamily="50" charset="-128"/>
              </a:rPr>
              <a:t>※</a:t>
            </a:r>
            <a:r>
              <a:rPr lang="ja-JP" altLang="en-US" sz="1400" b="0">
                <a:latin typeface="Meiryo UI" pitchFamily="50" charset="-128"/>
                <a:ea typeface="Meiryo UI" pitchFamily="50" charset="-128"/>
                <a:cs typeface="Meiryo UI" pitchFamily="50" charset="-128"/>
              </a:rPr>
              <a:t>同時アクセス数は無制限で設定されます。</a:t>
            </a:r>
            <a:br>
              <a:rPr lang="en-US" altLang="ja-JP" sz="1400" b="0">
                <a:latin typeface="Meiryo UI" pitchFamily="50" charset="-128"/>
                <a:ea typeface="Meiryo UI" pitchFamily="50" charset="-128"/>
                <a:cs typeface="Meiryo UI" pitchFamily="50" charset="-128"/>
              </a:rPr>
            </a:br>
            <a:br>
              <a:rPr lang="en-US" altLang="ja-JP" sz="1400" b="0">
                <a:latin typeface="Meiryo UI" pitchFamily="50" charset="-128"/>
                <a:ea typeface="Meiryo UI" pitchFamily="50" charset="-128"/>
                <a:cs typeface="Meiryo UI" pitchFamily="50" charset="-128"/>
              </a:rPr>
            </a:br>
            <a:r>
              <a:rPr lang="en-US" altLang="ja-JP" sz="1400">
                <a:latin typeface="Meiryo UI" pitchFamily="50" charset="-128"/>
                <a:ea typeface="Meiryo UI" pitchFamily="50" charset="-128"/>
                <a:cs typeface="Meiryo UI" pitchFamily="50" charset="-128"/>
              </a:rPr>
              <a:t>Step1</a:t>
            </a:r>
            <a:r>
              <a:rPr lang="ja-JP" altLang="en-US" sz="1400" b="0">
                <a:latin typeface="Meiryo UI" pitchFamily="50" charset="-128"/>
                <a:ea typeface="Meiryo UI" pitchFamily="50" charset="-128"/>
                <a:cs typeface="Meiryo UI" pitchFamily="50" charset="-128"/>
              </a:rPr>
              <a:t>：アップロードするコンテンツファイルを選択します。</a:t>
            </a:r>
            <a:br>
              <a:rPr lang="en-US" altLang="ja-JP" sz="1400" b="0">
                <a:latin typeface="Meiryo UI" pitchFamily="50" charset="-128"/>
                <a:ea typeface="Meiryo UI" pitchFamily="50" charset="-128"/>
                <a:cs typeface="Meiryo UI" pitchFamily="50" charset="-128"/>
              </a:rPr>
            </a:br>
            <a:r>
              <a:rPr lang="ja-JP" altLang="en-US" sz="1400" b="0">
                <a:latin typeface="Meiryo UI" pitchFamily="50" charset="-128"/>
                <a:ea typeface="Meiryo UI" pitchFamily="50" charset="-128"/>
                <a:cs typeface="Meiryo UI" pitchFamily="50" charset="-128"/>
              </a:rPr>
              <a:t>「ファイルを選択」を押下→ローカルフォルダから該当ファイルを選択</a:t>
            </a:r>
            <a:br>
              <a:rPr lang="en-US" altLang="ja-JP" sz="1400" b="0">
                <a:latin typeface="Meiryo UI" pitchFamily="50" charset="-128"/>
                <a:ea typeface="Meiryo UI" pitchFamily="50" charset="-128"/>
                <a:cs typeface="Meiryo UI" pitchFamily="50" charset="-128"/>
              </a:rPr>
            </a:br>
            <a:br>
              <a:rPr lang="en-US" altLang="ja-JP" sz="1400" b="0">
                <a:latin typeface="Meiryo UI" pitchFamily="50" charset="-128"/>
                <a:ea typeface="Meiryo UI" pitchFamily="50" charset="-128"/>
                <a:cs typeface="Meiryo UI" pitchFamily="50" charset="-128"/>
              </a:rPr>
            </a:br>
            <a:r>
              <a:rPr lang="en-US" altLang="ja-JP" sz="1400">
                <a:latin typeface="Meiryo UI" pitchFamily="50" charset="-128"/>
                <a:ea typeface="Meiryo UI" pitchFamily="50" charset="-128"/>
                <a:cs typeface="Meiryo UI" pitchFamily="50" charset="-128"/>
              </a:rPr>
              <a:t>Step2</a:t>
            </a:r>
            <a:r>
              <a:rPr lang="ja-JP" altLang="en-US" sz="1400">
                <a:latin typeface="Meiryo UI" pitchFamily="50" charset="-128"/>
                <a:ea typeface="Meiryo UI" pitchFamily="50" charset="-128"/>
                <a:cs typeface="Meiryo UI" pitchFamily="50" charset="-128"/>
              </a:rPr>
              <a:t>～</a:t>
            </a:r>
            <a:r>
              <a:rPr lang="en-US" altLang="ja-JP" sz="1400">
                <a:latin typeface="Meiryo UI" pitchFamily="50" charset="-128"/>
                <a:ea typeface="Meiryo UI" pitchFamily="50" charset="-128"/>
                <a:cs typeface="Meiryo UI" pitchFamily="50" charset="-128"/>
              </a:rPr>
              <a:t>3</a:t>
            </a:r>
            <a:r>
              <a:rPr lang="ja-JP" altLang="en-US" sz="1400" b="0">
                <a:latin typeface="Meiryo UI" pitchFamily="50" charset="-128"/>
                <a:ea typeface="Meiryo UI" pitchFamily="50" charset="-128"/>
                <a:cs typeface="Meiryo UI" pitchFamily="50" charset="-128"/>
              </a:rPr>
              <a:t>：書誌項目の入力　入力後、「書誌確定」ボタンを押します。</a:t>
            </a:r>
            <a:br>
              <a:rPr lang="en-US" altLang="ja-JP" sz="1400" b="0">
                <a:latin typeface="Meiryo UI" pitchFamily="50" charset="-128"/>
                <a:ea typeface="Meiryo UI" pitchFamily="50" charset="-128"/>
                <a:cs typeface="Meiryo UI" pitchFamily="50" charset="-128"/>
              </a:rPr>
            </a:br>
            <a:r>
              <a:rPr lang="ja-JP" altLang="en-US" sz="1400" b="0">
                <a:latin typeface="Meiryo UI" pitchFamily="50" charset="-128"/>
                <a:ea typeface="Meiryo UI" pitchFamily="50" charset="-128"/>
                <a:cs typeface="Meiryo UI" pitchFamily="50" charset="-128"/>
              </a:rPr>
              <a:t>・必須：タイトル、タイトルカナ、ダウンロード可否、ダウンロード可能なページ数</a:t>
            </a:r>
            <a:br>
              <a:rPr lang="en-US" altLang="ja-JP" sz="1400" b="0">
                <a:latin typeface="Meiryo UI" pitchFamily="50" charset="-128"/>
                <a:ea typeface="Meiryo UI" pitchFamily="50" charset="-128"/>
                <a:cs typeface="Meiryo UI" pitchFamily="50" charset="-128"/>
              </a:rPr>
            </a:br>
            <a:r>
              <a:rPr lang="ja-JP" altLang="en-US" sz="1400" b="0">
                <a:latin typeface="Meiryo UI" pitchFamily="50" charset="-128"/>
                <a:ea typeface="Meiryo UI" pitchFamily="50" charset="-128"/>
                <a:cs typeface="Meiryo UI" pitchFamily="50" charset="-128"/>
              </a:rPr>
              <a:t>・任意：</a:t>
            </a:r>
            <a:r>
              <a:rPr lang="en-US" altLang="ja-JP" sz="1400" b="0">
                <a:latin typeface="Meiryo UI" pitchFamily="50" charset="-128"/>
                <a:ea typeface="Meiryo UI" pitchFamily="50" charset="-128"/>
                <a:cs typeface="Meiryo UI" pitchFamily="50" charset="-128"/>
              </a:rPr>
              <a:t>ISBN,</a:t>
            </a:r>
            <a:r>
              <a:rPr lang="ja-JP" altLang="en-US" sz="1400" b="0">
                <a:latin typeface="Meiryo UI" pitchFamily="50" charset="-128"/>
                <a:ea typeface="Meiryo UI" pitchFamily="50" charset="-128"/>
                <a:cs typeface="Meiryo UI" pitchFamily="50" charset="-128"/>
              </a:rPr>
              <a:t>巻号・年次</a:t>
            </a:r>
            <a:r>
              <a:rPr lang="en-US" altLang="ja-JP" sz="1400" b="0">
                <a:latin typeface="Meiryo UI" pitchFamily="50" charset="-128"/>
                <a:ea typeface="Meiryo UI" pitchFamily="50" charset="-128"/>
                <a:cs typeface="Meiryo UI" pitchFamily="50" charset="-128"/>
              </a:rPr>
              <a:t>,</a:t>
            </a:r>
            <a:r>
              <a:rPr lang="ja-JP" altLang="en-US" sz="1400" b="0">
                <a:latin typeface="Meiryo UI" pitchFamily="50" charset="-128"/>
                <a:ea typeface="Meiryo UI" pitchFamily="50" charset="-128"/>
                <a:cs typeface="Meiryo UI" pitchFamily="50" charset="-128"/>
              </a:rPr>
              <a:t>サブタイトル</a:t>
            </a:r>
            <a:r>
              <a:rPr lang="en-US" altLang="ja-JP" sz="1400" b="0">
                <a:latin typeface="Meiryo UI" pitchFamily="50" charset="-128"/>
                <a:ea typeface="Meiryo UI" pitchFamily="50" charset="-128"/>
                <a:cs typeface="Meiryo UI" pitchFamily="50" charset="-128"/>
              </a:rPr>
              <a:t>(</a:t>
            </a:r>
            <a:r>
              <a:rPr lang="ja-JP" altLang="en-US" sz="1400" b="0">
                <a:latin typeface="Meiryo UI" pitchFamily="50" charset="-128"/>
                <a:ea typeface="Meiryo UI" pitchFamily="50" charset="-128"/>
                <a:cs typeface="Meiryo UI" pitchFamily="50" charset="-128"/>
              </a:rPr>
              <a:t>カナ</a:t>
            </a:r>
            <a:r>
              <a:rPr lang="en-US" altLang="ja-JP" sz="1400" b="0">
                <a:latin typeface="Meiryo UI" pitchFamily="50" charset="-128"/>
                <a:ea typeface="Meiryo UI" pitchFamily="50" charset="-128"/>
                <a:cs typeface="Meiryo UI" pitchFamily="50" charset="-128"/>
              </a:rPr>
              <a:t>),</a:t>
            </a:r>
            <a:r>
              <a:rPr lang="ja-JP" altLang="en-US" sz="1400" b="0">
                <a:latin typeface="Meiryo UI" pitchFamily="50" charset="-128"/>
                <a:ea typeface="Meiryo UI" pitchFamily="50" charset="-128"/>
                <a:cs typeface="Meiryo UI" pitchFamily="50" charset="-128"/>
              </a:rPr>
              <a:t>シリーズ名</a:t>
            </a:r>
            <a:r>
              <a:rPr lang="en-US" altLang="ja-JP" sz="1400" b="0">
                <a:latin typeface="Meiryo UI" pitchFamily="50" charset="-128"/>
                <a:ea typeface="Meiryo UI" pitchFamily="50" charset="-128"/>
                <a:cs typeface="Meiryo UI" pitchFamily="50" charset="-128"/>
              </a:rPr>
              <a:t>,</a:t>
            </a:r>
            <a:r>
              <a:rPr lang="ja-JP" altLang="en-US" sz="1400" b="0">
                <a:latin typeface="Meiryo UI" pitchFamily="50" charset="-128"/>
                <a:ea typeface="Meiryo UI" pitchFamily="50" charset="-128"/>
                <a:cs typeface="Meiryo UI" pitchFamily="50" charset="-128"/>
              </a:rPr>
              <a:t>著者名</a:t>
            </a:r>
            <a:r>
              <a:rPr lang="en-US" altLang="ja-JP" sz="1400" b="0">
                <a:latin typeface="Meiryo UI" pitchFamily="50" charset="-128"/>
                <a:ea typeface="Meiryo UI" pitchFamily="50" charset="-128"/>
                <a:cs typeface="Meiryo UI" pitchFamily="50" charset="-128"/>
              </a:rPr>
              <a:t>(</a:t>
            </a:r>
            <a:r>
              <a:rPr lang="ja-JP" altLang="en-US" sz="1400" b="0">
                <a:latin typeface="Meiryo UI" pitchFamily="50" charset="-128"/>
                <a:ea typeface="Meiryo UI" pitchFamily="50" charset="-128"/>
                <a:cs typeface="Meiryo UI" pitchFamily="50" charset="-128"/>
              </a:rPr>
              <a:t>カナ</a:t>
            </a:r>
            <a:r>
              <a:rPr lang="en-US" altLang="ja-JP" sz="1400" b="0">
                <a:latin typeface="Meiryo UI" pitchFamily="50" charset="-128"/>
                <a:ea typeface="Meiryo UI" pitchFamily="50" charset="-128"/>
                <a:cs typeface="Meiryo UI" pitchFamily="50" charset="-128"/>
              </a:rPr>
              <a:t>),</a:t>
            </a:r>
            <a:br>
              <a:rPr lang="en-US" altLang="ja-JP" sz="1400" b="0">
                <a:latin typeface="Meiryo UI" pitchFamily="50" charset="-128"/>
                <a:ea typeface="Meiryo UI" pitchFamily="50" charset="-128"/>
                <a:cs typeface="Meiryo UI" pitchFamily="50" charset="-128"/>
              </a:rPr>
            </a:br>
            <a:r>
              <a:rPr lang="ja-JP" altLang="en-US" sz="1400" b="0">
                <a:latin typeface="Meiryo UI" pitchFamily="50" charset="-128"/>
                <a:ea typeface="Meiryo UI" pitchFamily="50" charset="-128"/>
                <a:cs typeface="Meiryo UI" pitchFamily="50" charset="-128"/>
              </a:rPr>
              <a:t>　　　　　出版社</a:t>
            </a:r>
            <a:r>
              <a:rPr lang="en-US" altLang="ja-JP" sz="1400" b="0">
                <a:latin typeface="Meiryo UI" pitchFamily="50" charset="-128"/>
                <a:ea typeface="Meiryo UI" pitchFamily="50" charset="-128"/>
                <a:cs typeface="Meiryo UI" pitchFamily="50" charset="-128"/>
              </a:rPr>
              <a:t>(</a:t>
            </a:r>
            <a:r>
              <a:rPr lang="ja-JP" altLang="en-US" sz="1400" b="0">
                <a:latin typeface="Meiryo UI" pitchFamily="50" charset="-128"/>
                <a:ea typeface="Meiryo UI" pitchFamily="50" charset="-128"/>
                <a:cs typeface="Meiryo UI" pitchFamily="50" charset="-128"/>
              </a:rPr>
              <a:t>カナ</a:t>
            </a:r>
            <a:r>
              <a:rPr lang="en-US" altLang="ja-JP" sz="1400" b="0">
                <a:latin typeface="Meiryo UI" pitchFamily="50" charset="-128"/>
                <a:ea typeface="Meiryo UI" pitchFamily="50" charset="-128"/>
                <a:cs typeface="Meiryo UI" pitchFamily="50" charset="-128"/>
              </a:rPr>
              <a:t>),</a:t>
            </a:r>
            <a:r>
              <a:rPr lang="ja-JP" altLang="en-US" sz="1400" b="0">
                <a:latin typeface="Meiryo UI" pitchFamily="50" charset="-128"/>
                <a:ea typeface="Meiryo UI" pitchFamily="50" charset="-128"/>
                <a:cs typeface="Meiryo UI" pitchFamily="50" charset="-128"/>
              </a:rPr>
              <a:t>出版年月</a:t>
            </a:r>
            <a:r>
              <a:rPr lang="en-US" altLang="ja-JP" sz="1400" b="0">
                <a:latin typeface="Meiryo UI" pitchFamily="50" charset="-128"/>
                <a:ea typeface="Meiryo UI" pitchFamily="50" charset="-128"/>
                <a:cs typeface="Meiryo UI" pitchFamily="50" charset="-128"/>
              </a:rPr>
              <a:t>,</a:t>
            </a:r>
            <a:r>
              <a:rPr lang="ja-JP" altLang="en-US" sz="1400" b="0">
                <a:latin typeface="Meiryo UI" pitchFamily="50" charset="-128"/>
                <a:ea typeface="Meiryo UI" pitchFamily="50" charset="-128"/>
                <a:cs typeface="Meiryo UI" pitchFamily="50" charset="-128"/>
              </a:rPr>
              <a:t>内容紹介文</a:t>
            </a:r>
            <a:r>
              <a:rPr lang="en-US" altLang="ja-JP" sz="1400" b="0">
                <a:latin typeface="Meiryo UI" pitchFamily="50" charset="-128"/>
                <a:ea typeface="Meiryo UI" pitchFamily="50" charset="-128"/>
                <a:cs typeface="Meiryo UI" pitchFamily="50" charset="-128"/>
              </a:rPr>
              <a:t>,</a:t>
            </a:r>
            <a:r>
              <a:rPr lang="ja-JP" altLang="en-US" sz="1400" b="0">
                <a:latin typeface="Meiryo UI" pitchFamily="50" charset="-128"/>
                <a:ea typeface="Meiryo UI" pitchFamily="50" charset="-128"/>
                <a:cs typeface="Meiryo UI" pitchFamily="50" charset="-128"/>
              </a:rPr>
              <a:t>目次</a:t>
            </a:r>
            <a:r>
              <a:rPr lang="en-US" altLang="ja-JP" sz="1400" b="0">
                <a:latin typeface="Meiryo UI" pitchFamily="50" charset="-128"/>
                <a:ea typeface="Meiryo UI" pitchFamily="50" charset="-128"/>
                <a:cs typeface="Meiryo UI" pitchFamily="50" charset="-128"/>
              </a:rPr>
              <a:t>,NDC</a:t>
            </a:r>
            <a:br>
              <a:rPr lang="en-US" altLang="ja-JP" sz="1400" b="0">
                <a:latin typeface="Meiryo UI" pitchFamily="50" charset="-128"/>
                <a:ea typeface="Meiryo UI" pitchFamily="50" charset="-128"/>
                <a:cs typeface="Meiryo UI" pitchFamily="50" charset="-128"/>
              </a:rPr>
            </a:br>
            <a:br>
              <a:rPr lang="en-US" altLang="ja-JP" sz="1400" b="0">
                <a:latin typeface="Meiryo UI" pitchFamily="50" charset="-128"/>
                <a:ea typeface="Meiryo UI" pitchFamily="50" charset="-128"/>
                <a:cs typeface="Meiryo UI" pitchFamily="50" charset="-128"/>
              </a:rPr>
            </a:br>
            <a:r>
              <a:rPr lang="en-US" altLang="ja-JP" sz="1400">
                <a:latin typeface="Meiryo UI" pitchFamily="50" charset="-128"/>
                <a:ea typeface="Meiryo UI" pitchFamily="50" charset="-128"/>
                <a:cs typeface="Meiryo UI" pitchFamily="50" charset="-128"/>
              </a:rPr>
              <a:t>Step4</a:t>
            </a:r>
            <a:r>
              <a:rPr lang="ja-JP" altLang="en-US" sz="1400" b="0">
                <a:latin typeface="Meiryo UI" pitchFamily="50" charset="-128"/>
                <a:ea typeface="Meiryo UI" pitchFamily="50" charset="-128"/>
                <a:cs typeface="Meiryo UI" pitchFamily="50" charset="-128"/>
              </a:rPr>
              <a:t>：書籍のサムネイルに使用される画像です。</a:t>
            </a:r>
            <a:br>
              <a:rPr lang="en-US" altLang="ja-JP" sz="1400" b="0">
                <a:latin typeface="Meiryo UI" pitchFamily="50" charset="-128"/>
                <a:ea typeface="Meiryo UI" pitchFamily="50" charset="-128"/>
                <a:cs typeface="Meiryo UI" pitchFamily="50" charset="-128"/>
              </a:rPr>
            </a:br>
            <a:r>
              <a:rPr lang="en-US" altLang="ja-JP" sz="1400" b="0">
                <a:latin typeface="Meiryo UI" pitchFamily="50" charset="-128"/>
                <a:ea typeface="Meiryo UI" pitchFamily="50" charset="-128"/>
                <a:cs typeface="Meiryo UI" pitchFamily="50" charset="-128"/>
              </a:rPr>
              <a:t>PNG/JPEG</a:t>
            </a:r>
            <a:r>
              <a:rPr lang="ja-JP" altLang="en-US" sz="1400" b="0">
                <a:latin typeface="Meiryo UI" pitchFamily="50" charset="-128"/>
                <a:ea typeface="Meiryo UI" pitchFamily="50" charset="-128"/>
                <a:cs typeface="Meiryo UI" pitchFamily="50" charset="-128"/>
              </a:rPr>
              <a:t>をアップします。アップしない場合、コンテンツファイルの</a:t>
            </a:r>
            <a:br>
              <a:rPr lang="en-US" altLang="ja-JP" sz="1400" b="0">
                <a:latin typeface="Meiryo UI" pitchFamily="50" charset="-128"/>
                <a:ea typeface="Meiryo UI" pitchFamily="50" charset="-128"/>
                <a:cs typeface="Meiryo UI" pitchFamily="50" charset="-128"/>
              </a:rPr>
            </a:br>
            <a:r>
              <a:rPr lang="en-US" altLang="ja-JP" sz="1400" b="0">
                <a:latin typeface="Meiryo UI" pitchFamily="50" charset="-128"/>
                <a:ea typeface="Meiryo UI" pitchFamily="50" charset="-128"/>
                <a:cs typeface="Meiryo UI" pitchFamily="50" charset="-128"/>
              </a:rPr>
              <a:t>1</a:t>
            </a:r>
            <a:r>
              <a:rPr lang="ja-JP" altLang="en-US" sz="1400" b="0">
                <a:latin typeface="Meiryo UI" pitchFamily="50" charset="-128"/>
                <a:ea typeface="Meiryo UI" pitchFamily="50" charset="-128"/>
                <a:cs typeface="Meiryo UI" pitchFamily="50" charset="-128"/>
              </a:rPr>
              <a:t>ページ目から自動生成されます。</a:t>
            </a:r>
            <a:br>
              <a:rPr lang="en-US" altLang="ja-JP" sz="1400" b="0">
                <a:latin typeface="Meiryo UI" pitchFamily="50" charset="-128"/>
                <a:ea typeface="Meiryo UI" pitchFamily="50" charset="-128"/>
                <a:cs typeface="Meiryo UI" pitchFamily="50" charset="-128"/>
              </a:rPr>
            </a:br>
            <a:br>
              <a:rPr lang="en-US" altLang="ja-JP" sz="1400" b="0">
                <a:latin typeface="Meiryo UI" pitchFamily="50" charset="-128"/>
                <a:ea typeface="Meiryo UI" pitchFamily="50" charset="-128"/>
                <a:cs typeface="Meiryo UI" pitchFamily="50" charset="-128"/>
              </a:rPr>
            </a:br>
            <a:r>
              <a:rPr lang="en-US" altLang="ja-JP" sz="1400">
                <a:latin typeface="Meiryo UI" pitchFamily="50" charset="-128"/>
                <a:ea typeface="Meiryo UI" pitchFamily="50" charset="-128"/>
                <a:cs typeface="Meiryo UI" pitchFamily="50" charset="-128"/>
              </a:rPr>
              <a:t>Step5</a:t>
            </a:r>
            <a:r>
              <a:rPr lang="en-US" altLang="ja-JP" sz="1400" b="0">
                <a:latin typeface="Meiryo UI" pitchFamily="50" charset="-128"/>
                <a:ea typeface="Meiryo UI" pitchFamily="50" charset="-128"/>
                <a:cs typeface="Meiryo UI" pitchFamily="50" charset="-128"/>
              </a:rPr>
              <a:t>:</a:t>
            </a:r>
            <a:r>
              <a:rPr lang="ja-JP" altLang="en-US" sz="1400" b="0">
                <a:latin typeface="Meiryo UI" pitchFamily="50" charset="-128"/>
                <a:ea typeface="Meiryo UI" pitchFamily="50" charset="-128"/>
                <a:cs typeface="Meiryo UI" pitchFamily="50" charset="-128"/>
              </a:rPr>
              <a:t>最後に「アップロード実行」ボタンを押下します。</a:t>
            </a:r>
            <a:br>
              <a:rPr lang="en-US" altLang="ja-JP" sz="1400" b="0">
                <a:latin typeface="Meiryo UI" pitchFamily="50" charset="-128"/>
                <a:ea typeface="Meiryo UI" pitchFamily="50" charset="-128"/>
                <a:cs typeface="Meiryo UI" pitchFamily="50" charset="-128"/>
              </a:rPr>
            </a:br>
            <a:r>
              <a:rPr lang="ja-JP" altLang="en-US" sz="1400" b="0">
                <a:latin typeface="Meiryo UI" pitchFamily="50" charset="-128"/>
                <a:ea typeface="Meiryo UI" pitchFamily="50" charset="-128"/>
                <a:cs typeface="Meiryo UI" pitchFamily="50" charset="-128"/>
              </a:rPr>
              <a:t>アップロードが完了次第、利用者画面に反映され</a:t>
            </a:r>
            <a:br>
              <a:rPr lang="en-US" altLang="ja-JP" sz="1400" b="0">
                <a:latin typeface="Meiryo UI" pitchFamily="50" charset="-128"/>
                <a:ea typeface="Meiryo UI" pitchFamily="50" charset="-128"/>
                <a:cs typeface="Meiryo UI" pitchFamily="50" charset="-128"/>
              </a:rPr>
            </a:br>
            <a:r>
              <a:rPr lang="ja-JP" altLang="en-US" sz="1400" b="0">
                <a:latin typeface="Meiryo UI" pitchFamily="50" charset="-128"/>
                <a:ea typeface="Meiryo UI" pitchFamily="50" charset="-128"/>
                <a:cs typeface="Meiryo UI" pitchFamily="50" charset="-128"/>
              </a:rPr>
              <a:t>コンテンツを閲覧出来ます。</a:t>
            </a:r>
            <a:endParaRPr kumimoji="1" lang="ja-JP" altLang="en-US" sz="1000" b="0">
              <a:solidFill>
                <a:srgbClr val="FF0000"/>
              </a:solidFill>
              <a:latin typeface="Meiryo UI" pitchFamily="50" charset="-128"/>
              <a:ea typeface="Meiryo UI" pitchFamily="50" charset="-128"/>
              <a:cs typeface="Meiryo UI" pitchFamily="50" charset="-128"/>
            </a:endParaRPr>
          </a:p>
        </p:txBody>
      </p:sp>
      <p:pic>
        <p:nvPicPr>
          <p:cNvPr id="9" name="図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971600" y="6418865"/>
            <a:ext cx="2895600" cy="365125"/>
          </a:xfrm>
        </p:spPr>
        <p:txBody>
          <a:bodyPr/>
          <a:lstStyle/>
          <a:p>
            <a:pPr>
              <a:defRPr/>
            </a:pPr>
            <a:r>
              <a:rPr lang="de-DE" altLang="ja-JP"/>
              <a:t>©KINOKUNIYA COMPANY LTD.</a:t>
            </a:r>
            <a:endParaRPr lang="ja-JP" altLang="en-US"/>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9723" y="1531985"/>
            <a:ext cx="2482906" cy="2847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1177" y="4204556"/>
            <a:ext cx="772894" cy="349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テキスト ボックス 16"/>
          <p:cNvSpPr txBox="1"/>
          <p:nvPr/>
        </p:nvSpPr>
        <p:spPr>
          <a:xfrm>
            <a:off x="5940152" y="2072858"/>
            <a:ext cx="792088" cy="276022"/>
          </a:xfrm>
          <a:prstGeom prst="rect">
            <a:avLst/>
          </a:prstGeom>
          <a:noFill/>
          <a:ln w="25400">
            <a:solidFill>
              <a:srgbClr val="FF0000"/>
            </a:solidFill>
          </a:ln>
        </p:spPr>
        <p:txBody>
          <a:bodyPr wrap="square" rtlCol="0">
            <a:spAutoFit/>
          </a:bodyPr>
          <a:lstStyle/>
          <a:p>
            <a:endParaRPr kumimoji="1" lang="ja-JP" altLang="en-US"/>
          </a:p>
        </p:txBody>
      </p:sp>
      <p:sp>
        <p:nvSpPr>
          <p:cNvPr id="18" name="テキスト ボックス 17"/>
          <p:cNvSpPr txBox="1"/>
          <p:nvPr/>
        </p:nvSpPr>
        <p:spPr>
          <a:xfrm>
            <a:off x="7971177" y="4258639"/>
            <a:ext cx="792088" cy="276022"/>
          </a:xfrm>
          <a:prstGeom prst="rect">
            <a:avLst/>
          </a:prstGeom>
          <a:noFill/>
          <a:ln w="25400">
            <a:solidFill>
              <a:srgbClr val="FF0000"/>
            </a:solidFill>
          </a:ln>
        </p:spPr>
        <p:txBody>
          <a:bodyPr wrap="square" rtlCol="0">
            <a:spAutoFit/>
          </a:bodyPr>
          <a:lstStyle/>
          <a:p>
            <a:endParaRPr kumimoji="1" lang="ja-JP" altLang="en-US"/>
          </a:p>
        </p:txBody>
      </p:sp>
      <p:pic>
        <p:nvPicPr>
          <p:cNvPr id="1031"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94843" y="4554333"/>
            <a:ext cx="3969810" cy="1306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テキスト ボックス 21"/>
          <p:cNvSpPr txBox="1"/>
          <p:nvPr/>
        </p:nvSpPr>
        <p:spPr>
          <a:xfrm>
            <a:off x="5724128" y="5584981"/>
            <a:ext cx="864096" cy="301397"/>
          </a:xfrm>
          <a:prstGeom prst="rect">
            <a:avLst/>
          </a:prstGeom>
          <a:noFill/>
          <a:ln w="25400">
            <a:solidFill>
              <a:srgbClr val="FF0000"/>
            </a:solidFill>
          </a:ln>
        </p:spPr>
        <p:txBody>
          <a:bodyPr wrap="square" rtlCol="0">
            <a:spAutoFit/>
          </a:bodyPr>
          <a:lstStyle/>
          <a:p>
            <a:endParaRPr kumimoji="1" lang="ja-JP" altLang="en-US"/>
          </a:p>
        </p:txBody>
      </p:sp>
      <p:pic>
        <p:nvPicPr>
          <p:cNvPr id="103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6056" y="5949280"/>
            <a:ext cx="3730129" cy="636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テキスト ボックス 23"/>
          <p:cNvSpPr txBox="1"/>
          <p:nvPr/>
        </p:nvSpPr>
        <p:spPr>
          <a:xfrm>
            <a:off x="5148064" y="6290427"/>
            <a:ext cx="792088" cy="276022"/>
          </a:xfrm>
          <a:prstGeom prst="rect">
            <a:avLst/>
          </a:prstGeom>
          <a:noFill/>
          <a:ln w="25400">
            <a:solidFill>
              <a:srgbClr val="FF0000"/>
            </a:solidFill>
          </a:ln>
        </p:spPr>
        <p:txBody>
          <a:bodyPr wrap="square" rtlCol="0">
            <a:spAutoFit/>
          </a:bodyPr>
          <a:lstStyle/>
          <a:p>
            <a:endParaRPr kumimoji="1" lang="ja-JP" altLang="en-US"/>
          </a:p>
        </p:txBody>
      </p:sp>
    </p:spTree>
    <p:extLst>
      <p:ext uri="{BB962C8B-B14F-4D97-AF65-F5344CB8AC3E}">
        <p14:creationId xmlns:p14="http://schemas.microsoft.com/office/powerpoint/2010/main" val="4259627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6793038" y="6462671"/>
            <a:ext cx="2133600" cy="365125"/>
          </a:xfrm>
        </p:spPr>
        <p:txBody>
          <a:bodyPr/>
          <a:lstStyle/>
          <a:p>
            <a:fld id="{22EE2E8E-B34B-4933-B36B-789EAD06E853}" type="slidenum">
              <a:rPr kumimoji="1" lang="ja-JP" altLang="en-US" smtClean="0"/>
              <a:t>19</a:t>
            </a:fld>
            <a:endParaRPr kumimoji="1" lang="ja-JP" altLang="en-US"/>
          </a:p>
        </p:txBody>
      </p:sp>
      <p:sp>
        <p:nvSpPr>
          <p:cNvPr id="8" name="タイトル 3"/>
          <p:cNvSpPr>
            <a:spLocks noGrp="1"/>
          </p:cNvSpPr>
          <p:nvPr>
            <p:ph type="title"/>
          </p:nvPr>
        </p:nvSpPr>
        <p:spPr>
          <a:xfrm>
            <a:off x="107503" y="285138"/>
            <a:ext cx="8928993" cy="6572862"/>
          </a:xfrm>
        </p:spPr>
        <p:txBody>
          <a:bodyPr anchor="t">
            <a:normAutofit/>
          </a:bodyPr>
          <a:lstStyle/>
          <a:p>
            <a:r>
              <a:rPr lang="ja-JP" altLang="en-US">
                <a:solidFill>
                  <a:schemeClr val="tx2"/>
                </a:solidFill>
                <a:latin typeface="Meiryo UI" pitchFamily="50" charset="-128"/>
                <a:ea typeface="Meiryo UI" pitchFamily="50" charset="-128"/>
                <a:cs typeface="Meiryo UI" pitchFamily="50" charset="-128"/>
              </a:rPr>
              <a:t>２</a:t>
            </a:r>
            <a:r>
              <a:rPr lang="en-US" altLang="ja-JP" b="1">
                <a:solidFill>
                  <a:schemeClr val="tx2"/>
                </a:solidFill>
                <a:latin typeface="Meiryo UI" pitchFamily="50" charset="-128"/>
                <a:ea typeface="Meiryo UI" pitchFamily="50" charset="-128"/>
                <a:cs typeface="Meiryo UI" pitchFamily="50" charset="-128"/>
              </a:rPr>
              <a:t>.</a:t>
            </a:r>
            <a:r>
              <a:rPr lang="ja-JP" altLang="en-US" b="1">
                <a:solidFill>
                  <a:schemeClr val="tx2"/>
                </a:solidFill>
                <a:latin typeface="Meiryo UI" pitchFamily="50" charset="-128"/>
                <a:ea typeface="Meiryo UI" pitchFamily="50" charset="-128"/>
                <a:cs typeface="Meiryo UI" pitchFamily="50" charset="-128"/>
              </a:rPr>
              <a:t> </a:t>
            </a:r>
            <a:r>
              <a:rPr lang="ja-JP" altLang="en-US">
                <a:solidFill>
                  <a:schemeClr val="tx2"/>
                </a:solidFill>
                <a:latin typeface="Meiryo UI" pitchFamily="50" charset="-128"/>
                <a:ea typeface="Meiryo UI" pitchFamily="50" charset="-128"/>
                <a:cs typeface="Meiryo UI" pitchFamily="50" charset="-128"/>
              </a:rPr>
              <a:t>管理者機能</a:t>
            </a:r>
            <a:br>
              <a:rPr lang="en-US" altLang="ja-JP" b="1">
                <a:solidFill>
                  <a:schemeClr val="tx2"/>
                </a:solidFill>
                <a:latin typeface="Meiryo UI" pitchFamily="50" charset="-128"/>
                <a:ea typeface="Meiryo UI" pitchFamily="50" charset="-128"/>
                <a:cs typeface="Meiryo UI" pitchFamily="50" charset="-128"/>
              </a:rPr>
            </a:br>
            <a:r>
              <a:rPr lang="en-US" altLang="ja-JP" sz="2400">
                <a:latin typeface="Meiryo UI" pitchFamily="50" charset="-128"/>
                <a:ea typeface="Meiryo UI" pitchFamily="50" charset="-128"/>
                <a:cs typeface="Meiryo UI" pitchFamily="50" charset="-128"/>
              </a:rPr>
              <a:t>12</a:t>
            </a:r>
            <a:r>
              <a:rPr lang="ja-JP" altLang="en-US" sz="2400" err="1">
                <a:latin typeface="Meiryo UI" pitchFamily="50" charset="-128"/>
                <a:ea typeface="Meiryo UI" pitchFamily="50" charset="-128"/>
                <a:cs typeface="Meiryo UI" pitchFamily="50" charset="-128"/>
              </a:rPr>
              <a:t>．</a:t>
            </a:r>
            <a:r>
              <a:rPr lang="ja-JP" altLang="en-US" sz="2400">
                <a:latin typeface="Meiryo UI" pitchFamily="50" charset="-128"/>
                <a:ea typeface="Meiryo UI" pitchFamily="50" charset="-128"/>
                <a:cs typeface="Meiryo UI" pitchFamily="50" charset="-128"/>
              </a:rPr>
              <a:t>独自資料の一覧</a:t>
            </a:r>
            <a:br>
              <a:rPr lang="en-US" altLang="ja-JP" sz="2400">
                <a:latin typeface="Meiryo UI" pitchFamily="50" charset="-128"/>
                <a:ea typeface="Meiryo UI" pitchFamily="50" charset="-128"/>
                <a:cs typeface="Meiryo UI" pitchFamily="50" charset="-128"/>
              </a:rPr>
            </a:br>
            <a:endParaRPr kumimoji="1" lang="ja-JP" altLang="en-US" sz="1000" b="0">
              <a:solidFill>
                <a:srgbClr val="FF0000"/>
              </a:solidFill>
              <a:latin typeface="Meiryo UI" pitchFamily="50" charset="-128"/>
              <a:ea typeface="Meiryo UI" pitchFamily="50" charset="-128"/>
              <a:cs typeface="Meiryo UI" pitchFamily="50" charset="-128"/>
            </a:endParaRPr>
          </a:p>
        </p:txBody>
      </p:sp>
      <p:pic>
        <p:nvPicPr>
          <p:cNvPr id="9" name="図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971600" y="6418865"/>
            <a:ext cx="2895600" cy="365125"/>
          </a:xfrm>
        </p:spPr>
        <p:txBody>
          <a:bodyPr/>
          <a:lstStyle/>
          <a:p>
            <a:pPr>
              <a:defRPr/>
            </a:pPr>
            <a:r>
              <a:rPr lang="de-DE" altLang="ja-JP"/>
              <a:t>©KINOKUNIYA COMPANY LTD.</a:t>
            </a:r>
            <a:endParaRPr lang="ja-JP" altLang="en-US"/>
          </a:p>
        </p:txBody>
      </p:sp>
      <p:sp>
        <p:nvSpPr>
          <p:cNvPr id="7" name="テキスト ボックス 6"/>
          <p:cNvSpPr txBox="1"/>
          <p:nvPr/>
        </p:nvSpPr>
        <p:spPr>
          <a:xfrm>
            <a:off x="251520" y="1073677"/>
            <a:ext cx="8460971" cy="1600438"/>
          </a:xfrm>
          <a:prstGeom prst="rect">
            <a:avLst/>
          </a:prstGeom>
          <a:noFill/>
        </p:spPr>
        <p:txBody>
          <a:bodyPr wrap="none" rtlCol="0">
            <a:spAutoFit/>
          </a:bodyPr>
          <a:lstStyle/>
          <a:p>
            <a:r>
              <a:rPr kumimoji="1" lang="ja-JP" altLang="en-US" sz="1400">
                <a:latin typeface="Meiryo UI" panose="020B0604030504040204" pitchFamily="50" charset="-128"/>
                <a:ea typeface="Meiryo UI" panose="020B0604030504040204" pitchFamily="50" charset="-128"/>
              </a:rPr>
              <a:t>・独自資料の登録状況を確認することができます。現時点のアップロード容量、残量をグラフ上で確認可能です。</a:t>
            </a:r>
            <a:endParaRPr kumimoji="1" lang="en-US" altLang="ja-JP" sz="1400">
              <a:latin typeface="Meiryo UI" panose="020B0604030504040204" pitchFamily="50" charset="-128"/>
              <a:ea typeface="Meiryo UI" panose="020B0604030504040204" pitchFamily="50" charset="-128"/>
            </a:endParaRPr>
          </a:p>
          <a:p>
            <a:r>
              <a:rPr lang="ja-JP" altLang="en-US" sz="1400">
                <a:latin typeface="Meiryo UI" panose="020B0604030504040204" pitchFamily="50" charset="-128"/>
                <a:ea typeface="Meiryo UI" panose="020B0604030504040204" pitchFamily="50" charset="-128"/>
              </a:rPr>
              <a:t>・登録済の独自資料の編集が可能です。</a:t>
            </a:r>
            <a:endParaRPr lang="en-US" altLang="ja-JP" sz="1400">
              <a:latin typeface="Meiryo UI" panose="020B0604030504040204" pitchFamily="50" charset="-128"/>
              <a:ea typeface="Meiryo UI" panose="020B0604030504040204" pitchFamily="50" charset="-128"/>
            </a:endParaRPr>
          </a:p>
          <a:p>
            <a:r>
              <a:rPr lang="ja-JP" altLang="en-US" sz="1400">
                <a:latin typeface="Meiryo UI" panose="020B0604030504040204" pitchFamily="50" charset="-128"/>
                <a:ea typeface="Meiryo UI" panose="020B0604030504040204" pitchFamily="50" charset="-128"/>
              </a:rPr>
              <a:t>１）書誌の編集</a:t>
            </a:r>
            <a:endParaRPr lang="en-US" altLang="ja-JP" sz="1400">
              <a:latin typeface="Meiryo UI" panose="020B0604030504040204" pitchFamily="50" charset="-128"/>
              <a:ea typeface="Meiryo UI" panose="020B0604030504040204" pitchFamily="50" charset="-128"/>
            </a:endParaRPr>
          </a:p>
          <a:p>
            <a:r>
              <a:rPr kumimoji="1" lang="ja-JP" altLang="en-US" sz="1400">
                <a:latin typeface="Meiryo UI" panose="020B0604030504040204" pitchFamily="50" charset="-128"/>
                <a:ea typeface="Meiryo UI" panose="020B0604030504040204" pitchFamily="50" charset="-128"/>
              </a:rPr>
              <a:t>　コンテンツ右側のペンマークをクリック→編集の上「書誌確定」押下後、「書誌情報更新」をクリックすると反映されます。</a:t>
            </a:r>
            <a:endParaRPr kumimoji="1" lang="en-US" altLang="ja-JP" sz="1400">
              <a:latin typeface="Meiryo UI" panose="020B0604030504040204" pitchFamily="50" charset="-128"/>
              <a:ea typeface="Meiryo UI" panose="020B0604030504040204" pitchFamily="50" charset="-128"/>
            </a:endParaRPr>
          </a:p>
          <a:p>
            <a:r>
              <a:rPr lang="ja-JP" altLang="en-US" sz="1400">
                <a:latin typeface="Meiryo UI" panose="020B0604030504040204" pitchFamily="50" charset="-128"/>
                <a:ea typeface="Meiryo UI" panose="020B0604030504040204" pitchFamily="50" charset="-128"/>
              </a:rPr>
              <a:t>２）コンテンツの削除</a:t>
            </a:r>
            <a:endParaRPr lang="en-US" altLang="ja-JP" sz="1400">
              <a:latin typeface="Meiryo UI" panose="020B0604030504040204" pitchFamily="50" charset="-128"/>
              <a:ea typeface="Meiryo UI" panose="020B0604030504040204" pitchFamily="50" charset="-128"/>
            </a:endParaRPr>
          </a:p>
          <a:p>
            <a:r>
              <a:rPr kumimoji="1" lang="ja-JP" altLang="en-US" sz="1400">
                <a:latin typeface="Meiryo UI" panose="020B0604030504040204" pitchFamily="50" charset="-128"/>
                <a:ea typeface="Meiryo UI" panose="020B0604030504040204" pitchFamily="50" charset="-128"/>
              </a:rPr>
              <a:t>　コンテンツ右側のゴミ箱マークをクリック→「削除する」で削除が反映されます。</a:t>
            </a:r>
            <a:endParaRPr kumimoji="1" lang="en-US" altLang="ja-JP" sz="1400">
              <a:latin typeface="Meiryo UI" panose="020B0604030504040204" pitchFamily="50" charset="-128"/>
              <a:ea typeface="Meiryo UI" panose="020B0604030504040204" pitchFamily="50" charset="-128"/>
            </a:endParaRPr>
          </a:p>
          <a:p>
            <a:r>
              <a:rPr lang="ja-JP" altLang="en-US" sz="1200">
                <a:latin typeface="Meiryo UI" panose="020B0604030504040204" pitchFamily="50" charset="-128"/>
                <a:ea typeface="Meiryo UI" panose="020B0604030504040204" pitchFamily="50" charset="-128"/>
              </a:rPr>
              <a:t>　　</a:t>
            </a:r>
            <a:r>
              <a:rPr lang="en-US" altLang="ja-JP" sz="1200">
                <a:latin typeface="Meiryo UI" panose="020B0604030504040204" pitchFamily="50" charset="-128"/>
                <a:ea typeface="Meiryo UI" panose="020B0604030504040204" pitchFamily="50" charset="-128"/>
              </a:rPr>
              <a:t>※</a:t>
            </a:r>
            <a:r>
              <a:rPr lang="ja-JP" altLang="en-US" sz="1200">
                <a:latin typeface="Meiryo UI" panose="020B0604030504040204" pitchFamily="50" charset="-128"/>
                <a:ea typeface="Meiryo UI" panose="020B0604030504040204" pitchFamily="50" charset="-128"/>
              </a:rPr>
              <a:t>コンテンツファイル</a:t>
            </a:r>
            <a:r>
              <a:rPr lang="en-US" altLang="ja-JP" sz="1200">
                <a:latin typeface="Meiryo UI" panose="020B0604030504040204" pitchFamily="50" charset="-128"/>
                <a:ea typeface="Meiryo UI" panose="020B0604030504040204" pitchFamily="50" charset="-128"/>
              </a:rPr>
              <a:t>/</a:t>
            </a:r>
            <a:r>
              <a:rPr lang="ja-JP" altLang="en-US" sz="1200">
                <a:latin typeface="Meiryo UI" panose="020B0604030504040204" pitchFamily="50" charset="-128"/>
                <a:ea typeface="Meiryo UI" panose="020B0604030504040204" pitchFamily="50" charset="-128"/>
              </a:rPr>
              <a:t>サムネイル画像の差し替えを行いたい場合は、一度削除してから登録し直してください。</a:t>
            </a:r>
            <a:endParaRPr kumimoji="1" lang="en-US" altLang="ja-JP" sz="1200">
              <a:latin typeface="Meiryo UI" panose="020B0604030504040204" pitchFamily="50" charset="-128"/>
              <a:ea typeface="Meiryo UI" panose="020B0604030504040204" pitchFamily="50" charset="-128"/>
            </a:endParaRPr>
          </a:p>
        </p:txBody>
      </p:sp>
      <p:pic>
        <p:nvPicPr>
          <p:cNvPr id="103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06" y="2690831"/>
            <a:ext cx="8953507" cy="376250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テキスト ボックス 28"/>
          <p:cNvSpPr txBox="1"/>
          <p:nvPr/>
        </p:nvSpPr>
        <p:spPr>
          <a:xfrm>
            <a:off x="0" y="4572083"/>
            <a:ext cx="1083599" cy="181974"/>
          </a:xfrm>
          <a:prstGeom prst="rect">
            <a:avLst/>
          </a:prstGeom>
          <a:noFill/>
          <a:ln w="25400">
            <a:solidFill>
              <a:srgbClr val="FF0000"/>
            </a:solidFill>
          </a:ln>
        </p:spPr>
        <p:txBody>
          <a:bodyPr wrap="square" rtlCol="0">
            <a:spAutoFit/>
          </a:bodyPr>
          <a:lstStyle/>
          <a:p>
            <a:endParaRPr kumimoji="1" lang="ja-JP" altLang="en-US"/>
          </a:p>
        </p:txBody>
      </p:sp>
      <p:sp>
        <p:nvSpPr>
          <p:cNvPr id="30" name="テキスト ボックス 29"/>
          <p:cNvSpPr txBox="1"/>
          <p:nvPr/>
        </p:nvSpPr>
        <p:spPr>
          <a:xfrm>
            <a:off x="8213608" y="6213750"/>
            <a:ext cx="288032" cy="159724"/>
          </a:xfrm>
          <a:prstGeom prst="rect">
            <a:avLst/>
          </a:prstGeom>
          <a:noFill/>
          <a:ln w="25400">
            <a:solidFill>
              <a:srgbClr val="FF0000"/>
            </a:solidFill>
          </a:ln>
        </p:spPr>
        <p:txBody>
          <a:bodyPr wrap="square" rtlCol="0">
            <a:spAutoFit/>
          </a:bodyPr>
          <a:lstStyle/>
          <a:p>
            <a:endParaRPr kumimoji="1" lang="ja-JP" altLang="en-US"/>
          </a:p>
        </p:txBody>
      </p:sp>
      <p:sp>
        <p:nvSpPr>
          <p:cNvPr id="31" name="テキスト ボックス 30"/>
          <p:cNvSpPr txBox="1"/>
          <p:nvPr/>
        </p:nvSpPr>
        <p:spPr>
          <a:xfrm>
            <a:off x="8540840" y="6206426"/>
            <a:ext cx="288032" cy="159724"/>
          </a:xfrm>
          <a:prstGeom prst="rect">
            <a:avLst/>
          </a:prstGeom>
          <a:noFill/>
          <a:ln w="25400">
            <a:solidFill>
              <a:srgbClr val="FF0000"/>
            </a:solidFill>
          </a:ln>
        </p:spPr>
        <p:txBody>
          <a:bodyPr wrap="square" rtlCol="0">
            <a:spAutoFit/>
          </a:bodyPr>
          <a:lstStyle/>
          <a:p>
            <a:endParaRPr kumimoji="1" lang="ja-JP" altLang="en-US"/>
          </a:p>
        </p:txBody>
      </p:sp>
      <p:pic>
        <p:nvPicPr>
          <p:cNvPr id="1035"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9858" y="2796554"/>
            <a:ext cx="1076325" cy="8286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3" name="直線矢印コネクタ 32"/>
          <p:cNvCxnSpPr/>
          <p:nvPr/>
        </p:nvCxnSpPr>
        <p:spPr>
          <a:xfrm>
            <a:off x="6328020" y="3625229"/>
            <a:ext cx="1772372" cy="2540075"/>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pic>
        <p:nvPicPr>
          <p:cNvPr id="1036"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8535" y="2674115"/>
            <a:ext cx="1960555" cy="139708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8" name="直線矢印コネクタ 37"/>
          <p:cNvCxnSpPr/>
          <p:nvPr/>
        </p:nvCxnSpPr>
        <p:spPr>
          <a:xfrm>
            <a:off x="8501640" y="4071203"/>
            <a:ext cx="191600" cy="2094101"/>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9777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6793038" y="6462671"/>
            <a:ext cx="2133600" cy="365125"/>
          </a:xfrm>
        </p:spPr>
        <p:txBody>
          <a:bodyPr/>
          <a:lstStyle/>
          <a:p>
            <a:fld id="{22EE2E8E-B34B-4933-B36B-789EAD06E853}" type="slidenum">
              <a:rPr kumimoji="1" lang="ja-JP" altLang="en-US" smtClean="0"/>
              <a:t>20</a:t>
            </a:fld>
            <a:endParaRPr kumimoji="1" lang="ja-JP" altLang="en-US"/>
          </a:p>
        </p:txBody>
      </p:sp>
      <p:sp>
        <p:nvSpPr>
          <p:cNvPr id="8" name="タイトル 3"/>
          <p:cNvSpPr>
            <a:spLocks noGrp="1"/>
          </p:cNvSpPr>
          <p:nvPr>
            <p:ph type="title"/>
          </p:nvPr>
        </p:nvSpPr>
        <p:spPr>
          <a:xfrm>
            <a:off x="107503" y="285138"/>
            <a:ext cx="8928993" cy="6572862"/>
          </a:xfrm>
        </p:spPr>
        <p:txBody>
          <a:bodyPr anchor="t">
            <a:normAutofit/>
          </a:bodyPr>
          <a:lstStyle/>
          <a:p>
            <a:r>
              <a:rPr lang="ja-JP" altLang="en-US">
                <a:solidFill>
                  <a:schemeClr val="tx2"/>
                </a:solidFill>
                <a:latin typeface="Meiryo UI" pitchFamily="50" charset="-128"/>
                <a:ea typeface="Meiryo UI" pitchFamily="50" charset="-128"/>
                <a:cs typeface="Meiryo UI" pitchFamily="50" charset="-128"/>
              </a:rPr>
              <a:t>２</a:t>
            </a:r>
            <a:r>
              <a:rPr lang="en-US" altLang="ja-JP" b="1">
                <a:solidFill>
                  <a:schemeClr val="tx2"/>
                </a:solidFill>
                <a:latin typeface="Meiryo UI" pitchFamily="50" charset="-128"/>
                <a:ea typeface="Meiryo UI" pitchFamily="50" charset="-128"/>
                <a:cs typeface="Meiryo UI" pitchFamily="50" charset="-128"/>
              </a:rPr>
              <a:t>.</a:t>
            </a:r>
            <a:r>
              <a:rPr lang="ja-JP" altLang="en-US" b="1">
                <a:solidFill>
                  <a:schemeClr val="tx2"/>
                </a:solidFill>
                <a:latin typeface="Meiryo UI" pitchFamily="50" charset="-128"/>
                <a:ea typeface="Meiryo UI" pitchFamily="50" charset="-128"/>
                <a:cs typeface="Meiryo UI" pitchFamily="50" charset="-128"/>
              </a:rPr>
              <a:t> </a:t>
            </a:r>
            <a:r>
              <a:rPr lang="ja-JP" altLang="en-US">
                <a:solidFill>
                  <a:schemeClr val="tx2"/>
                </a:solidFill>
                <a:latin typeface="Meiryo UI" pitchFamily="50" charset="-128"/>
                <a:ea typeface="Meiryo UI" pitchFamily="50" charset="-128"/>
                <a:cs typeface="Meiryo UI" pitchFamily="50" charset="-128"/>
              </a:rPr>
              <a:t>管理者機能</a:t>
            </a:r>
            <a:br>
              <a:rPr lang="en-US" altLang="ja-JP" b="1">
                <a:solidFill>
                  <a:schemeClr val="tx2"/>
                </a:solidFill>
                <a:latin typeface="Meiryo UI" pitchFamily="50" charset="-128"/>
                <a:ea typeface="Meiryo UI" pitchFamily="50" charset="-128"/>
                <a:cs typeface="Meiryo UI" pitchFamily="50" charset="-128"/>
              </a:rPr>
            </a:br>
            <a:r>
              <a:rPr lang="en-US" altLang="ja-JP" sz="2400">
                <a:latin typeface="Meiryo UI" pitchFamily="50" charset="-128"/>
                <a:ea typeface="Meiryo UI" pitchFamily="50" charset="-128"/>
                <a:cs typeface="Meiryo UI" pitchFamily="50" charset="-128"/>
              </a:rPr>
              <a:t>13</a:t>
            </a:r>
            <a:r>
              <a:rPr lang="ja-JP" altLang="en-US" sz="2400" err="1">
                <a:latin typeface="Meiryo UI" pitchFamily="50" charset="-128"/>
                <a:ea typeface="Meiryo UI" pitchFamily="50" charset="-128"/>
                <a:cs typeface="Meiryo UI" pitchFamily="50" charset="-128"/>
              </a:rPr>
              <a:t>．</a:t>
            </a:r>
            <a:r>
              <a:rPr lang="ja-JP" altLang="en-US" sz="2400">
                <a:latin typeface="Meiryo UI" pitchFamily="50" charset="-128"/>
                <a:ea typeface="Meiryo UI" pitchFamily="50" charset="-128"/>
                <a:cs typeface="Meiryo UI" pitchFamily="50" charset="-128"/>
              </a:rPr>
              <a:t>お知らせの設定</a:t>
            </a:r>
            <a:br>
              <a:rPr lang="en-US" altLang="ja-JP" sz="2400">
                <a:latin typeface="Meiryo UI" pitchFamily="50" charset="-128"/>
                <a:ea typeface="Meiryo UI" pitchFamily="50" charset="-128"/>
                <a:cs typeface="Meiryo UI" pitchFamily="50" charset="-128"/>
              </a:rPr>
            </a:br>
            <a:endParaRPr kumimoji="1" lang="ja-JP" altLang="en-US" sz="1000" b="0">
              <a:solidFill>
                <a:srgbClr val="FF0000"/>
              </a:solidFill>
              <a:latin typeface="Meiryo UI" pitchFamily="50" charset="-128"/>
              <a:ea typeface="Meiryo UI" pitchFamily="50" charset="-128"/>
              <a:cs typeface="Meiryo UI" pitchFamily="50" charset="-128"/>
            </a:endParaRPr>
          </a:p>
        </p:txBody>
      </p:sp>
      <p:pic>
        <p:nvPicPr>
          <p:cNvPr id="9" name="図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971600" y="6418865"/>
            <a:ext cx="2895600" cy="365125"/>
          </a:xfrm>
        </p:spPr>
        <p:txBody>
          <a:bodyPr/>
          <a:lstStyle/>
          <a:p>
            <a:pPr>
              <a:defRPr/>
            </a:pPr>
            <a:r>
              <a:rPr lang="de-DE" altLang="ja-JP"/>
              <a:t>©KINOKUNIYA COMPANY LTD.</a:t>
            </a:r>
            <a:endParaRPr lang="ja-JP" altLang="en-US"/>
          </a:p>
        </p:txBody>
      </p:sp>
      <p:sp>
        <p:nvSpPr>
          <p:cNvPr id="7" name="テキスト ボックス 6"/>
          <p:cNvSpPr txBox="1"/>
          <p:nvPr/>
        </p:nvSpPr>
        <p:spPr>
          <a:xfrm>
            <a:off x="251520" y="1073677"/>
            <a:ext cx="7470080" cy="738664"/>
          </a:xfrm>
          <a:prstGeom prst="rect">
            <a:avLst/>
          </a:prstGeom>
          <a:noFill/>
        </p:spPr>
        <p:txBody>
          <a:bodyPr wrap="square" rtlCol="0">
            <a:spAutoFit/>
          </a:bodyPr>
          <a:lstStyle/>
          <a:p>
            <a:r>
              <a:rPr kumimoji="1" lang="ja-JP" altLang="en-US" sz="1400">
                <a:latin typeface="Meiryo UI" panose="020B0604030504040204" pitchFamily="50" charset="-128"/>
                <a:ea typeface="Meiryo UI" panose="020B0604030504040204" pitchFamily="50" charset="-128"/>
              </a:rPr>
              <a:t>・</a:t>
            </a:r>
            <a:r>
              <a:rPr kumimoji="1" lang="en-US" altLang="ja-JP" sz="1400" err="1">
                <a:latin typeface="Meiryo UI" panose="020B0604030504040204" pitchFamily="50" charset="-128"/>
                <a:ea typeface="Meiryo UI" panose="020B0604030504040204" pitchFamily="50" charset="-128"/>
              </a:rPr>
              <a:t>KinoDen</a:t>
            </a:r>
            <a:r>
              <a:rPr kumimoji="1" lang="ja-JP" altLang="en-US" sz="1400">
                <a:latin typeface="Meiryo UI" panose="020B0604030504040204" pitchFamily="50" charset="-128"/>
                <a:ea typeface="Meiryo UI" panose="020B0604030504040204" pitchFamily="50" charset="-128"/>
              </a:rPr>
              <a:t>トップ画面にお知らせを設定いただけます</a:t>
            </a:r>
            <a:endParaRPr kumimoji="1" lang="en-US" altLang="ja-JP" sz="1400">
              <a:latin typeface="Meiryo UI" panose="020B0604030504040204" pitchFamily="50" charset="-128"/>
              <a:ea typeface="Meiryo UI" panose="020B0604030504040204" pitchFamily="50" charset="-128"/>
            </a:endParaRPr>
          </a:p>
          <a:p>
            <a:r>
              <a:rPr lang="ja-JP" altLang="en-US" sz="1400">
                <a:latin typeface="Meiryo UI" panose="020B0604030504040204" pitchFamily="50" charset="-128"/>
                <a:ea typeface="Meiryo UI" panose="020B0604030504040204" pitchFamily="50" charset="-128"/>
              </a:rPr>
              <a:t>・</a:t>
            </a:r>
            <a:r>
              <a:rPr lang="en-US" altLang="ja-JP" sz="1400">
                <a:latin typeface="Meiryo UI" panose="020B0604030504040204" pitchFamily="50" charset="-128"/>
                <a:ea typeface="Meiryo UI" panose="020B0604030504040204" pitchFamily="50" charset="-128"/>
              </a:rPr>
              <a:t>3</a:t>
            </a:r>
            <a:r>
              <a:rPr lang="ja-JP" altLang="en-US" sz="1400">
                <a:latin typeface="Meiryo UI" panose="020B0604030504040204" pitchFamily="50" charset="-128"/>
                <a:ea typeface="Meiryo UI" panose="020B0604030504040204" pitchFamily="50" charset="-128"/>
              </a:rPr>
              <a:t>件のお知らせが設定可能です。</a:t>
            </a:r>
            <a:endParaRPr lang="en-US" altLang="ja-JP" sz="1400">
              <a:latin typeface="Meiryo UI" panose="020B0604030504040204" pitchFamily="50" charset="-128"/>
              <a:ea typeface="Meiryo UI" panose="020B0604030504040204" pitchFamily="50" charset="-128"/>
            </a:endParaRPr>
          </a:p>
          <a:p>
            <a:r>
              <a:rPr lang="ja-JP" altLang="en-US" sz="1400">
                <a:latin typeface="Meiryo UI" panose="020B0604030504040204" pitchFamily="50" charset="-128"/>
                <a:ea typeface="Meiryo UI" panose="020B0604030504040204" pitchFamily="50" charset="-128"/>
              </a:rPr>
              <a:t>・リンク設定も可能です。お知らせの文章をクリックすると、指定した</a:t>
            </a:r>
            <a:r>
              <a:rPr lang="en-US" altLang="ja-JP" sz="1400">
                <a:latin typeface="Meiryo UI" panose="020B0604030504040204" pitchFamily="50" charset="-128"/>
                <a:ea typeface="Meiryo UI" panose="020B0604030504040204" pitchFamily="50" charset="-128"/>
              </a:rPr>
              <a:t>URL</a:t>
            </a:r>
            <a:r>
              <a:rPr lang="ja-JP" altLang="en-US" sz="1400">
                <a:latin typeface="Meiryo UI" panose="020B0604030504040204" pitchFamily="50" charset="-128"/>
                <a:ea typeface="Meiryo UI" panose="020B0604030504040204" pitchFamily="50" charset="-128"/>
              </a:rPr>
              <a:t>のページに遷移します。</a:t>
            </a:r>
            <a:endParaRPr lang="en-US" altLang="ja-JP" sz="1400">
              <a:latin typeface="Meiryo UI" panose="020B0604030504040204" pitchFamily="50" charset="-128"/>
              <a:ea typeface="Meiryo UI" panose="020B0604030504040204" pitchFamily="50" charset="-128"/>
            </a:endParaRPr>
          </a:p>
        </p:txBody>
      </p:sp>
      <p:pic>
        <p:nvPicPr>
          <p:cNvPr id="12" name="図 11">
            <a:extLst>
              <a:ext uri="{FF2B5EF4-FFF2-40B4-BE49-F238E27FC236}">
                <a16:creationId xmlns:a16="http://schemas.microsoft.com/office/drawing/2014/main" id="{1BB5CD6E-6E32-FAA3-0700-BD1E9FF128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19" y="2275668"/>
            <a:ext cx="7864102" cy="2339105"/>
          </a:xfrm>
          <a:prstGeom prst="rect">
            <a:avLst/>
          </a:prstGeom>
          <a:ln>
            <a:solidFill>
              <a:schemeClr val="tx1"/>
            </a:solidFill>
          </a:ln>
        </p:spPr>
      </p:pic>
      <p:sp>
        <p:nvSpPr>
          <p:cNvPr id="29" name="テキスト ボックス 28"/>
          <p:cNvSpPr txBox="1"/>
          <p:nvPr/>
        </p:nvSpPr>
        <p:spPr>
          <a:xfrm>
            <a:off x="251519" y="4128300"/>
            <a:ext cx="1447971" cy="312271"/>
          </a:xfrm>
          <a:prstGeom prst="rect">
            <a:avLst/>
          </a:prstGeom>
          <a:noFill/>
          <a:ln w="25400">
            <a:solidFill>
              <a:srgbClr val="FF0000"/>
            </a:solidFill>
          </a:ln>
        </p:spPr>
        <p:txBody>
          <a:bodyPr wrap="square" rtlCol="0">
            <a:spAutoFit/>
          </a:bodyPr>
          <a:lstStyle/>
          <a:p>
            <a:endParaRPr kumimoji="1" lang="ja-JP" altLang="en-US"/>
          </a:p>
        </p:txBody>
      </p:sp>
      <p:sp>
        <p:nvSpPr>
          <p:cNvPr id="13" name="テキスト ボックス 12">
            <a:extLst>
              <a:ext uri="{FF2B5EF4-FFF2-40B4-BE49-F238E27FC236}">
                <a16:creationId xmlns:a16="http://schemas.microsoft.com/office/drawing/2014/main" id="{647348FE-47E6-1D3F-3572-68C2559C67D7}"/>
              </a:ext>
            </a:extLst>
          </p:cNvPr>
          <p:cNvSpPr txBox="1"/>
          <p:nvPr/>
        </p:nvSpPr>
        <p:spPr>
          <a:xfrm>
            <a:off x="1987833" y="4205817"/>
            <a:ext cx="6020093" cy="259462"/>
          </a:xfrm>
          <a:prstGeom prst="rect">
            <a:avLst/>
          </a:prstGeom>
          <a:noFill/>
          <a:ln w="25400">
            <a:solidFill>
              <a:srgbClr val="FF0000"/>
            </a:solidFill>
          </a:ln>
        </p:spPr>
        <p:txBody>
          <a:bodyPr wrap="square" rtlCol="0">
            <a:spAutoFit/>
          </a:bodyPr>
          <a:lstStyle/>
          <a:p>
            <a:endParaRPr kumimoji="1" lang="ja-JP" altLang="en-US"/>
          </a:p>
        </p:txBody>
      </p:sp>
      <p:sp>
        <p:nvSpPr>
          <p:cNvPr id="14" name="テキスト ボックス 13">
            <a:extLst>
              <a:ext uri="{FF2B5EF4-FFF2-40B4-BE49-F238E27FC236}">
                <a16:creationId xmlns:a16="http://schemas.microsoft.com/office/drawing/2014/main" id="{D89B82D8-7D0E-525B-E572-EA46FCDA81AA}"/>
              </a:ext>
            </a:extLst>
          </p:cNvPr>
          <p:cNvSpPr txBox="1"/>
          <p:nvPr/>
        </p:nvSpPr>
        <p:spPr>
          <a:xfrm>
            <a:off x="1987833" y="4605770"/>
            <a:ext cx="5390897" cy="307777"/>
          </a:xfrm>
          <a:prstGeom prst="rect">
            <a:avLst/>
          </a:prstGeom>
          <a:solidFill>
            <a:schemeClr val="accent6">
              <a:lumMod val="60000"/>
              <a:lumOff val="40000"/>
            </a:schemeClr>
          </a:solidFill>
          <a:ln>
            <a:solidFill>
              <a:schemeClr val="tx1"/>
            </a:solidFill>
          </a:ln>
        </p:spPr>
        <p:txBody>
          <a:bodyPr wrap="square" lIns="91440" tIns="45720" rIns="91440" bIns="45720" rtlCol="0" anchor="t">
            <a:spAutoFit/>
          </a:bodyPr>
          <a:lstStyle/>
          <a:p>
            <a:r>
              <a:rPr lang="en-US" altLang="ja-JP" sz="1400" b="1">
                <a:ea typeface="ＭＳ Ｐゴシック"/>
              </a:rPr>
              <a:t>URL</a:t>
            </a:r>
            <a:r>
              <a:rPr lang="ja-JP" altLang="en-US" sz="1400" b="1">
                <a:ea typeface="ＭＳ Ｐゴシック"/>
              </a:rPr>
              <a:t>を入力し、「リンクを有効にする」を</a:t>
            </a:r>
            <a:r>
              <a:rPr lang="en-US" altLang="ja-JP" sz="1400" b="1">
                <a:ea typeface="ＭＳ Ｐゴシック"/>
              </a:rPr>
              <a:t>ON</a:t>
            </a:r>
            <a:r>
              <a:rPr lang="ja-JP" altLang="en-US" sz="1400" b="1">
                <a:ea typeface="ＭＳ Ｐゴシック"/>
              </a:rPr>
              <a:t>にしてください（任意）</a:t>
            </a:r>
            <a:endParaRPr kumimoji="1" lang="ja-JP" altLang="en-US" sz="1400" b="1"/>
          </a:p>
        </p:txBody>
      </p:sp>
      <p:pic>
        <p:nvPicPr>
          <p:cNvPr id="18" name="図 17">
            <a:extLst>
              <a:ext uri="{FF2B5EF4-FFF2-40B4-BE49-F238E27FC236}">
                <a16:creationId xmlns:a16="http://schemas.microsoft.com/office/drawing/2014/main" id="{2CD6A37B-78AE-9B41-3CDC-177055DB5D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7349" y="5097109"/>
            <a:ext cx="1393542" cy="547843"/>
          </a:xfrm>
          <a:prstGeom prst="rect">
            <a:avLst/>
          </a:prstGeom>
          <a:ln>
            <a:solidFill>
              <a:schemeClr val="tx1"/>
            </a:solidFill>
          </a:ln>
        </p:spPr>
      </p:pic>
      <p:sp>
        <p:nvSpPr>
          <p:cNvPr id="20" name="テキスト ボックス 19">
            <a:extLst>
              <a:ext uri="{FF2B5EF4-FFF2-40B4-BE49-F238E27FC236}">
                <a16:creationId xmlns:a16="http://schemas.microsoft.com/office/drawing/2014/main" id="{D65748DE-724B-FD3C-9B22-32657C33F662}"/>
              </a:ext>
            </a:extLst>
          </p:cNvPr>
          <p:cNvSpPr txBox="1"/>
          <p:nvPr/>
        </p:nvSpPr>
        <p:spPr>
          <a:xfrm>
            <a:off x="753783" y="5748305"/>
            <a:ext cx="2895047" cy="502088"/>
          </a:xfrm>
          <a:prstGeom prst="rect">
            <a:avLst/>
          </a:prstGeom>
          <a:solidFill>
            <a:schemeClr val="accent6">
              <a:lumMod val="60000"/>
              <a:lumOff val="40000"/>
            </a:schemeClr>
          </a:solidFill>
          <a:ln>
            <a:solidFill>
              <a:schemeClr val="tx1"/>
            </a:solidFill>
          </a:ln>
        </p:spPr>
        <p:txBody>
          <a:bodyPr wrap="square" rtlCol="0">
            <a:spAutoFit/>
          </a:bodyPr>
          <a:lstStyle/>
          <a:p>
            <a:r>
              <a:rPr lang="ja-JP" altLang="en-US" sz="1400" b="1"/>
              <a:t>画面左下の「更新」をクリック</a:t>
            </a:r>
            <a:endParaRPr lang="en-US" altLang="ja-JP" sz="1400" b="1"/>
          </a:p>
          <a:p>
            <a:r>
              <a:rPr kumimoji="1" lang="en-US" altLang="ja-JP" sz="1200" b="1"/>
              <a:t>※</a:t>
            </a:r>
            <a:r>
              <a:rPr lang="ja-JP" altLang="en-US" sz="1200" b="1"/>
              <a:t>全削除で取り消しも可能です</a:t>
            </a:r>
            <a:endParaRPr kumimoji="1" lang="ja-JP" altLang="en-US" sz="1200" b="1"/>
          </a:p>
        </p:txBody>
      </p:sp>
      <p:sp>
        <p:nvSpPr>
          <p:cNvPr id="24" name="矢印: 上 23">
            <a:extLst>
              <a:ext uri="{FF2B5EF4-FFF2-40B4-BE49-F238E27FC236}">
                <a16:creationId xmlns:a16="http://schemas.microsoft.com/office/drawing/2014/main" id="{8CFA4A74-9A61-1154-E6E3-022917CC4738}"/>
              </a:ext>
            </a:extLst>
          </p:cNvPr>
          <p:cNvSpPr/>
          <p:nvPr/>
        </p:nvSpPr>
        <p:spPr>
          <a:xfrm rot="10800000">
            <a:off x="2439939" y="5124243"/>
            <a:ext cx="778283" cy="434289"/>
          </a:xfrm>
          <a:prstGeom prst="upArrow">
            <a:avLst>
              <a:gd name="adj1" fmla="val 50000"/>
              <a:gd name="adj2" fmla="val 50000"/>
            </a:avLst>
          </a:prstGeom>
          <a:solidFill>
            <a:schemeClr val="accent6">
              <a:lumMod val="60000"/>
              <a:lumOff val="40000"/>
            </a:schemeClr>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矢印: 上 26">
            <a:extLst>
              <a:ext uri="{FF2B5EF4-FFF2-40B4-BE49-F238E27FC236}">
                <a16:creationId xmlns:a16="http://schemas.microsoft.com/office/drawing/2014/main" id="{CEDB3E13-8C6F-6C5B-7D2B-DFBB8109759A}"/>
              </a:ext>
            </a:extLst>
          </p:cNvPr>
          <p:cNvSpPr/>
          <p:nvPr/>
        </p:nvSpPr>
        <p:spPr>
          <a:xfrm rot="5400000">
            <a:off x="3630116" y="5747317"/>
            <a:ext cx="905372" cy="484633"/>
          </a:xfrm>
          <a:prstGeom prst="upArrow">
            <a:avLst/>
          </a:prstGeom>
          <a:solidFill>
            <a:schemeClr val="accent6">
              <a:lumMod val="60000"/>
              <a:lumOff val="40000"/>
            </a:schemeClr>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FDCB094E-F3A6-49DF-CD11-DFB98011C7EA}"/>
              </a:ext>
            </a:extLst>
          </p:cNvPr>
          <p:cNvSpPr txBox="1"/>
          <p:nvPr/>
        </p:nvSpPr>
        <p:spPr>
          <a:xfrm>
            <a:off x="1987832" y="3575456"/>
            <a:ext cx="6020093" cy="259462"/>
          </a:xfrm>
          <a:prstGeom prst="rect">
            <a:avLst/>
          </a:prstGeom>
          <a:noFill/>
          <a:ln w="25400">
            <a:solidFill>
              <a:srgbClr val="FF0000"/>
            </a:solidFill>
          </a:ln>
        </p:spPr>
        <p:txBody>
          <a:bodyPr wrap="square" rtlCol="0">
            <a:spAutoFit/>
          </a:bodyPr>
          <a:lstStyle/>
          <a:p>
            <a:endParaRPr kumimoji="1" lang="ja-JP" altLang="en-US"/>
          </a:p>
        </p:txBody>
      </p:sp>
      <p:pic>
        <p:nvPicPr>
          <p:cNvPr id="32" name="図 31">
            <a:extLst>
              <a:ext uri="{FF2B5EF4-FFF2-40B4-BE49-F238E27FC236}">
                <a16:creationId xmlns:a16="http://schemas.microsoft.com/office/drawing/2014/main" id="{C301FBFF-9C55-AAD2-A5DD-FC338E5772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10303" y="5644952"/>
            <a:ext cx="4037092" cy="704576"/>
          </a:xfrm>
          <a:prstGeom prst="rect">
            <a:avLst/>
          </a:prstGeom>
          <a:ln>
            <a:solidFill>
              <a:schemeClr val="tx1"/>
            </a:solidFill>
          </a:ln>
        </p:spPr>
      </p:pic>
      <p:sp>
        <p:nvSpPr>
          <p:cNvPr id="33" name="テキスト ボックス 32">
            <a:extLst>
              <a:ext uri="{FF2B5EF4-FFF2-40B4-BE49-F238E27FC236}">
                <a16:creationId xmlns:a16="http://schemas.microsoft.com/office/drawing/2014/main" id="{168EB811-47BC-0F89-43C3-39249F814C44}"/>
              </a:ext>
            </a:extLst>
          </p:cNvPr>
          <p:cNvSpPr txBox="1"/>
          <p:nvPr/>
        </p:nvSpPr>
        <p:spPr>
          <a:xfrm>
            <a:off x="4602491" y="5854645"/>
            <a:ext cx="4037092" cy="509985"/>
          </a:xfrm>
          <a:prstGeom prst="rect">
            <a:avLst/>
          </a:prstGeom>
          <a:noFill/>
          <a:ln w="25400">
            <a:solidFill>
              <a:srgbClr val="FF0000"/>
            </a:solidFill>
          </a:ln>
        </p:spPr>
        <p:txBody>
          <a:bodyPr wrap="square" rtlCol="0">
            <a:spAutoFit/>
          </a:bodyPr>
          <a:lstStyle/>
          <a:p>
            <a:endParaRPr kumimoji="1" lang="ja-JP" altLang="en-US"/>
          </a:p>
        </p:txBody>
      </p:sp>
      <p:sp>
        <p:nvSpPr>
          <p:cNvPr id="34" name="テキスト ボックス 33">
            <a:extLst>
              <a:ext uri="{FF2B5EF4-FFF2-40B4-BE49-F238E27FC236}">
                <a16:creationId xmlns:a16="http://schemas.microsoft.com/office/drawing/2014/main" id="{7FA31B73-3BD8-6DDE-05C8-0B46B5C1D539}"/>
              </a:ext>
            </a:extLst>
          </p:cNvPr>
          <p:cNvSpPr txBox="1"/>
          <p:nvPr/>
        </p:nvSpPr>
        <p:spPr>
          <a:xfrm>
            <a:off x="5400723" y="5279837"/>
            <a:ext cx="2516306" cy="461665"/>
          </a:xfrm>
          <a:prstGeom prst="rect">
            <a:avLst/>
          </a:prstGeom>
          <a:solidFill>
            <a:schemeClr val="accent6">
              <a:lumMod val="60000"/>
              <a:lumOff val="40000"/>
            </a:schemeClr>
          </a:solidFill>
          <a:ln>
            <a:solidFill>
              <a:schemeClr val="tx1"/>
            </a:solidFill>
          </a:ln>
        </p:spPr>
        <p:txBody>
          <a:bodyPr wrap="square" rtlCol="0">
            <a:spAutoFit/>
          </a:bodyPr>
          <a:lstStyle/>
          <a:p>
            <a:pPr algn="ctr"/>
            <a:r>
              <a:rPr kumimoji="1" lang="ja-JP" altLang="en-US" sz="1200" b="1"/>
              <a:t>お知らせの文章をクリックすると、</a:t>
            </a:r>
            <a:endParaRPr kumimoji="1" lang="en-US" altLang="ja-JP" sz="1200" b="1"/>
          </a:p>
          <a:p>
            <a:pPr algn="ctr"/>
            <a:r>
              <a:rPr kumimoji="1" lang="ja-JP" altLang="en-US" sz="1200" b="1"/>
              <a:t>設定した</a:t>
            </a:r>
            <a:r>
              <a:rPr kumimoji="1" lang="en-US" altLang="ja-JP" sz="1200" b="1"/>
              <a:t>URL</a:t>
            </a:r>
            <a:r>
              <a:rPr kumimoji="1" lang="ja-JP" altLang="en-US" sz="1200" b="1"/>
              <a:t>のページに遷移します</a:t>
            </a:r>
          </a:p>
        </p:txBody>
      </p:sp>
    </p:spTree>
    <p:extLst>
      <p:ext uri="{BB962C8B-B14F-4D97-AF65-F5344CB8AC3E}">
        <p14:creationId xmlns:p14="http://schemas.microsoft.com/office/powerpoint/2010/main" val="437076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Downloads\スクリーンショット 2025-04-01 13440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10" y="2645814"/>
            <a:ext cx="8792830" cy="3581401"/>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sp>
        <p:nvSpPr>
          <p:cNvPr id="5" name="スライド番号プレースホルダー 4"/>
          <p:cNvSpPr>
            <a:spLocks noGrp="1"/>
          </p:cNvSpPr>
          <p:nvPr>
            <p:ph type="sldNum" sz="quarter" idx="12"/>
          </p:nvPr>
        </p:nvSpPr>
        <p:spPr>
          <a:xfrm>
            <a:off x="6793038" y="6462671"/>
            <a:ext cx="2133600" cy="365125"/>
          </a:xfrm>
        </p:spPr>
        <p:txBody>
          <a:bodyPr/>
          <a:lstStyle/>
          <a:p>
            <a:fld id="{22EE2E8E-B34B-4933-B36B-789EAD06E853}" type="slidenum">
              <a:rPr kumimoji="1" lang="ja-JP" altLang="en-US" smtClean="0"/>
              <a:t>21</a:t>
            </a:fld>
            <a:endParaRPr kumimoji="1" lang="ja-JP" altLang="en-US"/>
          </a:p>
        </p:txBody>
      </p:sp>
      <p:sp>
        <p:nvSpPr>
          <p:cNvPr id="8" name="タイトル 3"/>
          <p:cNvSpPr>
            <a:spLocks noGrp="1"/>
          </p:cNvSpPr>
          <p:nvPr>
            <p:ph type="title"/>
          </p:nvPr>
        </p:nvSpPr>
        <p:spPr>
          <a:xfrm>
            <a:off x="107503" y="285138"/>
            <a:ext cx="8928993" cy="6572862"/>
          </a:xfrm>
        </p:spPr>
        <p:txBody>
          <a:bodyPr anchor="t">
            <a:normAutofit/>
          </a:bodyPr>
          <a:lstStyle/>
          <a:p>
            <a:r>
              <a:rPr lang="ja-JP" altLang="en-US">
                <a:solidFill>
                  <a:schemeClr val="tx2"/>
                </a:solidFill>
                <a:latin typeface="Meiryo UI" pitchFamily="50" charset="-128"/>
                <a:ea typeface="Meiryo UI" pitchFamily="50" charset="-128"/>
                <a:cs typeface="Meiryo UI" pitchFamily="50" charset="-128"/>
              </a:rPr>
              <a:t>２</a:t>
            </a:r>
            <a:r>
              <a:rPr lang="en-US" altLang="ja-JP" b="1">
                <a:solidFill>
                  <a:schemeClr val="tx2"/>
                </a:solidFill>
                <a:latin typeface="Meiryo UI" pitchFamily="50" charset="-128"/>
                <a:ea typeface="Meiryo UI" pitchFamily="50" charset="-128"/>
                <a:cs typeface="Meiryo UI" pitchFamily="50" charset="-128"/>
              </a:rPr>
              <a:t>.</a:t>
            </a:r>
            <a:r>
              <a:rPr lang="ja-JP" altLang="en-US" b="1">
                <a:solidFill>
                  <a:schemeClr val="tx2"/>
                </a:solidFill>
                <a:latin typeface="Meiryo UI" pitchFamily="50" charset="-128"/>
                <a:ea typeface="Meiryo UI" pitchFamily="50" charset="-128"/>
                <a:cs typeface="Meiryo UI" pitchFamily="50" charset="-128"/>
              </a:rPr>
              <a:t> </a:t>
            </a:r>
            <a:r>
              <a:rPr lang="ja-JP" altLang="en-US">
                <a:solidFill>
                  <a:schemeClr val="tx2"/>
                </a:solidFill>
                <a:latin typeface="Meiryo UI" pitchFamily="50" charset="-128"/>
                <a:ea typeface="Meiryo UI" pitchFamily="50" charset="-128"/>
                <a:cs typeface="Meiryo UI" pitchFamily="50" charset="-128"/>
              </a:rPr>
              <a:t>管理者機能</a:t>
            </a:r>
            <a:br>
              <a:rPr lang="en-US" altLang="ja-JP" b="1">
                <a:solidFill>
                  <a:schemeClr val="tx2"/>
                </a:solidFill>
                <a:latin typeface="Meiryo UI" pitchFamily="50" charset="-128"/>
                <a:ea typeface="Meiryo UI" pitchFamily="50" charset="-128"/>
                <a:cs typeface="Meiryo UI" pitchFamily="50" charset="-128"/>
              </a:rPr>
            </a:br>
            <a:r>
              <a:rPr lang="en-US" altLang="ja-JP" sz="2400">
                <a:latin typeface="Meiryo UI" pitchFamily="50" charset="-128"/>
                <a:ea typeface="Meiryo UI" pitchFamily="50" charset="-128"/>
                <a:cs typeface="Meiryo UI" pitchFamily="50" charset="-128"/>
              </a:rPr>
              <a:t>14</a:t>
            </a:r>
            <a:r>
              <a:rPr lang="ja-JP" altLang="en-US" sz="2400" err="1">
                <a:latin typeface="Meiryo UI" pitchFamily="50" charset="-128"/>
                <a:ea typeface="Meiryo UI" pitchFamily="50" charset="-128"/>
                <a:cs typeface="Meiryo UI" pitchFamily="50" charset="-128"/>
              </a:rPr>
              <a:t>．</a:t>
            </a:r>
            <a:r>
              <a:rPr lang="ja-JP" altLang="en-US" sz="2400">
                <a:latin typeface="Meiryo UI" pitchFamily="50" charset="-128"/>
                <a:ea typeface="Meiryo UI" pitchFamily="50" charset="-128"/>
                <a:cs typeface="Meiryo UI" pitchFamily="50" charset="-128"/>
              </a:rPr>
              <a:t>所蔵コンテンツ非表示機能</a:t>
            </a:r>
            <a:br>
              <a:rPr lang="en-US" altLang="ja-JP" sz="2400">
                <a:latin typeface="Meiryo UI" pitchFamily="50" charset="-128"/>
                <a:ea typeface="Meiryo UI" pitchFamily="50" charset="-128"/>
                <a:cs typeface="Meiryo UI" pitchFamily="50" charset="-128"/>
              </a:rPr>
            </a:br>
            <a:endParaRPr kumimoji="1" lang="ja-JP" altLang="en-US" sz="1000" b="0">
              <a:solidFill>
                <a:srgbClr val="FF0000"/>
              </a:solidFill>
              <a:latin typeface="Meiryo UI" pitchFamily="50" charset="-128"/>
              <a:ea typeface="Meiryo UI" pitchFamily="50" charset="-128"/>
              <a:cs typeface="Meiryo UI" pitchFamily="50" charset="-128"/>
            </a:endParaRPr>
          </a:p>
        </p:txBody>
      </p:sp>
      <p:pic>
        <p:nvPicPr>
          <p:cNvPr id="9" name="図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971600" y="6418865"/>
            <a:ext cx="2895600" cy="365125"/>
          </a:xfrm>
        </p:spPr>
        <p:txBody>
          <a:bodyPr/>
          <a:lstStyle/>
          <a:p>
            <a:pPr>
              <a:defRPr/>
            </a:pPr>
            <a:r>
              <a:rPr lang="de-DE" altLang="ja-JP"/>
              <a:t>©KINOKUNIYA COMPANY LTD.</a:t>
            </a:r>
            <a:endParaRPr lang="ja-JP" altLang="en-US"/>
          </a:p>
        </p:txBody>
      </p:sp>
      <p:sp>
        <p:nvSpPr>
          <p:cNvPr id="7" name="テキスト ボックス 6"/>
          <p:cNvSpPr txBox="1"/>
          <p:nvPr/>
        </p:nvSpPr>
        <p:spPr>
          <a:xfrm>
            <a:off x="146812" y="1054783"/>
            <a:ext cx="8999580" cy="954107"/>
          </a:xfrm>
          <a:prstGeom prst="rect">
            <a:avLst/>
          </a:prstGeom>
          <a:noFill/>
        </p:spPr>
        <p:txBody>
          <a:bodyPr wrap="none" rtlCol="0">
            <a:spAutoFit/>
          </a:bodyPr>
          <a:lstStyle/>
          <a:p>
            <a:r>
              <a:rPr lang="ja-JP" altLang="en-US" sz="1400">
                <a:latin typeface="Meiryo UI" panose="020B0604030504040204" pitchFamily="50" charset="-128"/>
                <a:ea typeface="Meiryo UI" panose="020B0604030504040204" pitchFamily="50" charset="-128"/>
              </a:rPr>
              <a:t>・所蔵コンテンツを書籍検索画面の検索結果から非表示にするよう設定できます</a:t>
            </a:r>
            <a:endParaRPr lang="en-US" altLang="ja-JP" sz="1400">
              <a:latin typeface="Meiryo UI" panose="020B0604030504040204" pitchFamily="50" charset="-128"/>
              <a:ea typeface="Meiryo UI" panose="020B0604030504040204" pitchFamily="50" charset="-128"/>
            </a:endParaRPr>
          </a:p>
          <a:p>
            <a:r>
              <a:rPr lang="ja-JP" altLang="en-US" sz="1400">
                <a:latin typeface="Meiryo UI" panose="020B0604030504040204" pitchFamily="50" charset="-128"/>
                <a:ea typeface="Meiryo UI" panose="020B0604030504040204" pitchFamily="50" charset="-128"/>
              </a:rPr>
              <a:t>・「非表示書籍一覧」に非表示にしたい書籍を追加し、更新ボタンを選択することで検索結果から非表示にすることができます</a:t>
            </a:r>
          </a:p>
          <a:p>
            <a:r>
              <a:rPr lang="ja-JP" altLang="en-US" sz="1400">
                <a:latin typeface="Meiryo UI" panose="020B0604030504040204" pitchFamily="50" charset="-128"/>
                <a:ea typeface="Meiryo UI" panose="020B0604030504040204" pitchFamily="50" charset="-128"/>
              </a:rPr>
              <a:t>　検索結果から非表示にした書籍でも、書籍詳細画面やビューアでの書籍の閲覧は行えます</a:t>
            </a:r>
          </a:p>
          <a:p>
            <a:r>
              <a:rPr lang="ja-JP" altLang="en-US" sz="1400">
                <a:latin typeface="Meiryo UI" panose="020B0604030504040204" pitchFamily="50" charset="-128"/>
                <a:ea typeface="Meiryo UI" panose="020B0604030504040204" pitchFamily="50" charset="-128"/>
              </a:rPr>
              <a:t>　なお、検索画面への反映は</a:t>
            </a:r>
            <a:r>
              <a:rPr lang="en-US" altLang="ja-JP" sz="1400">
                <a:latin typeface="Meiryo UI" panose="020B0604030504040204" pitchFamily="50" charset="-128"/>
                <a:ea typeface="Meiryo UI" panose="020B0604030504040204" pitchFamily="50" charset="-128"/>
              </a:rPr>
              <a:t>1</a:t>
            </a:r>
            <a:r>
              <a:rPr lang="ja-JP" altLang="en-US" sz="1400">
                <a:latin typeface="Meiryo UI" panose="020B0604030504040204" pitchFamily="50" charset="-128"/>
                <a:ea typeface="Meiryo UI" panose="020B0604030504040204" pitchFamily="50" charset="-128"/>
              </a:rPr>
              <a:t>分程度かかります</a:t>
            </a:r>
            <a:endParaRPr kumimoji="1" lang="en-US" altLang="ja-JP" sz="1200">
              <a:latin typeface="Meiryo UI" panose="020B0604030504040204" pitchFamily="50" charset="-128"/>
              <a:ea typeface="Meiryo UI" panose="020B0604030504040204" pitchFamily="50" charset="-128"/>
            </a:endParaRPr>
          </a:p>
        </p:txBody>
      </p:sp>
      <p:sp>
        <p:nvSpPr>
          <p:cNvPr id="29" name="テキスト ボックス 28"/>
          <p:cNvSpPr txBox="1"/>
          <p:nvPr/>
        </p:nvSpPr>
        <p:spPr>
          <a:xfrm>
            <a:off x="123150" y="5903090"/>
            <a:ext cx="1460118" cy="312271"/>
          </a:xfrm>
          <a:prstGeom prst="rect">
            <a:avLst/>
          </a:prstGeom>
          <a:noFill/>
          <a:ln w="25400">
            <a:solidFill>
              <a:srgbClr val="FF0000"/>
            </a:solidFill>
          </a:ln>
        </p:spPr>
        <p:txBody>
          <a:bodyPr wrap="square" rtlCol="0">
            <a:spAutoFit/>
          </a:bodyPr>
          <a:lstStyle/>
          <a:p>
            <a:endParaRPr kumimoji="1" lang="ja-JP" altLang="en-US"/>
          </a:p>
        </p:txBody>
      </p:sp>
      <p:sp>
        <p:nvSpPr>
          <p:cNvPr id="6" name="四角形吹き出し 5"/>
          <p:cNvSpPr/>
          <p:nvPr/>
        </p:nvSpPr>
        <p:spPr>
          <a:xfrm>
            <a:off x="6764868" y="2370666"/>
            <a:ext cx="1887722" cy="842415"/>
          </a:xfrm>
          <a:prstGeom prst="wedgeRectCallout">
            <a:avLst>
              <a:gd name="adj1" fmla="val -30700"/>
              <a:gd name="adj2" fmla="val 99687"/>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solidFill>
                  <a:schemeClr val="tx1"/>
                </a:solidFill>
              </a:rPr>
              <a:t>書名 </a:t>
            </a:r>
            <a:r>
              <a:rPr kumimoji="1" lang="en-US" altLang="ja-JP" sz="1400">
                <a:solidFill>
                  <a:schemeClr val="tx1"/>
                </a:solidFill>
              </a:rPr>
              <a:t>or Product</a:t>
            </a:r>
            <a:r>
              <a:rPr lang="ja-JP" altLang="en-US" sz="1400">
                <a:solidFill>
                  <a:schemeClr val="tx1"/>
                </a:solidFill>
              </a:rPr>
              <a:t> </a:t>
            </a:r>
            <a:r>
              <a:rPr lang="en-US" altLang="ja-JP" sz="1400">
                <a:solidFill>
                  <a:schemeClr val="tx1"/>
                </a:solidFill>
              </a:rPr>
              <a:t>ID</a:t>
            </a:r>
            <a:r>
              <a:rPr lang="ja-JP" altLang="en-US" sz="1400" err="1">
                <a:solidFill>
                  <a:schemeClr val="tx1"/>
                </a:solidFill>
              </a:rPr>
              <a:t>にて</a:t>
            </a:r>
            <a:endParaRPr lang="en-US" altLang="ja-JP" sz="1400">
              <a:solidFill>
                <a:schemeClr val="tx1"/>
              </a:solidFill>
            </a:endParaRPr>
          </a:p>
          <a:p>
            <a:pPr algn="ctr"/>
            <a:r>
              <a:rPr kumimoji="1" lang="ja-JP" altLang="en-US" sz="1400">
                <a:solidFill>
                  <a:schemeClr val="tx1"/>
                </a:solidFill>
              </a:rPr>
              <a:t>検索が可能です</a:t>
            </a:r>
          </a:p>
        </p:txBody>
      </p:sp>
      <p:sp>
        <p:nvSpPr>
          <p:cNvPr id="17" name="四角形吹き出し 16"/>
          <p:cNvSpPr/>
          <p:nvPr/>
        </p:nvSpPr>
        <p:spPr>
          <a:xfrm>
            <a:off x="2489201" y="5216810"/>
            <a:ext cx="1887722" cy="842415"/>
          </a:xfrm>
          <a:prstGeom prst="wedgeRectCallout">
            <a:avLst>
              <a:gd name="adj1" fmla="val -46846"/>
              <a:gd name="adj2" fmla="val -90267"/>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solidFill>
                  <a:schemeClr val="tx1"/>
                </a:solidFill>
              </a:rPr>
              <a:t>更新前なら</a:t>
            </a:r>
            <a:endParaRPr kumimoji="1" lang="en-US" altLang="ja-JP" sz="1400">
              <a:solidFill>
                <a:schemeClr val="tx1"/>
              </a:solidFill>
            </a:endParaRPr>
          </a:p>
          <a:p>
            <a:pPr algn="ctr"/>
            <a:r>
              <a:rPr lang="ja-JP" altLang="en-US" sz="1400" b="1">
                <a:solidFill>
                  <a:schemeClr val="tx1"/>
                </a:solidFill>
              </a:rPr>
              <a:t>キャンセル</a:t>
            </a:r>
            <a:r>
              <a:rPr lang="ja-JP" altLang="en-US" sz="1400">
                <a:solidFill>
                  <a:schemeClr val="tx1"/>
                </a:solidFill>
              </a:rPr>
              <a:t>ボタンから</a:t>
            </a:r>
            <a:endParaRPr lang="en-US" altLang="ja-JP" sz="1400">
              <a:solidFill>
                <a:schemeClr val="tx1"/>
              </a:solidFill>
            </a:endParaRPr>
          </a:p>
          <a:p>
            <a:pPr algn="ctr"/>
            <a:r>
              <a:rPr kumimoji="1" lang="ja-JP" altLang="en-US" sz="1400">
                <a:solidFill>
                  <a:schemeClr val="tx1"/>
                </a:solidFill>
              </a:rPr>
              <a:t>操作の修正が可能</a:t>
            </a:r>
          </a:p>
        </p:txBody>
      </p:sp>
      <p:sp>
        <p:nvSpPr>
          <p:cNvPr id="18" name="テキスト ボックス 17"/>
          <p:cNvSpPr txBox="1"/>
          <p:nvPr/>
        </p:nvSpPr>
        <p:spPr>
          <a:xfrm>
            <a:off x="299212" y="1992491"/>
            <a:ext cx="7675499" cy="461665"/>
          </a:xfrm>
          <a:prstGeom prst="rect">
            <a:avLst/>
          </a:prstGeom>
          <a:noFill/>
        </p:spPr>
        <p:txBody>
          <a:bodyPr wrap="none" rtlCol="0">
            <a:spAutoFit/>
          </a:bodyPr>
          <a:lstStyle/>
          <a:p>
            <a:r>
              <a:rPr lang="en-US" altLang="ja-JP" sz="1200">
                <a:solidFill>
                  <a:srgbClr val="FF0000"/>
                </a:solidFill>
                <a:latin typeface="Meiryo UI" panose="020B0604030504040204" pitchFamily="50" charset="-128"/>
                <a:ea typeface="Meiryo UI" panose="020B0604030504040204" pitchFamily="50" charset="-128"/>
              </a:rPr>
              <a:t>※</a:t>
            </a:r>
            <a:r>
              <a:rPr lang="ja-JP" altLang="en-US" sz="1200">
                <a:solidFill>
                  <a:srgbClr val="FF0000"/>
                </a:solidFill>
                <a:latin typeface="Meiryo UI" panose="020B0604030504040204" pitchFamily="50" charset="-128"/>
                <a:ea typeface="Meiryo UI" panose="020B0604030504040204" pitchFamily="50" charset="-128"/>
              </a:rPr>
              <a:t>非表示設定にしても、登録済み書籍紹介棚には残ります。削除する場合は「書籍紹介棚」から削除作業を行ってください。</a:t>
            </a:r>
            <a:endParaRPr lang="en-US" altLang="ja-JP" sz="1200">
              <a:solidFill>
                <a:srgbClr val="FF0000"/>
              </a:solidFill>
              <a:latin typeface="Meiryo UI" panose="020B0604030504040204" pitchFamily="50" charset="-128"/>
              <a:ea typeface="Meiryo UI" panose="020B0604030504040204" pitchFamily="50" charset="-128"/>
            </a:endParaRPr>
          </a:p>
          <a:p>
            <a:r>
              <a:rPr lang="en-US" altLang="ja-JP" sz="1200">
                <a:solidFill>
                  <a:srgbClr val="FF0000"/>
                </a:solidFill>
                <a:latin typeface="Meiryo UI" panose="020B0604030504040204" pitchFamily="50" charset="-128"/>
                <a:ea typeface="Meiryo UI" panose="020B0604030504040204" pitchFamily="50" charset="-128"/>
              </a:rPr>
              <a:t>※</a:t>
            </a:r>
            <a:r>
              <a:rPr lang="ja-JP" altLang="en-US" sz="1200">
                <a:solidFill>
                  <a:srgbClr val="FF0000"/>
                </a:solidFill>
                <a:latin typeface="Meiryo UI" panose="020B0604030504040204" pitchFamily="50" charset="-128"/>
                <a:ea typeface="Meiryo UI" panose="020B0604030504040204" pitchFamily="50" charset="-128"/>
              </a:rPr>
              <a:t>本機能は、未所蔵ステータスに戻すのではなく、検索結果から非表示にさせる機能です</a:t>
            </a:r>
            <a:endParaRPr kumimoji="1" lang="en-US" altLang="ja-JP" sz="120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80088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22EE2E8E-B34B-4933-B36B-789EAD06E853}" type="slidenum">
              <a:rPr kumimoji="1" lang="ja-JP" altLang="en-US" smtClean="0"/>
              <a:t>22</a:t>
            </a:fld>
            <a:endParaRPr kumimoji="1" lang="ja-JP" altLang="en-US"/>
          </a:p>
        </p:txBody>
      </p:sp>
      <p:sp>
        <p:nvSpPr>
          <p:cNvPr id="8" name="タイトル 3"/>
          <p:cNvSpPr>
            <a:spLocks noGrp="1"/>
          </p:cNvSpPr>
          <p:nvPr>
            <p:ph type="title"/>
          </p:nvPr>
        </p:nvSpPr>
        <p:spPr>
          <a:xfrm>
            <a:off x="190002" y="189175"/>
            <a:ext cx="8566128" cy="1512168"/>
          </a:xfrm>
        </p:spPr>
        <p:txBody>
          <a:bodyPr>
            <a:normAutofit fontScale="90000"/>
          </a:bodyPr>
          <a:lstStyle/>
          <a:p>
            <a:r>
              <a:rPr lang="ja-JP" altLang="en-US">
                <a:solidFill>
                  <a:schemeClr val="tx2"/>
                </a:solidFill>
                <a:latin typeface="Meiryo UI"/>
                <a:ea typeface="Meiryo UI"/>
                <a:cs typeface="Meiryo UI" pitchFamily="50" charset="-128"/>
              </a:rPr>
              <a:t>３　利用促進ツール</a:t>
            </a:r>
            <a:br>
              <a:rPr lang="en-US" altLang="ja-JP" b="1">
                <a:latin typeface="Meiryo UI" pitchFamily="50" charset="-128"/>
                <a:ea typeface="Meiryo UI" pitchFamily="50" charset="-128"/>
                <a:cs typeface="Meiryo UI" pitchFamily="50" charset="-128"/>
              </a:rPr>
            </a:br>
            <a:r>
              <a:rPr lang="ja-JP" altLang="en-US" sz="1800" b="0">
                <a:solidFill>
                  <a:schemeClr val="tx2"/>
                </a:solidFill>
                <a:latin typeface="Meiryo UI"/>
                <a:ea typeface="Meiryo UI"/>
                <a:cs typeface="Meiryo UI" pitchFamily="50" charset="-128"/>
              </a:rPr>
              <a:t>ロゴ、バナー、ポスターなど、各種利用促進ツールをご用意しております。</a:t>
            </a:r>
            <a:br>
              <a:rPr lang="en-US" altLang="ja-JP" sz="1800" b="0">
                <a:latin typeface="Meiryo UI" pitchFamily="50" charset="-128"/>
                <a:ea typeface="Meiryo UI" pitchFamily="50" charset="-128"/>
                <a:cs typeface="Meiryo UI" pitchFamily="50" charset="-128"/>
              </a:rPr>
            </a:br>
            <a:r>
              <a:rPr lang="ja-JP" altLang="en-US" sz="1800" b="0">
                <a:solidFill>
                  <a:schemeClr val="tx2"/>
                </a:solidFill>
                <a:latin typeface="Meiryo UI"/>
                <a:ea typeface="Meiryo UI"/>
                <a:cs typeface="Meiryo UI" pitchFamily="50" charset="-128"/>
              </a:rPr>
              <a:t>カスタマイズページにログイン後、右上に表示されている「マニュアル」ページより</a:t>
            </a:r>
            <a:br>
              <a:rPr lang="en-US" altLang="ja-JP" sz="1800" b="0">
                <a:latin typeface="Meiryo UI" pitchFamily="50" charset="-128"/>
                <a:ea typeface="Meiryo UI" pitchFamily="50" charset="-128"/>
                <a:cs typeface="Meiryo UI" pitchFamily="50" charset="-128"/>
              </a:rPr>
            </a:br>
            <a:r>
              <a:rPr lang="ja-JP" altLang="en-US" sz="1800" b="0">
                <a:solidFill>
                  <a:schemeClr val="tx2"/>
                </a:solidFill>
                <a:latin typeface="Meiryo UI"/>
                <a:ea typeface="Meiryo UI"/>
                <a:cs typeface="Meiryo UI" pitchFamily="50" charset="-128"/>
              </a:rPr>
              <a:t>データをダウンロードいただけます。是非ご活用下さいませ。</a:t>
            </a:r>
            <a:br>
              <a:rPr lang="en-US" altLang="ja-JP">
                <a:latin typeface="Meiryo UI" pitchFamily="50" charset="-128"/>
                <a:ea typeface="Meiryo UI" pitchFamily="50" charset="-128"/>
                <a:cs typeface="Meiryo UI" pitchFamily="50" charset="-128"/>
              </a:rPr>
            </a:br>
            <a:br>
              <a:rPr lang="en-US" altLang="ja-JP">
                <a:latin typeface="Meiryo UI" pitchFamily="50" charset="-128"/>
                <a:ea typeface="Meiryo UI" pitchFamily="50" charset="-128"/>
                <a:cs typeface="Meiryo UI" pitchFamily="50" charset="-128"/>
              </a:rPr>
            </a:br>
            <a:endParaRPr kumimoji="1" lang="ja-JP" altLang="en-US" sz="1000" b="0">
              <a:latin typeface="Meiryo UI" pitchFamily="50" charset="-128"/>
              <a:ea typeface="Meiryo UI" pitchFamily="50" charset="-128"/>
              <a:cs typeface="Meiryo UI" pitchFamily="50" charset="-128"/>
            </a:endParaRPr>
          </a:p>
        </p:txBody>
      </p:sp>
      <p:pic>
        <p:nvPicPr>
          <p:cNvPr id="9" name="図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2843808" y="6490644"/>
            <a:ext cx="2895600" cy="365125"/>
          </a:xfrm>
        </p:spPr>
        <p:txBody>
          <a:bodyPr/>
          <a:lstStyle/>
          <a:p>
            <a:pPr>
              <a:defRPr/>
            </a:pPr>
            <a:r>
              <a:rPr lang="de-DE" altLang="ja-JP"/>
              <a:t>©KINOKUNIYA COMPANY LTD.</a:t>
            </a:r>
            <a:endParaRPr lang="ja-JP" altLang="en-US"/>
          </a:p>
        </p:txBody>
      </p:sp>
      <p:pic>
        <p:nvPicPr>
          <p:cNvPr id="16" name="図プレースホルダー 5" descr="スタート"/>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422561" y="4064599"/>
            <a:ext cx="1674024" cy="2218957"/>
          </a:xfrm>
          <a:prstGeom prst="rect">
            <a:avLst/>
          </a:prstGeom>
          <a:ln>
            <a:solidFill>
              <a:schemeClr val="accent1"/>
            </a:solidFill>
          </a:ln>
        </p:spPr>
      </p:pic>
      <p:pic>
        <p:nvPicPr>
          <p:cNvPr id="17" name="図プレースホルダー 5" descr="スタート"/>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84814" y="4419627"/>
            <a:ext cx="2488096" cy="1745897"/>
          </a:xfrm>
          <a:prstGeom prst="rect">
            <a:avLst/>
          </a:prstGeom>
          <a:ln>
            <a:solidFill>
              <a:schemeClr val="accent1"/>
            </a:solidFill>
          </a:ln>
        </p:spPr>
      </p:pic>
      <p:pic>
        <p:nvPicPr>
          <p:cNvPr id="18" name="図プレースホルダー 5" descr="スタート"/>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2786565" y="4419627"/>
            <a:ext cx="2466365" cy="1745897"/>
          </a:xfrm>
          <a:prstGeom prst="rect">
            <a:avLst/>
          </a:prstGeom>
          <a:ln>
            <a:solidFill>
              <a:schemeClr val="accent1"/>
            </a:solidFill>
          </a:ln>
        </p:spPr>
      </p:pic>
      <p:pic>
        <p:nvPicPr>
          <p:cNvPr id="3076"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05392" y="5357884"/>
            <a:ext cx="1496981" cy="333125"/>
          </a:xfrm>
          <a:prstGeom prst="rect">
            <a:avLst/>
          </a:prstGeom>
          <a:noFill/>
          <a:ln w="9525">
            <a:solidFill>
              <a:schemeClr val="bg1">
                <a:lumMod val="6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307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057" y="1553127"/>
            <a:ext cx="4414505" cy="207630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テキスト ボックス 2"/>
          <p:cNvSpPr txBox="1"/>
          <p:nvPr/>
        </p:nvSpPr>
        <p:spPr>
          <a:xfrm>
            <a:off x="184814" y="3999730"/>
            <a:ext cx="1574470" cy="338554"/>
          </a:xfrm>
          <a:prstGeom prst="rect">
            <a:avLst/>
          </a:prstGeom>
          <a:noFill/>
        </p:spPr>
        <p:txBody>
          <a:bodyPr wrap="none" rtlCol="0">
            <a:spAutoFit/>
          </a:bodyPr>
          <a:lstStyle/>
          <a:p>
            <a:r>
              <a:rPr kumimoji="1" lang="ja-JP" altLang="en-US" sz="1600">
                <a:latin typeface="Meiryo UI" panose="020B0604030504040204" pitchFamily="50" charset="-128"/>
                <a:ea typeface="Meiryo UI" panose="020B0604030504040204" pitchFamily="50" charset="-128"/>
              </a:rPr>
              <a:t>■ご提供素材例</a:t>
            </a:r>
          </a:p>
        </p:txBody>
      </p:sp>
      <p:pic>
        <p:nvPicPr>
          <p:cNvPr id="3075"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66017" y="1768220"/>
            <a:ext cx="3810457" cy="164611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テキスト ボックス 18"/>
          <p:cNvSpPr txBox="1"/>
          <p:nvPr/>
        </p:nvSpPr>
        <p:spPr>
          <a:xfrm>
            <a:off x="3750391" y="1581170"/>
            <a:ext cx="502631" cy="187050"/>
          </a:xfrm>
          <a:prstGeom prst="rect">
            <a:avLst/>
          </a:prstGeom>
          <a:noFill/>
          <a:ln w="25400">
            <a:solidFill>
              <a:srgbClr val="FF0000"/>
            </a:solidFill>
          </a:ln>
        </p:spPr>
        <p:txBody>
          <a:bodyPr wrap="square" rtlCol="0">
            <a:spAutoFit/>
          </a:bodyPr>
          <a:lstStyle/>
          <a:p>
            <a:endParaRPr kumimoji="1" lang="ja-JP" altLang="en-US"/>
          </a:p>
        </p:txBody>
      </p:sp>
      <p:sp>
        <p:nvSpPr>
          <p:cNvPr id="4" name="右矢印 3"/>
          <p:cNvSpPr/>
          <p:nvPr/>
        </p:nvSpPr>
        <p:spPr>
          <a:xfrm>
            <a:off x="4634562" y="2434856"/>
            <a:ext cx="431455" cy="7336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1315711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8f47499-7696-47ba-bc43-817411a723f8">
      <Terms xmlns="http://schemas.microsoft.com/office/infopath/2007/PartnerControls"/>
    </lcf76f155ced4ddcb4097134ff3c332f>
    <TaxCatchAll xmlns="ac7b0b2c-9346-494c-b544-35ef119734c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DA5BC1A1F00BC84289EFCB87AA049199" ma:contentTypeVersion="17" ma:contentTypeDescription="新しいドキュメントを作成します。" ma:contentTypeScope="" ma:versionID="ee5a7478fa845e8b0d201383f696979b">
  <xsd:schema xmlns:xsd="http://www.w3.org/2001/XMLSchema" xmlns:xs="http://www.w3.org/2001/XMLSchema" xmlns:p="http://schemas.microsoft.com/office/2006/metadata/properties" xmlns:ns2="98f47499-7696-47ba-bc43-817411a723f8" xmlns:ns3="ac7b0b2c-9346-494c-b544-35ef119734c1" targetNamespace="http://schemas.microsoft.com/office/2006/metadata/properties" ma:root="true" ma:fieldsID="c2a68456a8dd443e3903c6634e086e82" ns2:_="" ns3:_="">
    <xsd:import namespace="98f47499-7696-47ba-bc43-817411a723f8"/>
    <xsd:import namespace="ac7b0b2c-9346-494c-b544-35ef119734c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f47499-7696-47ba-bc43-817411a723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357eb41-599d-489e-9563-8ac08e4267c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c7b0b2c-9346-494c-b544-35ef119734c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ff092f6-d31c-4f2c-8573-cc9246591a56}" ma:internalName="TaxCatchAll" ma:showField="CatchAllData" ma:web="ac7b0b2c-9346-494c-b544-35ef119734c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42AD0D-10B6-42D2-95E3-038E4CF43BF0}">
  <ds:schemaRefs>
    <ds:schemaRef ds:uri="98f47499-7696-47ba-bc43-817411a723f8"/>
    <ds:schemaRef ds:uri="ac7b0b2c-9346-494c-b544-35ef119734c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6350227-EB69-4CD8-9BA5-7589524653F2}">
  <ds:schemaRefs>
    <ds:schemaRef ds:uri="http://schemas.microsoft.com/sharepoint/v3/contenttype/forms"/>
  </ds:schemaRefs>
</ds:datastoreItem>
</file>

<file path=customXml/itemProps3.xml><?xml version="1.0" encoding="utf-8"?>
<ds:datastoreItem xmlns:ds="http://schemas.openxmlformats.org/officeDocument/2006/customXml" ds:itemID="{27812090-2186-45B7-9147-E99436165439}">
  <ds:schemaRefs>
    <ds:schemaRef ds:uri="98f47499-7696-47ba-bc43-817411a723f8"/>
    <ds:schemaRef ds:uri="ac7b0b2c-9346-494c-b544-35ef119734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29</TotalTime>
  <Words>3184</Words>
  <Application>Microsoft Office PowerPoint</Application>
  <PresentationFormat>画面に合わせる (4:3)</PresentationFormat>
  <Paragraphs>177</Paragraphs>
  <Slides>22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22</vt:i4>
      </vt:variant>
    </vt:vector>
  </HeadingPairs>
  <TitlesOfParts>
    <vt:vector size="28" baseType="lpstr">
      <vt:lpstr>Meiryo UI</vt:lpstr>
      <vt:lpstr>ＭＳ Ｐゴシック</vt:lpstr>
      <vt:lpstr>メイリオ</vt:lpstr>
      <vt:lpstr>Arial</vt:lpstr>
      <vt:lpstr>Calibri</vt:lpstr>
      <vt:lpstr>Office ​​テーマ</vt:lpstr>
      <vt:lpstr>管理者機能 カスタマイズページマニュアル</vt:lpstr>
      <vt:lpstr>PowerPoint プレゼンテーション</vt:lpstr>
      <vt:lpstr>1. 管理者ログイン   </vt:lpstr>
      <vt:lpstr>２. 管理者機能  １．テーマ設定（TOP画面カスタマイズ） ・ロゴや検索ボックスの背景イメージ画像をアップロードすることができます。 ・画面のインターフェイスのテーマカラーを好きな色に変更することができます。 ・ロゴ画像のサイズは横長の画像 幅 720 高さ 160px 以上  メインイメージ画像のサイズは横長の画像 幅 1920 高さ 480px 以上  を推奨いたします。</vt:lpstr>
      <vt:lpstr>２. 管理者機能  2．おすすめ本棚の編集① ・「購入した電子書籍」について、自由に本棚を作成して表示することができます。（未購入タイトルは登録不可） ・作成できる本棚の数に制限はありません。  1本棚あたりの登録冊数が多い場合、TOP画面の表示に時間がかかる場合があります。 ・本棚の順番、書籍の順番は該当箇所をドラッグすることで入れ替え可能です。</vt:lpstr>
      <vt:lpstr>PowerPoint プレゼンテーション</vt:lpstr>
      <vt:lpstr>２. 管理者機能  ２．おすすめ本棚の編集③　自動本棚-新着書籍 ・新規購入タイトルを自動で本棚に表示させることができます。 ・表示させるタイトルを選択する事はできません事、ご了承下さい。</vt:lpstr>
      <vt:lpstr>２. 管理者機能  ２．おすすめ本棚の編集④　全文試し読み本棚 ・5分間全文試し読み（KinoDen DDA）期間中、対象の書籍を本棚に表示させることができます。 ・表示させるタイトルは、詳細検索条件を設定することにより決められます。1冊単位で指定することはできません。</vt:lpstr>
      <vt:lpstr>２. 管理者機能 ３．検索の初期条件設定 ・未所蔵タイトルを横断検索の結果表示に含めるか含めないかの設定等が可能です。 ・購入タイトルのみに限定しますと、未所蔵タイトルの検索および試し読みができなくなりますので、ご注意ください。 ・検索バーの表示・非表示、各ボタンの表示・非表示の設定が可能です。</vt:lpstr>
      <vt:lpstr>２. 管理者機能  ４．セキュリティ（各種認証設定） ・KinoDenが提供する各種認証方法の設定・変更が可能です。IPアドレスの登録・変更もできます。 ・KinoDenサイトへのリモートアクセス手段としてbREADER Cloud認証(＋シリアル認証、＋メールドメイン認証)、リファラ認証、学認、の設定が可能です。詳細は別紙「認証について」もご参照下さいませ。  ・学認については、機関のEntity IDを画面に入力します。 また、別途IdP側で以下の設定が必要ですので、合わせてシステム担当者様にて作業をお願いします。 1.kinoden/breaderのSPの情報 entityID　https://shibboleth.breader.cloud/shibboleth-sp  2.送信する属性情報 必須：eduPersonTargetedID 任意：organizationName, organizationalUnitName</vt:lpstr>
      <vt:lpstr>２. 管理者機能  ５．セキュリティ-bREADER Cloud認証（個人アカウントによるリモートアクセス） ・KinoDenのbREADER Cloud個人アカウントによるリモートアクセスを利用者に提供できます。 ・利用者は「メールアドレスでサインイン」から個人のアドレスを入力→送られてくるメールリンクをクリックしてサインインすることが出来ます。または、Google,Microsoft,Appleいずれかのアカウントがあれば、該当アカウントで代用も可能です。 ・利用者は、初回アカウント作成およびログインは必ず学内認証環境（IPアドレス/リファラ認証/VPN）から行う必要があります。 ・利用者は、認証環境での最後の明示的なログインから90日間アクセスがない場合、再度学内認証環境からログインが必要です。 ・利用者は、bREADER Cloudアプリで電子書籍を読む際も同じアカウントでアプリにログインすることができます。 </vt:lpstr>
      <vt:lpstr>２. 管理者機能  ６．エラー画面設定 ・設定したの認証方法以外でKinoDenサイトにアクセスした場合、アクセス権がないとの表示になります(下記画面) ・その際の画面に、メッセージを表示させ、リンク先URLを設定いただけます。 　例）リファラ認証によりマイライブラリ　からログインしないといけない場合、マイライブラリのログインURLに誘導 ・リンクは設定せず、メッセージだけ表示させることも可能です。リンク付きの場合のラベル字数制限は60文字、 　リンク無しの場合のラベル字数制限は150文字です。 </vt:lpstr>
      <vt:lpstr>２. 管理者機能  ７-1．利用統計  ・利用統計を任意の期間指定で、リアルタイムに取得することができます。（最低単位は１日） ・開始日と終了日を入力し「取得」を押すと、期間中の閲覧数が表示されます。CSVデータのダウンロードも可能です。  １*Web閲覧　　　　     ＝購入済書籍をブラウザビューアで閲覧した数 ２*アプリ閲覧　　　   　＝購入済書籍をアプリで閲覧した数 ３*試し読み(購入済)　　＝購入済書籍を読もうとしたが同時アクセス数超過のため,部分試し読みにて閲覧した数   ４*試し読み(未購入) 　 ＝未購入書籍を部分試し読みした数 </vt:lpstr>
      <vt:lpstr>２. 管理者機能  ７-2．利用統計（月別）  ・書籍の閲覧数（月別）からは、月別の利用統計を確認できます。 ・開始日と終了日を入力し「取得」を押すと、期間中の閲覧数が表示されます。CSVデータのダウンロードも可能です。  ※月別合計で表示されている数値は試し読みを含む全ての閲覧数です。 </vt:lpstr>
      <vt:lpstr>２. 管理者機能  ８．bREADER Cloud連携(アプリ連携のオフ設定） ・利用者に対して、アプリでの閲覧機能を提供したくない目的の場合に限り、チェックボックスをオンにしていただくと、KinoDenサイト上でMy本棚の登録ボタンが表示されないため、利用者はアプリでの電子書閲覧ができなくなります。  </vt:lpstr>
      <vt:lpstr>２. 管理者機能  ９．その他設定  ・電子書籍詳細画面から弊社のWEBストアへのリンクを無効にすることができます。  （お願い） この機能は、コンテンツをKinoDenに提供する出版社にとっては、エンドユーザー個人の購入検討を促す販売促進の意味合いがあります。 判断は図書館様にお任せしますが、出版社様の電子化の推進の意味合いもある点をご理解いただき、表示の維持をご検討いただければ幸いです。</vt:lpstr>
      <vt:lpstr>２. 管理者機能  10．所蔵タイトル一覧  ・所蔵（購入）されているタイトル一覧をダウンロードすることが出来ます。  　項目：ProductID/eISBN/ISBN/書籍名/巻次・年次/副書籍名/シリーズ名/著者名/出版社/NDC/出版年月/            部分ﾀﾞｳﾝﾛｰﾄﾞ印刷許諾/フォーマット/音声読み上げ許諾/コンテンツURL </vt:lpstr>
      <vt:lpstr>２. 管理者機能 11．独自資料の登録（有償オプション/要お申込み） ・図書館様でお持ちの資料（PDF、EPUBリフロー、EPUBフィックス）をアップすることが出来ます。 ・本機能は有償オプションになります。（月額本体価9,000円/10GB）詳細はお問い合わせ下さいませ。  ＜アップロード方法＞ ※登録後、書誌情報の編集は後からでも行えますが、 　ファイル・サムネイルの変更は出来ませんのでご注意下さい。 ※同時アクセス数は無制限で設定されます。  Step1：アップロードするコンテンツファイルを選択します。 「ファイルを選択」を押下→ローカルフォルダから該当ファイルを選択  Step2～3：書誌項目の入力　入力後、「書誌確定」ボタンを押します。 ・必須：タイトル、タイトルカナ、ダウンロード可否、ダウンロード可能なページ数 ・任意：ISBN,巻号・年次,サブタイトル(カナ),シリーズ名,著者名(カナ), 　　　　　出版社(カナ),出版年月,内容紹介文,目次,NDC  Step4：書籍のサムネイルに使用される画像です。 PNG/JPEGをアップします。アップしない場合、コンテンツファイルの 1ページ目から自動生成されます。  Step5:最後に「アップロード実行」ボタンを押下します。 アップロードが完了次第、利用者画面に反映され コンテンツを閲覧出来ます。</vt:lpstr>
      <vt:lpstr>２. 管理者機能 12．独自資料の一覧 </vt:lpstr>
      <vt:lpstr>２. 管理者機能 13．お知らせの設定 </vt:lpstr>
      <vt:lpstr>２. 管理者機能 14．所蔵コンテンツ非表示機能 </vt:lpstr>
      <vt:lpstr>３　利用促進ツール ロゴ、バナー、ポスターなど、各種利用促進ツールをご用意しております。 カスタマイズページにログイン後、右上に表示されている「マニュアル」ページより データをダウンロードいただけます。是非ご活用下さいませ。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HP Customer</dc:creator>
  <cp:lastModifiedBy>庄司 有沙</cp:lastModifiedBy>
  <cp:revision>7</cp:revision>
  <cp:lastPrinted>2019-11-26T08:59:21Z</cp:lastPrinted>
  <dcterms:created xsi:type="dcterms:W3CDTF">2019-02-26T09:08:58Z</dcterms:created>
  <dcterms:modified xsi:type="dcterms:W3CDTF">2026-10-07T02:27:33Z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0x010100DA5BC1A1F00BC84289EFCB87AA049199</vt:lpwstr>
  </property>
  <property fmtid="{D5CDD505-2E9C-101B-9397-08002B2CF9AE}" pid="3" name="MediaServiceImageTags">
    <vt:lpwstr/>
  </property>
</Properties>
</file>