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9750"/>
  <p:notesSz cx="6807200" cy="99393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1756" y="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6923"/>
            <a:ext cx="6428422" cy="2839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8" y="5991861"/>
            <a:ext cx="5293995" cy="2839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3" y="2460943"/>
            <a:ext cx="3289839" cy="2839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8" y="2460943"/>
            <a:ext cx="3289839" cy="2839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3" y="427991"/>
            <a:ext cx="6806565" cy="2839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3" y="2460943"/>
            <a:ext cx="6806565" cy="2839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50769"/>
            <a:ext cx="2420112" cy="2839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50769"/>
            <a:ext cx="1739455" cy="2839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50769"/>
            <a:ext cx="1739455" cy="2839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98">
        <a:defRPr>
          <a:latin typeface="+mn-lt"/>
          <a:ea typeface="+mn-ea"/>
          <a:cs typeface="+mn-cs"/>
        </a:defRPr>
      </a:lvl2pPr>
      <a:lvl3pPr marL="914395">
        <a:defRPr>
          <a:latin typeface="+mn-lt"/>
          <a:ea typeface="+mn-ea"/>
          <a:cs typeface="+mn-cs"/>
        </a:defRPr>
      </a:lvl3pPr>
      <a:lvl4pPr marL="1371593">
        <a:defRPr>
          <a:latin typeface="+mn-lt"/>
          <a:ea typeface="+mn-ea"/>
          <a:cs typeface="+mn-cs"/>
        </a:defRPr>
      </a:lvl4pPr>
      <a:lvl5pPr marL="1828791">
        <a:defRPr>
          <a:latin typeface="+mn-lt"/>
          <a:ea typeface="+mn-ea"/>
          <a:cs typeface="+mn-cs"/>
        </a:defRPr>
      </a:lvl5pPr>
      <a:lvl6pPr marL="2285988">
        <a:defRPr>
          <a:latin typeface="+mn-lt"/>
          <a:ea typeface="+mn-ea"/>
          <a:cs typeface="+mn-cs"/>
        </a:defRPr>
      </a:lvl6pPr>
      <a:lvl7pPr marL="2743186">
        <a:defRPr>
          <a:latin typeface="+mn-lt"/>
          <a:ea typeface="+mn-ea"/>
          <a:cs typeface="+mn-cs"/>
        </a:defRPr>
      </a:lvl7pPr>
      <a:lvl8pPr marL="3200383">
        <a:defRPr>
          <a:latin typeface="+mn-lt"/>
          <a:ea typeface="+mn-ea"/>
          <a:cs typeface="+mn-cs"/>
        </a:defRPr>
      </a:lvl8pPr>
      <a:lvl9pPr marL="365758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98">
        <a:defRPr>
          <a:latin typeface="+mn-lt"/>
          <a:ea typeface="+mn-ea"/>
          <a:cs typeface="+mn-cs"/>
        </a:defRPr>
      </a:lvl2pPr>
      <a:lvl3pPr marL="914395">
        <a:defRPr>
          <a:latin typeface="+mn-lt"/>
          <a:ea typeface="+mn-ea"/>
          <a:cs typeface="+mn-cs"/>
        </a:defRPr>
      </a:lvl3pPr>
      <a:lvl4pPr marL="1371593">
        <a:defRPr>
          <a:latin typeface="+mn-lt"/>
          <a:ea typeface="+mn-ea"/>
          <a:cs typeface="+mn-cs"/>
        </a:defRPr>
      </a:lvl4pPr>
      <a:lvl5pPr marL="1828791">
        <a:defRPr>
          <a:latin typeface="+mn-lt"/>
          <a:ea typeface="+mn-ea"/>
          <a:cs typeface="+mn-cs"/>
        </a:defRPr>
      </a:lvl5pPr>
      <a:lvl6pPr marL="2285988">
        <a:defRPr>
          <a:latin typeface="+mn-lt"/>
          <a:ea typeface="+mn-ea"/>
          <a:cs typeface="+mn-cs"/>
        </a:defRPr>
      </a:lvl6pPr>
      <a:lvl7pPr marL="2743186">
        <a:defRPr>
          <a:latin typeface="+mn-lt"/>
          <a:ea typeface="+mn-ea"/>
          <a:cs typeface="+mn-cs"/>
        </a:defRPr>
      </a:lvl7pPr>
      <a:lvl8pPr marL="3200383">
        <a:defRPr>
          <a:latin typeface="+mn-lt"/>
          <a:ea typeface="+mn-ea"/>
          <a:cs typeface="+mn-cs"/>
        </a:defRPr>
      </a:lvl8pPr>
      <a:lvl9pPr marL="365758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>
                <a:alpha val="0"/>
                <a:lumMod val="98000"/>
              </a:srgbClr>
            </a:gs>
            <a:gs pos="13000">
              <a:schemeClr val="accent1">
                <a:lumMod val="45000"/>
                <a:lumOff val="55000"/>
              </a:schemeClr>
            </a:gs>
            <a:gs pos="29000">
              <a:schemeClr val="accent1">
                <a:lumMod val="45000"/>
                <a:lumOff val="55000"/>
              </a:schemeClr>
            </a:gs>
            <a:gs pos="48000">
              <a:srgbClr val="FFFFFF">
                <a:lumMod val="99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7562850" cy="6440097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300CC45-A874-752E-BC5D-1151C5036724}"/>
              </a:ext>
            </a:extLst>
          </p:cNvPr>
          <p:cNvSpPr/>
          <p:nvPr/>
        </p:nvSpPr>
        <p:spPr>
          <a:xfrm>
            <a:off x="0" y="3292475"/>
            <a:ext cx="7562850" cy="7407275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2000">
                <a:srgbClr val="FFFFFF">
                  <a:alpha val="0"/>
                </a:srgbClr>
              </a:gs>
              <a:gs pos="39000">
                <a:srgbClr val="FFFFFF">
                  <a:alpha val="95000"/>
                </a:srgbClr>
              </a:gs>
              <a:gs pos="43000">
                <a:srgbClr val="FFFFFF"/>
              </a:gs>
              <a:gs pos="25000">
                <a:srgbClr val="FFFFFF">
                  <a:alpha val="10000"/>
                </a:srgbClr>
              </a:gs>
              <a:gs pos="100000">
                <a:srgbClr val="FF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ｚ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3646E09-6E70-2CFE-96A2-D93DE0E32B61}"/>
              </a:ext>
            </a:extLst>
          </p:cNvPr>
          <p:cNvSpPr txBox="1"/>
          <p:nvPr/>
        </p:nvSpPr>
        <p:spPr>
          <a:xfrm>
            <a:off x="1206500" y="625475"/>
            <a:ext cx="5143500" cy="335280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科学データブック</a:t>
            </a:r>
            <a:r>
              <a:rPr kumimoji="1" lang="en-US" altLang="ja-JP" sz="20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『</a:t>
            </a:r>
            <a:r>
              <a:rPr kumimoji="1" lang="ja-JP" altLang="en-US" sz="20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理科年表</a:t>
            </a:r>
            <a:r>
              <a:rPr kumimoji="1" lang="en-US" altLang="ja-JP" sz="20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』</a:t>
            </a:r>
            <a:r>
              <a:rPr kumimoji="1" lang="ja-JP" altLang="en-US" sz="20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創刊</a:t>
            </a:r>
            <a:r>
              <a:rPr kumimoji="1" lang="en-US" altLang="ja-JP" sz="20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100</a:t>
            </a:r>
            <a:r>
              <a:rPr kumimoji="1" lang="ja-JP" altLang="en-US" sz="20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周年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667A99-F12C-C797-DCBF-C2EFA8B19E6C}"/>
              </a:ext>
            </a:extLst>
          </p:cNvPr>
          <p:cNvSpPr txBox="1"/>
          <p:nvPr/>
        </p:nvSpPr>
        <p:spPr>
          <a:xfrm>
            <a:off x="577850" y="1353483"/>
            <a:ext cx="640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理科年表</a:t>
            </a:r>
            <a:endParaRPr kumimoji="1" lang="en-US" altLang="ja-JP" sz="6000" dirty="0">
              <a:solidFill>
                <a:schemeClr val="bg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ctr"/>
            <a:r>
              <a:rPr kumimoji="1" lang="en-US" altLang="ja-JP" sz="60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99</a:t>
            </a:r>
            <a:r>
              <a:rPr kumimoji="1" lang="ja-JP" altLang="en-US" sz="60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冊セット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A089E48-EDEF-0452-5681-D37D7A082BE3}"/>
              </a:ext>
            </a:extLst>
          </p:cNvPr>
          <p:cNvSpPr txBox="1"/>
          <p:nvPr/>
        </p:nvSpPr>
        <p:spPr>
          <a:xfrm>
            <a:off x="860425" y="3444875"/>
            <a:ext cx="5835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同時アクセス数</a:t>
            </a:r>
            <a:r>
              <a:rPr kumimoji="1" lang="en-US" altLang="ja-JP" sz="2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</a:t>
            </a:r>
            <a:r>
              <a:rPr kumimoji="1" lang="ja-JP" altLang="en-US" sz="2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で利用できます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00DAEC4-D28A-2101-1EA3-365951BBB3D0}"/>
              </a:ext>
            </a:extLst>
          </p:cNvPr>
          <p:cNvSpPr txBox="1"/>
          <p:nvPr/>
        </p:nvSpPr>
        <p:spPr>
          <a:xfrm>
            <a:off x="196850" y="4395768"/>
            <a:ext cx="6019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『</a:t>
            </a:r>
            <a:r>
              <a:rPr kumimoji="1" lang="ja-JP" altLang="en-US" sz="1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理科年表</a:t>
            </a:r>
            <a:r>
              <a:rPr kumimoji="1" lang="en-US" altLang="ja-JP" sz="1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』</a:t>
            </a:r>
            <a:r>
              <a:rPr kumimoji="1" lang="ja-JP" altLang="en-US" sz="1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は、国立天文台編纂によるサイエンス全般を網羅した、</a:t>
            </a:r>
            <a:endParaRPr kumimoji="1" lang="en-US" altLang="ja-JP" sz="1400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世界的にも珍しいデータブックです。</a:t>
            </a:r>
            <a:r>
              <a:rPr kumimoji="1" lang="en-US" altLang="ja-JP" sz="1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1925</a:t>
            </a:r>
            <a:r>
              <a:rPr kumimoji="1" lang="ja-JP" altLang="en-US" sz="1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年（大正</a:t>
            </a:r>
            <a:r>
              <a:rPr kumimoji="1" lang="en-US" altLang="ja-JP" sz="1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14</a:t>
            </a:r>
            <a:r>
              <a:rPr kumimoji="1" lang="ja-JP" altLang="en-US" sz="1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年）の創刊から</a:t>
            </a:r>
            <a:endParaRPr kumimoji="1" lang="en-US" altLang="ja-JP" sz="1400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en-US" altLang="ja-JP" sz="1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100</a:t>
            </a:r>
            <a:r>
              <a:rPr kumimoji="1" lang="ja-JP" altLang="en-US" sz="1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年の節目を迎えました。創刊からの</a:t>
            </a:r>
            <a:r>
              <a:rPr kumimoji="1" lang="en-US" altLang="ja-JP" sz="1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99</a:t>
            </a:r>
            <a:r>
              <a:rPr kumimoji="1" lang="ja-JP" altLang="en-US" sz="14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冊を電子書籍で復刻。</a:t>
            </a:r>
            <a:endParaRPr kumimoji="1" lang="en-US" altLang="ja-JP" sz="1400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8" name="object 7">
            <a:extLst>
              <a:ext uri="{FF2B5EF4-FFF2-40B4-BE49-F238E27FC236}">
                <a16:creationId xmlns:a16="http://schemas.microsoft.com/office/drawing/2014/main" id="{B194E876-DD82-CD7B-4E04-2D76CE9A491E}"/>
              </a:ext>
            </a:extLst>
          </p:cNvPr>
          <p:cNvPicPr/>
          <p:nvPr/>
        </p:nvPicPr>
        <p:blipFill>
          <a:blip r:embed="rId3" cstate="print"/>
          <a:srcRect t="7532"/>
          <a:stretch>
            <a:fillRect/>
          </a:stretch>
        </p:blipFill>
        <p:spPr>
          <a:xfrm>
            <a:off x="2644684" y="6408126"/>
            <a:ext cx="4333966" cy="164727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F62357-9816-5B1B-A157-23FD01B769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349" y="6237725"/>
            <a:ext cx="1236460" cy="17498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DB07B7EF-26CC-B0C7-3C10-F4243562FCD8}"/>
              </a:ext>
            </a:extLst>
          </p:cNvPr>
          <p:cNvSpPr/>
          <p:nvPr/>
        </p:nvSpPr>
        <p:spPr>
          <a:xfrm>
            <a:off x="196850" y="8321675"/>
            <a:ext cx="7162800" cy="917389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3621922-768B-0F9D-EDB9-0B17C4558958}"/>
              </a:ext>
            </a:extLst>
          </p:cNvPr>
          <p:cNvSpPr txBox="1"/>
          <p:nvPr/>
        </p:nvSpPr>
        <p:spPr>
          <a:xfrm>
            <a:off x="254000" y="8493360"/>
            <a:ext cx="7048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最新刊の</a:t>
            </a:r>
            <a:r>
              <a:rPr kumimoji="1" lang="en-US" altLang="ja-JP" sz="16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『</a:t>
            </a:r>
            <a:r>
              <a:rPr kumimoji="1" lang="ja-JP" altLang="en-US" sz="16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理科年表</a:t>
            </a:r>
            <a:r>
              <a:rPr kumimoji="1" lang="en-US" altLang="ja-JP" sz="16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2026』</a:t>
            </a:r>
            <a:r>
              <a:rPr kumimoji="1" lang="ja-JP" altLang="en-US" sz="16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とこれまでのバックナンバーをあわせて、</a:t>
            </a:r>
            <a:endParaRPr kumimoji="1" lang="en-US" altLang="ja-JP" sz="1600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kumimoji="1" lang="ja-JP" altLang="en-US" sz="16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全</a:t>
            </a:r>
            <a:r>
              <a:rPr kumimoji="1" lang="en-US" altLang="ja-JP" sz="16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99</a:t>
            </a:r>
            <a:r>
              <a:rPr kumimoji="1" lang="ja-JP" altLang="en-US" sz="16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冊を電子図書館「</a:t>
            </a:r>
            <a:r>
              <a:rPr kumimoji="1" lang="en-US" altLang="ja-JP" sz="16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KinoDen</a:t>
            </a:r>
            <a:r>
              <a:rPr kumimoji="1" lang="ja-JP" altLang="en-US" sz="16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」から閲覧いただけます。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4ADDB28-D164-BC86-8772-673E1C4F154F}"/>
              </a:ext>
            </a:extLst>
          </p:cNvPr>
          <p:cNvSpPr txBox="1"/>
          <p:nvPr/>
        </p:nvSpPr>
        <p:spPr>
          <a:xfrm>
            <a:off x="3069966" y="9811921"/>
            <a:ext cx="403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こちらの</a:t>
            </a:r>
            <a:r>
              <a:rPr kumimoji="1" lang="en-US" altLang="ja-JP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QR</a:t>
            </a:r>
            <a:r>
              <a:rPr kumimoji="1" lang="ja-JP" altLang="en-US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コードからアクセス⇒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8E9E872-1469-3AFC-BE75-D0B78607F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9617075"/>
            <a:ext cx="2478789" cy="66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ECA58D4-EA6E-AC9A-57A8-6BD5872C167C}"/>
              </a:ext>
            </a:extLst>
          </p:cNvPr>
          <p:cNvSpPr/>
          <p:nvPr/>
        </p:nvSpPr>
        <p:spPr>
          <a:xfrm>
            <a:off x="6350000" y="9555749"/>
            <a:ext cx="864000" cy="86400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QR</a:t>
            </a:r>
            <a:r>
              <a:rPr kumimoji="1"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コード</a:t>
            </a:r>
            <a:endParaRPr kumimoji="1" lang="en-US" altLang="ja-JP" sz="14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4B364DE-2C33-117B-8EB5-72BA563598A8}"/>
              </a:ext>
            </a:extLst>
          </p:cNvPr>
          <p:cNvSpPr txBox="1"/>
          <p:nvPr/>
        </p:nvSpPr>
        <p:spPr>
          <a:xfrm>
            <a:off x="7600535" y="9519533"/>
            <a:ext cx="3636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←</a:t>
            </a:r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KinoDen</a:t>
            </a:r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URL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を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QR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コード化し、画像を貼り付けてご利用ください。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C5BA36C-2509-B50C-031D-BFAC293532A3}"/>
              </a:ext>
            </a:extLst>
          </p:cNvPr>
          <p:cNvSpPr txBox="1"/>
          <p:nvPr/>
        </p:nvSpPr>
        <p:spPr>
          <a:xfrm>
            <a:off x="7620000" y="7836795"/>
            <a:ext cx="3067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全体の文言や画像は適宜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ご編集の上、ご活用ください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137</Words>
  <Application>Microsoft Office PowerPoint</Application>
  <PresentationFormat>ユーザー設定</PresentationFormat>
  <Paragraphs>15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青色 天体観測 体験 チラシ</dc:title>
  <dc:creator>藤永真央</dc:creator>
  <cp:keywords>DAHB0jmTRR4,BAFII31PxHE,0</cp:keywords>
  <cp:lastModifiedBy>藤永 真央</cp:lastModifiedBy>
  <cp:revision>6</cp:revision>
  <cp:lastPrinted>2026-02-20T03:21:59Z</cp:lastPrinted>
  <dcterms:created xsi:type="dcterms:W3CDTF">2026-02-20T02:14:09Z</dcterms:created>
  <dcterms:modified xsi:type="dcterms:W3CDTF">2026-02-25T00:52:20Z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2026-02-20T00:00:00Z</vt:filetime>
  </property>
  <property fmtid="{D5CDD505-2E9C-101B-9397-08002B2CF9AE}" pid="3" name="Creator">
    <vt:lpwstr>Canva</vt:lpwstr>
  </property>
  <property fmtid="{D5CDD505-2E9C-101B-9397-08002B2CF9AE}" pid="4" name="LastSaved">
    <vt:filetime>2026-02-20T00:00:00Z</vt:filetime>
  </property>
  <property fmtid="{D5CDD505-2E9C-101B-9397-08002B2CF9AE}" pid="5" name="Producer">
    <vt:lpwstr>Canva</vt:lpwstr>
  </property>
</Properties>
</file>