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HG創英角ｺﾞｼｯｸUB" panose="020B0909000000000000" pitchFamily="49" charset="-128"/>
      <p:regular r:id="rId7"/>
    </p:embeddedFont>
    <p:embeddedFont>
      <p:font typeface="メイリオ" panose="020B0604030504040204" pitchFamily="50" charset="-128"/>
      <p:regular r:id="rId8"/>
      <p:bold r:id="rId9"/>
      <p:italic r:id="rId10"/>
      <p:boldItalic r:id="rId11"/>
    </p:embeddedFont>
    <p:embeddedFont>
      <p:font typeface="梅フォント" panose="020B0600070205080204" charset="-128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77F"/>
    <a:srgbClr val="E00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978" autoAdjust="0"/>
    <p:restoredTop sz="99481" autoAdjust="0"/>
  </p:normalViewPr>
  <p:slideViewPr>
    <p:cSldViewPr>
      <p:cViewPr>
        <p:scale>
          <a:sx n="75" d="100"/>
          <a:sy n="75" d="100"/>
        </p:scale>
        <p:origin x="-1992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heme" Target="theme/theme1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18" Type="http://schemas.openxmlformats.org/officeDocument/2006/relationships/image" Target="../media/image17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5" Type="http://schemas.openxmlformats.org/officeDocument/2006/relationships/image" Target="../media/image1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50"/>
          <p:cNvGrpSpPr/>
          <p:nvPr/>
        </p:nvGrpSpPr>
        <p:grpSpPr>
          <a:xfrm>
            <a:off x="-81523" y="-6374"/>
            <a:ext cx="8167341" cy="732865"/>
            <a:chOff x="0" y="0"/>
            <a:chExt cx="2926991" cy="26264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926991" cy="262642"/>
            </a:xfrm>
            <a:custGeom>
              <a:avLst/>
              <a:gdLst/>
              <a:ahLst/>
              <a:cxnLst/>
              <a:rect l="l" t="t" r="r" b="b"/>
              <a:pathLst>
                <a:path w="2926991" h="262642">
                  <a:moveTo>
                    <a:pt x="0" y="0"/>
                  </a:moveTo>
                  <a:lnTo>
                    <a:pt x="2926991" y="0"/>
                  </a:lnTo>
                  <a:lnTo>
                    <a:pt x="2926991" y="262642"/>
                  </a:lnTo>
                  <a:lnTo>
                    <a:pt x="0" y="262642"/>
                  </a:ln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2926991" cy="300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202804" y="-120489"/>
            <a:ext cx="3462495" cy="846980"/>
            <a:chOff x="0" y="0"/>
            <a:chExt cx="1240880" cy="30353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240880" cy="303539"/>
            </a:xfrm>
            <a:custGeom>
              <a:avLst/>
              <a:gdLst/>
              <a:ahLst/>
              <a:cxnLst/>
              <a:rect l="l" t="t" r="r" b="b"/>
              <a:pathLst>
                <a:path w="1240880" h="303539">
                  <a:moveTo>
                    <a:pt x="0" y="0"/>
                  </a:moveTo>
                  <a:lnTo>
                    <a:pt x="1240880" y="0"/>
                  </a:lnTo>
                  <a:lnTo>
                    <a:pt x="1240880" y="303539"/>
                  </a:lnTo>
                  <a:lnTo>
                    <a:pt x="0" y="303539"/>
                  </a:lnTo>
                  <a:close/>
                </a:path>
              </a:pathLst>
            </a:custGeom>
            <a:solidFill>
              <a:srgbClr val="E60213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1240880" cy="3416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916431" y="-288164"/>
            <a:ext cx="971479" cy="1014656"/>
            <a:chOff x="0" y="0"/>
            <a:chExt cx="571500" cy="5969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0" y="260350"/>
              <a:ext cx="285750" cy="335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682241" y="2153007"/>
            <a:ext cx="6192018" cy="306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6600" spc="119" dirty="0" err="1">
                <a:solidFill>
                  <a:srgbClr val="016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梅フォント"/>
                <a:sym typeface="梅フォント"/>
              </a:rPr>
              <a:t>地球の歩き方</a:t>
            </a:r>
            <a:endParaRPr lang="en-US" sz="6600" spc="119" dirty="0">
              <a:solidFill>
                <a:srgbClr val="01678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G創英角ｺﾞｼｯｸUB" panose="020B0909000000000000" pitchFamily="49" charset="-128"/>
              <a:ea typeface="HG創英角ｺﾞｼｯｸUB" panose="020B0909000000000000" pitchFamily="49" charset="-128"/>
              <a:cs typeface="梅フォント"/>
              <a:sym typeface="梅フォント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-829152" y="464281"/>
            <a:ext cx="6192018" cy="179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ja-JP" altLang="en-US" sz="20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旅先で身軽にガイドブックを！</a:t>
            </a:r>
            <a:endParaRPr lang="en-US" sz="2000" b="1" spc="100" dirty="0">
              <a:solidFill>
                <a:srgbClr val="01678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4314616" y="465424"/>
            <a:ext cx="3352800" cy="226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ja-JP" altLang="en-US" sz="2400" b="1" spc="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●●大学</a:t>
            </a:r>
            <a:r>
              <a:rPr lang="en-US" sz="2400" b="1" spc="1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図書館</a:t>
            </a:r>
            <a:endParaRPr lang="en-US" sz="1050" b="1" spc="1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</p:txBody>
      </p:sp>
      <p:grpSp>
        <p:nvGrpSpPr>
          <p:cNvPr id="1025" name="グループ化 1024"/>
          <p:cNvGrpSpPr/>
          <p:nvPr/>
        </p:nvGrpSpPr>
        <p:grpSpPr>
          <a:xfrm>
            <a:off x="680561" y="3403277"/>
            <a:ext cx="6192018" cy="1978913"/>
            <a:chOff x="683991" y="4008661"/>
            <a:chExt cx="6192018" cy="1978913"/>
          </a:xfrm>
        </p:grpSpPr>
        <p:grpSp>
          <p:nvGrpSpPr>
            <p:cNvPr id="2" name="Group 2"/>
            <p:cNvGrpSpPr/>
            <p:nvPr/>
          </p:nvGrpSpPr>
          <p:grpSpPr>
            <a:xfrm>
              <a:off x="683991" y="4008661"/>
              <a:ext cx="1439991" cy="1978913"/>
              <a:chOff x="0" y="0"/>
              <a:chExt cx="516060" cy="709198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2266857" y="4008661"/>
              <a:ext cx="1439991" cy="1978913"/>
              <a:chOff x="0" y="0"/>
              <a:chExt cx="516060" cy="70919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849722" y="4008661"/>
              <a:ext cx="1439991" cy="1978913"/>
              <a:chOff x="0" y="0"/>
              <a:chExt cx="516060" cy="70919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432588" y="4008661"/>
              <a:ext cx="1439991" cy="1978913"/>
              <a:chOff x="0" y="0"/>
              <a:chExt cx="516060" cy="70919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54542" y="4936075"/>
              <a:ext cx="898888" cy="889574"/>
              <a:chOff x="0" y="0"/>
              <a:chExt cx="322141" cy="318803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683991" y="4008661"/>
              <a:ext cx="1439991" cy="736930"/>
              <a:chOff x="0" y="0"/>
              <a:chExt cx="516060" cy="264099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2266857" y="4008661"/>
              <a:ext cx="1439991" cy="736930"/>
              <a:chOff x="0" y="0"/>
              <a:chExt cx="516060" cy="264099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3849722" y="4012394"/>
              <a:ext cx="1439991" cy="736930"/>
              <a:chOff x="0" y="0"/>
              <a:chExt cx="516060" cy="264099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5436018" y="4008661"/>
              <a:ext cx="1439991" cy="736930"/>
              <a:chOff x="0" y="0"/>
              <a:chExt cx="516060" cy="264099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2537408" y="4936075"/>
              <a:ext cx="898888" cy="889574"/>
              <a:chOff x="0" y="0"/>
              <a:chExt cx="322141" cy="318803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4120274" y="4936075"/>
              <a:ext cx="898888" cy="889574"/>
              <a:chOff x="0" y="0"/>
              <a:chExt cx="322141" cy="318803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5706570" y="4936075"/>
              <a:ext cx="898888" cy="889574"/>
              <a:chOff x="0" y="0"/>
              <a:chExt cx="322141" cy="318803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680561" y="5599146"/>
            <a:ext cx="1439991" cy="1978913"/>
            <a:chOff x="0" y="0"/>
            <a:chExt cx="516060" cy="7091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63427" y="5599146"/>
            <a:ext cx="1439991" cy="1978913"/>
            <a:chOff x="0" y="0"/>
            <a:chExt cx="516060" cy="709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846292" y="5599146"/>
            <a:ext cx="1439991" cy="1978913"/>
            <a:chOff x="0" y="0"/>
            <a:chExt cx="516060" cy="70919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429158" y="5599146"/>
            <a:ext cx="1439991" cy="1978913"/>
            <a:chOff x="0" y="0"/>
            <a:chExt cx="516060" cy="709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680561" y="5646771"/>
            <a:ext cx="1439991" cy="1978913"/>
            <a:chOff x="0" y="0"/>
            <a:chExt cx="516060" cy="70919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2263427" y="5646771"/>
            <a:ext cx="1439991" cy="1978913"/>
            <a:chOff x="0" y="0"/>
            <a:chExt cx="516060" cy="70919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92" name="TextBox 92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3846292" y="5646771"/>
            <a:ext cx="1439991" cy="1978913"/>
            <a:chOff x="0" y="0"/>
            <a:chExt cx="516060" cy="709198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95" name="TextBox 95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5429158" y="5646771"/>
            <a:ext cx="1439991" cy="1978913"/>
            <a:chOff x="0" y="0"/>
            <a:chExt cx="516060" cy="709198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516060" cy="709198"/>
            </a:xfrm>
            <a:custGeom>
              <a:avLst/>
              <a:gdLst/>
              <a:ahLst/>
              <a:cxnLst/>
              <a:rect l="l" t="t" r="r" b="b"/>
              <a:pathLst>
                <a:path w="516060" h="709198">
                  <a:moveTo>
                    <a:pt x="0" y="0"/>
                  </a:moveTo>
                  <a:lnTo>
                    <a:pt x="516060" y="0"/>
                  </a:lnTo>
                  <a:lnTo>
                    <a:pt x="516060" y="709198"/>
                  </a:lnTo>
                  <a:lnTo>
                    <a:pt x="0" y="709198"/>
                  </a:lnTo>
                  <a:close/>
                </a:path>
              </a:pathLst>
            </a:custGeom>
            <a:solidFill>
              <a:srgbClr val="FEFCD3"/>
            </a:solidFill>
          </p:spPr>
        </p:sp>
        <p:sp>
          <p:nvSpPr>
            <p:cNvPr id="98" name="TextBox 98"/>
            <p:cNvSpPr txBox="1"/>
            <p:nvPr/>
          </p:nvSpPr>
          <p:spPr>
            <a:xfrm>
              <a:off x="0" y="-38100"/>
              <a:ext cx="516060" cy="747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951112" y="6574184"/>
            <a:ext cx="898888" cy="889574"/>
            <a:chOff x="0" y="0"/>
            <a:chExt cx="322141" cy="318803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322141" cy="318803"/>
            </a:xfrm>
            <a:custGeom>
              <a:avLst/>
              <a:gdLst/>
              <a:ahLst/>
              <a:cxnLst/>
              <a:rect l="l" t="t" r="r" b="b"/>
              <a:pathLst>
                <a:path w="322141" h="318803">
                  <a:moveTo>
                    <a:pt x="0" y="0"/>
                  </a:moveTo>
                  <a:lnTo>
                    <a:pt x="322141" y="0"/>
                  </a:lnTo>
                  <a:lnTo>
                    <a:pt x="322141" y="318803"/>
                  </a:lnTo>
                  <a:lnTo>
                    <a:pt x="0" y="31880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1" name="TextBox 101"/>
            <p:cNvSpPr txBox="1"/>
            <p:nvPr/>
          </p:nvSpPr>
          <p:spPr>
            <a:xfrm>
              <a:off x="0" y="-38100"/>
              <a:ext cx="322141" cy="356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spc="209">
                  <a:solidFill>
                    <a:srgbClr val="FFFFFF"/>
                  </a:solidFill>
                  <a:latin typeface="梅フォント"/>
                  <a:ea typeface="梅フォント"/>
                  <a:cs typeface="梅フォント"/>
                  <a:sym typeface="梅フォント"/>
                </a:rPr>
                <a:t>QR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680561" y="5599146"/>
            <a:ext cx="1439991" cy="784555"/>
            <a:chOff x="0" y="0"/>
            <a:chExt cx="516060" cy="264099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516060" cy="264099"/>
            </a:xfrm>
            <a:custGeom>
              <a:avLst/>
              <a:gdLst/>
              <a:ahLst/>
              <a:cxnLst/>
              <a:rect l="l" t="t" r="r" b="b"/>
              <a:pathLst>
                <a:path w="516060" h="264099">
                  <a:moveTo>
                    <a:pt x="0" y="0"/>
                  </a:moveTo>
                  <a:lnTo>
                    <a:pt x="516060" y="0"/>
                  </a:lnTo>
                  <a:lnTo>
                    <a:pt x="516060" y="264099"/>
                  </a:lnTo>
                  <a:lnTo>
                    <a:pt x="0" y="264099"/>
                  </a:lnTo>
                  <a:close/>
                </a:path>
              </a:pathLst>
            </a:custGeom>
            <a:solidFill>
              <a:srgbClr val="016781"/>
            </a:solidFill>
          </p:spPr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516060" cy="30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2263427" y="5599146"/>
            <a:ext cx="1439991" cy="784555"/>
            <a:chOff x="0" y="0"/>
            <a:chExt cx="516060" cy="264099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516060" cy="264099"/>
            </a:xfrm>
            <a:custGeom>
              <a:avLst/>
              <a:gdLst/>
              <a:ahLst/>
              <a:cxnLst/>
              <a:rect l="l" t="t" r="r" b="b"/>
              <a:pathLst>
                <a:path w="516060" h="264099">
                  <a:moveTo>
                    <a:pt x="0" y="0"/>
                  </a:moveTo>
                  <a:lnTo>
                    <a:pt x="516060" y="0"/>
                  </a:lnTo>
                  <a:lnTo>
                    <a:pt x="516060" y="264099"/>
                  </a:lnTo>
                  <a:lnTo>
                    <a:pt x="0" y="264099"/>
                  </a:lnTo>
                  <a:close/>
                </a:path>
              </a:pathLst>
            </a:custGeom>
            <a:solidFill>
              <a:srgbClr val="016781"/>
            </a:solidFill>
          </p:spPr>
        </p:sp>
        <p:sp>
          <p:nvSpPr>
            <p:cNvPr id="107" name="TextBox 107"/>
            <p:cNvSpPr txBox="1"/>
            <p:nvPr/>
          </p:nvSpPr>
          <p:spPr>
            <a:xfrm>
              <a:off x="0" y="-38100"/>
              <a:ext cx="516060" cy="30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3846292" y="5602879"/>
            <a:ext cx="1439991" cy="784555"/>
            <a:chOff x="0" y="0"/>
            <a:chExt cx="516060" cy="264099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516060" cy="264099"/>
            </a:xfrm>
            <a:custGeom>
              <a:avLst/>
              <a:gdLst/>
              <a:ahLst/>
              <a:cxnLst/>
              <a:rect l="l" t="t" r="r" b="b"/>
              <a:pathLst>
                <a:path w="516060" h="264099">
                  <a:moveTo>
                    <a:pt x="0" y="0"/>
                  </a:moveTo>
                  <a:lnTo>
                    <a:pt x="516060" y="0"/>
                  </a:lnTo>
                  <a:lnTo>
                    <a:pt x="516060" y="264099"/>
                  </a:lnTo>
                  <a:lnTo>
                    <a:pt x="0" y="264099"/>
                  </a:lnTo>
                  <a:close/>
                </a:path>
              </a:pathLst>
            </a:custGeom>
            <a:solidFill>
              <a:srgbClr val="016781"/>
            </a:solidFill>
          </p:spPr>
        </p:sp>
        <p:sp>
          <p:nvSpPr>
            <p:cNvPr id="110" name="TextBox 110"/>
            <p:cNvSpPr txBox="1"/>
            <p:nvPr/>
          </p:nvSpPr>
          <p:spPr>
            <a:xfrm>
              <a:off x="0" y="-38100"/>
              <a:ext cx="516060" cy="30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5432588" y="5599146"/>
            <a:ext cx="1439991" cy="784555"/>
            <a:chOff x="0" y="0"/>
            <a:chExt cx="516060" cy="264099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516060" cy="264099"/>
            </a:xfrm>
            <a:custGeom>
              <a:avLst/>
              <a:gdLst/>
              <a:ahLst/>
              <a:cxnLst/>
              <a:rect l="l" t="t" r="r" b="b"/>
              <a:pathLst>
                <a:path w="516060" h="264099">
                  <a:moveTo>
                    <a:pt x="0" y="0"/>
                  </a:moveTo>
                  <a:lnTo>
                    <a:pt x="516060" y="0"/>
                  </a:lnTo>
                  <a:lnTo>
                    <a:pt x="516060" y="264099"/>
                  </a:lnTo>
                  <a:lnTo>
                    <a:pt x="0" y="264099"/>
                  </a:lnTo>
                  <a:close/>
                </a:path>
              </a:pathLst>
            </a:custGeom>
            <a:solidFill>
              <a:srgbClr val="016781"/>
            </a:solidFill>
          </p:spPr>
        </p:sp>
        <p:sp>
          <p:nvSpPr>
            <p:cNvPr id="113" name="TextBox 113"/>
            <p:cNvSpPr txBox="1"/>
            <p:nvPr/>
          </p:nvSpPr>
          <p:spPr>
            <a:xfrm>
              <a:off x="0" y="-38100"/>
              <a:ext cx="516060" cy="30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2533978" y="6574184"/>
            <a:ext cx="898888" cy="889574"/>
            <a:chOff x="0" y="0"/>
            <a:chExt cx="322141" cy="318803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322141" cy="318803"/>
            </a:xfrm>
            <a:custGeom>
              <a:avLst/>
              <a:gdLst/>
              <a:ahLst/>
              <a:cxnLst/>
              <a:rect l="l" t="t" r="r" b="b"/>
              <a:pathLst>
                <a:path w="322141" h="318803">
                  <a:moveTo>
                    <a:pt x="0" y="0"/>
                  </a:moveTo>
                  <a:lnTo>
                    <a:pt x="322141" y="0"/>
                  </a:lnTo>
                  <a:lnTo>
                    <a:pt x="322141" y="318803"/>
                  </a:lnTo>
                  <a:lnTo>
                    <a:pt x="0" y="31880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6" name="TextBox 116"/>
            <p:cNvSpPr txBox="1"/>
            <p:nvPr/>
          </p:nvSpPr>
          <p:spPr>
            <a:xfrm>
              <a:off x="0" y="-38100"/>
              <a:ext cx="322141" cy="356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spc="209">
                  <a:solidFill>
                    <a:srgbClr val="FFFFFF"/>
                  </a:solidFill>
                  <a:latin typeface="梅フォント"/>
                  <a:ea typeface="梅フォント"/>
                  <a:cs typeface="梅フォント"/>
                  <a:sym typeface="梅フォント"/>
                </a:rPr>
                <a:t>QR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4116844" y="6574184"/>
            <a:ext cx="898888" cy="889574"/>
            <a:chOff x="0" y="0"/>
            <a:chExt cx="322141" cy="318803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322141" cy="318803"/>
            </a:xfrm>
            <a:custGeom>
              <a:avLst/>
              <a:gdLst/>
              <a:ahLst/>
              <a:cxnLst/>
              <a:rect l="l" t="t" r="r" b="b"/>
              <a:pathLst>
                <a:path w="322141" h="318803">
                  <a:moveTo>
                    <a:pt x="0" y="0"/>
                  </a:moveTo>
                  <a:lnTo>
                    <a:pt x="322141" y="0"/>
                  </a:lnTo>
                  <a:lnTo>
                    <a:pt x="322141" y="318803"/>
                  </a:lnTo>
                  <a:lnTo>
                    <a:pt x="0" y="31880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9" name="TextBox 119"/>
            <p:cNvSpPr txBox="1"/>
            <p:nvPr/>
          </p:nvSpPr>
          <p:spPr>
            <a:xfrm>
              <a:off x="0" y="-38100"/>
              <a:ext cx="322141" cy="356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spc="209">
                  <a:solidFill>
                    <a:srgbClr val="FFFFFF"/>
                  </a:solidFill>
                  <a:latin typeface="梅フォント"/>
                  <a:ea typeface="梅フォント"/>
                  <a:cs typeface="梅フォント"/>
                  <a:sym typeface="梅フォント"/>
                </a:rPr>
                <a:t>QR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5703140" y="6574184"/>
            <a:ext cx="898888" cy="889574"/>
            <a:chOff x="0" y="0"/>
            <a:chExt cx="322141" cy="318803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322141" cy="318803"/>
            </a:xfrm>
            <a:custGeom>
              <a:avLst/>
              <a:gdLst/>
              <a:ahLst/>
              <a:cxnLst/>
              <a:rect l="l" t="t" r="r" b="b"/>
              <a:pathLst>
                <a:path w="322141" h="318803">
                  <a:moveTo>
                    <a:pt x="0" y="0"/>
                  </a:moveTo>
                  <a:lnTo>
                    <a:pt x="322141" y="0"/>
                  </a:lnTo>
                  <a:lnTo>
                    <a:pt x="322141" y="318803"/>
                  </a:lnTo>
                  <a:lnTo>
                    <a:pt x="0" y="318803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22" name="TextBox 122"/>
            <p:cNvSpPr txBox="1"/>
            <p:nvPr/>
          </p:nvSpPr>
          <p:spPr>
            <a:xfrm>
              <a:off x="0" y="-38100"/>
              <a:ext cx="322141" cy="3569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spc="209">
                  <a:solidFill>
                    <a:srgbClr val="FFFFFF"/>
                  </a:solidFill>
                  <a:latin typeface="梅フォント"/>
                  <a:ea typeface="梅フォント"/>
                  <a:cs typeface="梅フォント"/>
                  <a:sym typeface="梅フォント"/>
                </a:rPr>
                <a:t>QR</a:t>
              </a:r>
            </a:p>
          </p:txBody>
        </p:sp>
      </p:grpSp>
      <p:grpSp>
        <p:nvGrpSpPr>
          <p:cNvPr id="1028" name="グループ化 1027"/>
          <p:cNvGrpSpPr/>
          <p:nvPr/>
        </p:nvGrpSpPr>
        <p:grpSpPr>
          <a:xfrm>
            <a:off x="680561" y="7816470"/>
            <a:ext cx="6192018" cy="2002726"/>
            <a:chOff x="680561" y="8252236"/>
            <a:chExt cx="6192018" cy="2002726"/>
          </a:xfrm>
        </p:grpSpPr>
        <p:grpSp>
          <p:nvGrpSpPr>
            <p:cNvPr id="26" name="Group 26"/>
            <p:cNvGrpSpPr/>
            <p:nvPr/>
          </p:nvGrpSpPr>
          <p:grpSpPr>
            <a:xfrm>
              <a:off x="683991" y="8252236"/>
              <a:ext cx="1439991" cy="1978913"/>
              <a:chOff x="0" y="0"/>
              <a:chExt cx="516060" cy="70919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266857" y="8252236"/>
              <a:ext cx="1439991" cy="1978913"/>
              <a:chOff x="0" y="0"/>
              <a:chExt cx="516060" cy="70919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849722" y="8252236"/>
              <a:ext cx="1439991" cy="1978913"/>
              <a:chOff x="0" y="0"/>
              <a:chExt cx="516060" cy="70919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5432588" y="8252236"/>
              <a:ext cx="1439991" cy="1978913"/>
              <a:chOff x="0" y="0"/>
              <a:chExt cx="516060" cy="70919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23" name="Group 123"/>
            <p:cNvGrpSpPr/>
            <p:nvPr/>
          </p:nvGrpSpPr>
          <p:grpSpPr>
            <a:xfrm>
              <a:off x="680561" y="8276049"/>
              <a:ext cx="1439991" cy="1978913"/>
              <a:chOff x="0" y="0"/>
              <a:chExt cx="516060" cy="709198"/>
            </a:xfrm>
          </p:grpSpPr>
          <p:sp>
            <p:nvSpPr>
              <p:cNvPr id="124" name="Freeform 124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25" name="TextBox 125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26" name="Group 126"/>
            <p:cNvGrpSpPr/>
            <p:nvPr/>
          </p:nvGrpSpPr>
          <p:grpSpPr>
            <a:xfrm>
              <a:off x="2263427" y="8276049"/>
              <a:ext cx="1439991" cy="1978913"/>
              <a:chOff x="0" y="0"/>
              <a:chExt cx="516060" cy="709198"/>
            </a:xfrm>
          </p:grpSpPr>
          <p:sp>
            <p:nvSpPr>
              <p:cNvPr id="127" name="Freeform 127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28" name="TextBox 128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29" name="Group 129"/>
            <p:cNvGrpSpPr/>
            <p:nvPr/>
          </p:nvGrpSpPr>
          <p:grpSpPr>
            <a:xfrm>
              <a:off x="3846292" y="8276049"/>
              <a:ext cx="1439991" cy="1978913"/>
              <a:chOff x="0" y="0"/>
              <a:chExt cx="516060" cy="709198"/>
            </a:xfrm>
          </p:grpSpPr>
          <p:sp>
            <p:nvSpPr>
              <p:cNvPr id="130" name="Freeform 130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31" name="TextBox 131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32" name="Group 132"/>
            <p:cNvGrpSpPr/>
            <p:nvPr/>
          </p:nvGrpSpPr>
          <p:grpSpPr>
            <a:xfrm>
              <a:off x="5429158" y="8276049"/>
              <a:ext cx="1439991" cy="1978913"/>
              <a:chOff x="0" y="0"/>
              <a:chExt cx="516060" cy="709198"/>
            </a:xfrm>
          </p:grpSpPr>
          <p:sp>
            <p:nvSpPr>
              <p:cNvPr id="133" name="Freeform 133"/>
              <p:cNvSpPr/>
              <p:nvPr/>
            </p:nvSpPr>
            <p:spPr>
              <a:xfrm>
                <a:off x="0" y="0"/>
                <a:ext cx="516060" cy="709198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709198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709198"/>
                    </a:lnTo>
                    <a:lnTo>
                      <a:pt x="0" y="709198"/>
                    </a:lnTo>
                    <a:close/>
                  </a:path>
                </a:pathLst>
              </a:custGeom>
              <a:solidFill>
                <a:srgbClr val="FEFCD3"/>
              </a:solidFill>
            </p:spPr>
          </p:sp>
          <p:sp>
            <p:nvSpPr>
              <p:cNvPr id="134" name="TextBox 134"/>
              <p:cNvSpPr txBox="1"/>
              <p:nvPr/>
            </p:nvSpPr>
            <p:spPr>
              <a:xfrm>
                <a:off x="0" y="-38100"/>
                <a:ext cx="516060" cy="7472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35" name="Group 135"/>
            <p:cNvGrpSpPr/>
            <p:nvPr/>
          </p:nvGrpSpPr>
          <p:grpSpPr>
            <a:xfrm>
              <a:off x="951112" y="9203462"/>
              <a:ext cx="898888" cy="889574"/>
              <a:chOff x="0" y="0"/>
              <a:chExt cx="322141" cy="318803"/>
            </a:xfrm>
          </p:grpSpPr>
          <p:sp>
            <p:nvSpPr>
              <p:cNvPr id="136" name="Freeform 136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37" name="TextBox 137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138" name="Group 138"/>
            <p:cNvGrpSpPr/>
            <p:nvPr/>
          </p:nvGrpSpPr>
          <p:grpSpPr>
            <a:xfrm>
              <a:off x="680561" y="8276049"/>
              <a:ext cx="1439991" cy="736930"/>
              <a:chOff x="0" y="0"/>
              <a:chExt cx="516060" cy="264099"/>
            </a:xfrm>
          </p:grpSpPr>
          <p:sp>
            <p:nvSpPr>
              <p:cNvPr id="139" name="Freeform 139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140" name="TextBox 140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>
              <a:off x="2263427" y="8276049"/>
              <a:ext cx="1439991" cy="736930"/>
              <a:chOff x="0" y="0"/>
              <a:chExt cx="516060" cy="264099"/>
            </a:xfrm>
          </p:grpSpPr>
          <p:sp>
            <p:nvSpPr>
              <p:cNvPr id="142" name="Freeform 142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143" name="TextBox 143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3846292" y="8279782"/>
              <a:ext cx="1439991" cy="736930"/>
              <a:chOff x="0" y="0"/>
              <a:chExt cx="516060" cy="264099"/>
            </a:xfrm>
          </p:grpSpPr>
          <p:sp>
            <p:nvSpPr>
              <p:cNvPr id="145" name="Freeform 145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146" name="TextBox 146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47" name="Group 147"/>
            <p:cNvGrpSpPr/>
            <p:nvPr/>
          </p:nvGrpSpPr>
          <p:grpSpPr>
            <a:xfrm>
              <a:off x="5432588" y="8276049"/>
              <a:ext cx="1439991" cy="736930"/>
              <a:chOff x="0" y="0"/>
              <a:chExt cx="516060" cy="264099"/>
            </a:xfrm>
          </p:grpSpPr>
          <p:sp>
            <p:nvSpPr>
              <p:cNvPr id="148" name="Freeform 148"/>
              <p:cNvSpPr/>
              <p:nvPr/>
            </p:nvSpPr>
            <p:spPr>
              <a:xfrm>
                <a:off x="0" y="0"/>
                <a:ext cx="516060" cy="264099"/>
              </a:xfrm>
              <a:custGeom>
                <a:avLst/>
                <a:gdLst/>
                <a:ahLst/>
                <a:cxnLst/>
                <a:rect l="l" t="t" r="r" b="b"/>
                <a:pathLst>
                  <a:path w="516060" h="264099">
                    <a:moveTo>
                      <a:pt x="0" y="0"/>
                    </a:moveTo>
                    <a:lnTo>
                      <a:pt x="516060" y="0"/>
                    </a:lnTo>
                    <a:lnTo>
                      <a:pt x="516060" y="264099"/>
                    </a:lnTo>
                    <a:lnTo>
                      <a:pt x="0" y="264099"/>
                    </a:lnTo>
                    <a:close/>
                  </a:path>
                </a:pathLst>
              </a:custGeom>
              <a:solidFill>
                <a:srgbClr val="016781"/>
              </a:solidFill>
            </p:spPr>
          </p:sp>
          <p:sp>
            <p:nvSpPr>
              <p:cNvPr id="149" name="TextBox 149"/>
              <p:cNvSpPr txBox="1"/>
              <p:nvPr/>
            </p:nvSpPr>
            <p:spPr>
              <a:xfrm>
                <a:off x="0" y="-38100"/>
                <a:ext cx="516060" cy="302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50" name="Group 150"/>
            <p:cNvGrpSpPr/>
            <p:nvPr/>
          </p:nvGrpSpPr>
          <p:grpSpPr>
            <a:xfrm>
              <a:off x="2533978" y="9203462"/>
              <a:ext cx="898888" cy="889574"/>
              <a:chOff x="0" y="0"/>
              <a:chExt cx="322141" cy="318803"/>
            </a:xfrm>
          </p:grpSpPr>
          <p:sp>
            <p:nvSpPr>
              <p:cNvPr id="151" name="Freeform 151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52" name="TextBox 152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153" name="Group 153"/>
            <p:cNvGrpSpPr/>
            <p:nvPr/>
          </p:nvGrpSpPr>
          <p:grpSpPr>
            <a:xfrm>
              <a:off x="4116844" y="9203462"/>
              <a:ext cx="898888" cy="889574"/>
              <a:chOff x="0" y="0"/>
              <a:chExt cx="322141" cy="318803"/>
            </a:xfrm>
          </p:grpSpPr>
          <p:sp>
            <p:nvSpPr>
              <p:cNvPr id="154" name="Freeform 154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55" name="TextBox 155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  <p:grpSp>
          <p:nvGrpSpPr>
            <p:cNvPr id="156" name="Group 156"/>
            <p:cNvGrpSpPr/>
            <p:nvPr/>
          </p:nvGrpSpPr>
          <p:grpSpPr>
            <a:xfrm>
              <a:off x="5703140" y="9203462"/>
              <a:ext cx="898888" cy="889574"/>
              <a:chOff x="0" y="0"/>
              <a:chExt cx="322141" cy="318803"/>
            </a:xfrm>
          </p:grpSpPr>
          <p:sp>
            <p:nvSpPr>
              <p:cNvPr id="157" name="Freeform 157"/>
              <p:cNvSpPr/>
              <p:nvPr/>
            </p:nvSpPr>
            <p:spPr>
              <a:xfrm>
                <a:off x="0" y="0"/>
                <a:ext cx="322141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322141" h="318803">
                    <a:moveTo>
                      <a:pt x="0" y="0"/>
                    </a:moveTo>
                    <a:lnTo>
                      <a:pt x="322141" y="0"/>
                    </a:lnTo>
                    <a:lnTo>
                      <a:pt x="322141" y="318803"/>
                    </a:lnTo>
                    <a:lnTo>
                      <a:pt x="0" y="318803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158" name="TextBox 158"/>
              <p:cNvSpPr txBox="1"/>
              <p:nvPr/>
            </p:nvSpPr>
            <p:spPr>
              <a:xfrm>
                <a:off x="0" y="-38100"/>
                <a:ext cx="322141" cy="3569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r>
                  <a:rPr lang="en-US" sz="1399" spc="209">
                    <a:solidFill>
                      <a:srgbClr val="FFFFFF"/>
                    </a:solidFill>
                    <a:latin typeface="梅フォント"/>
                    <a:ea typeface="梅フォント"/>
                    <a:cs typeface="梅フォント"/>
                    <a:sym typeface="梅フォント"/>
                  </a:rPr>
                  <a:t>QR</a:t>
                </a:r>
              </a:p>
            </p:txBody>
          </p:sp>
        </p:grpSp>
      </p:grpSp>
      <p:pic>
        <p:nvPicPr>
          <p:cNvPr id="1026" name="Picture 2" descr="https://kinoden.kinokuniya.co.jp/product/private/KinoDen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014" y="894384"/>
            <a:ext cx="1197408" cy="31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6" name="TextBox 63"/>
          <p:cNvSpPr txBox="1"/>
          <p:nvPr/>
        </p:nvSpPr>
        <p:spPr>
          <a:xfrm>
            <a:off x="-286706" y="2705054"/>
            <a:ext cx="8129912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学内ネットワーク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に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接続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または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学認でサインイン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の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上、</a:t>
            </a:r>
            <a:endParaRPr lang="en-US" altLang="ja-JP" b="1" spc="100" dirty="0" smtClean="0">
              <a:solidFill>
                <a:srgbClr val="01678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  <a:p>
            <a:pPr algn="ctr"/>
            <a:r>
              <a:rPr lang="en-US" altLang="ja-JP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QR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コード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に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アクセス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してください</a:t>
            </a:r>
            <a:endParaRPr lang="ja-JP" altLang="en-US" b="1" spc="100" dirty="0">
              <a:solidFill>
                <a:srgbClr val="01678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</p:txBody>
      </p:sp>
      <p:sp>
        <p:nvSpPr>
          <p:cNvPr id="1024" name="正方形/長方形 1023"/>
          <p:cNvSpPr/>
          <p:nvPr/>
        </p:nvSpPr>
        <p:spPr>
          <a:xfrm>
            <a:off x="2043217" y="1072836"/>
            <a:ext cx="3470067" cy="401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b="1" dirty="0">
                <a:solidFill>
                  <a:srgbClr val="E0041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電子</a:t>
            </a:r>
            <a:r>
              <a:rPr kumimoji="1" lang="ja-JP" altLang="en-US" sz="3200" b="1" dirty="0" smtClean="0">
                <a:solidFill>
                  <a:srgbClr val="E0041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書籍でよめる</a:t>
            </a:r>
            <a:endParaRPr kumimoji="1" lang="ja-JP" altLang="en-US" sz="3200" b="1" dirty="0">
              <a:solidFill>
                <a:srgbClr val="E0041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867156" y="34417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茨城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2178050" y="3432321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フィンランド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3846292" y="3441700"/>
            <a:ext cx="143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フランス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6" name="テキスト ボックス 215"/>
          <p:cNvSpPr txBox="1"/>
          <p:nvPr/>
        </p:nvSpPr>
        <p:spPr>
          <a:xfrm>
            <a:off x="5432588" y="3433781"/>
            <a:ext cx="1429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インドネシア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7" name="テキスト ボックス 216"/>
          <p:cNvSpPr txBox="1"/>
          <p:nvPr/>
        </p:nvSpPr>
        <p:spPr>
          <a:xfrm>
            <a:off x="697799" y="5646771"/>
            <a:ext cx="1443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オーストラリア</a:t>
            </a:r>
          </a:p>
        </p:txBody>
      </p:sp>
      <p:sp>
        <p:nvSpPr>
          <p:cNvPr id="218" name="テキスト ボックス 217"/>
          <p:cNvSpPr txBox="1"/>
          <p:nvPr/>
        </p:nvSpPr>
        <p:spPr>
          <a:xfrm>
            <a:off x="2229440" y="5646771"/>
            <a:ext cx="1514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チェコ ポーランド スロヴァキア</a:t>
            </a:r>
          </a:p>
        </p:txBody>
      </p:sp>
      <p:sp>
        <p:nvSpPr>
          <p:cNvPr id="219" name="テキスト ボックス 218"/>
          <p:cNvSpPr txBox="1"/>
          <p:nvPr/>
        </p:nvSpPr>
        <p:spPr>
          <a:xfrm>
            <a:off x="3846292" y="5646771"/>
            <a:ext cx="143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ベトナム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0" name="テキスト ボックス 219"/>
          <p:cNvSpPr txBox="1"/>
          <p:nvPr/>
        </p:nvSpPr>
        <p:spPr>
          <a:xfrm>
            <a:off x="5432588" y="5646771"/>
            <a:ext cx="142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イギリス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1" name="テキスト ボックス 220"/>
          <p:cNvSpPr txBox="1"/>
          <p:nvPr/>
        </p:nvSpPr>
        <p:spPr>
          <a:xfrm>
            <a:off x="563030" y="7927222"/>
            <a:ext cx="1675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ニュージーランド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2" name="テキスト ボックス 221"/>
          <p:cNvSpPr txBox="1"/>
          <p:nvPr/>
        </p:nvSpPr>
        <p:spPr>
          <a:xfrm>
            <a:off x="2258154" y="7865667"/>
            <a:ext cx="143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スペイン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3" name="テキスト ボックス 222"/>
          <p:cNvSpPr txBox="1"/>
          <p:nvPr/>
        </p:nvSpPr>
        <p:spPr>
          <a:xfrm>
            <a:off x="3846291" y="7865667"/>
            <a:ext cx="143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インド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4" name="テキスト ボックス 223"/>
          <p:cNvSpPr txBox="1"/>
          <p:nvPr/>
        </p:nvSpPr>
        <p:spPr>
          <a:xfrm>
            <a:off x="5442711" y="7860670"/>
            <a:ext cx="1429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ニューヨーク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52" name="Picture 4" descr="県章マーク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460" y="3799175"/>
            <a:ext cx="278192" cy="27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ベトナムの国旗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379" y="5970194"/>
            <a:ext cx="511847" cy="34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インドネシアの国旗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707" y="3743309"/>
            <a:ext cx="517876" cy="34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フィンランドの国旗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56" y="3743309"/>
            <a:ext cx="563731" cy="34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フランスの国旗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350" y="3743309"/>
            <a:ext cx="517876" cy="34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オーストラリアの国旗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06" y="5970194"/>
            <a:ext cx="666160" cy="33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チェコの国旗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888" y="6134110"/>
            <a:ext cx="285668" cy="1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ポーランドの国旗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6134109"/>
            <a:ext cx="304266" cy="1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スロバキアの国旗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69" y="6136734"/>
            <a:ext cx="285668" cy="1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イギリスの国旗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04" y="5973927"/>
            <a:ext cx="647281" cy="3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ニュージーランドの国旗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5" y="8199224"/>
            <a:ext cx="647281" cy="3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スペインの国旗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72" y="8199223"/>
            <a:ext cx="485461" cy="3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インドの国旗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571" y="8199224"/>
            <a:ext cx="485461" cy="32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アメリカ合衆国の国旗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439" y="8208748"/>
            <a:ext cx="614411" cy="3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" name="TextBox 63"/>
          <p:cNvSpPr txBox="1"/>
          <p:nvPr/>
        </p:nvSpPr>
        <p:spPr>
          <a:xfrm>
            <a:off x="-286706" y="9858665"/>
            <a:ext cx="8129912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ほかにも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計</a:t>
            </a:r>
            <a:r>
              <a:rPr lang="ja-JP" altLang="en-US" sz="2400" b="1" spc="100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●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冊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あります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！電子図書館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に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アクセス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の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上、</a:t>
            </a:r>
            <a:endParaRPr lang="en-US" altLang="ja-JP" b="1" spc="100" dirty="0" smtClean="0">
              <a:solidFill>
                <a:srgbClr val="01678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  <a:p>
            <a:pPr algn="ctr"/>
            <a:r>
              <a:rPr lang="ja-JP" altLang="en-US" b="1" spc="100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「地球の歩き方」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で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検索</a:t>
            </a:r>
            <a:r>
              <a:rPr lang="ja-JP" altLang="en-US" sz="1600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してみてください</a:t>
            </a:r>
            <a:r>
              <a:rPr lang="ja-JP" altLang="en-US" b="1" spc="100" dirty="0" smtClean="0">
                <a:solidFill>
                  <a:srgbClr val="01678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梅フォント"/>
                <a:sym typeface="梅フォント"/>
              </a:rPr>
              <a:t>！</a:t>
            </a:r>
            <a:endParaRPr lang="ja-JP" altLang="en-US" b="1" spc="100" dirty="0">
              <a:solidFill>
                <a:srgbClr val="01678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梅フォント"/>
              <a:sym typeface="梅フォント"/>
            </a:endParaRPr>
          </a:p>
        </p:txBody>
      </p:sp>
      <p:pic>
        <p:nvPicPr>
          <p:cNvPr id="2093" name="Picture 45" descr="C:\Users\admin\Downloads\1517469724-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3950" y="910986"/>
            <a:ext cx="1885922" cy="165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 descr="C:\Users\admin\Downloads\airplane-1024x102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284" y="1370471"/>
            <a:ext cx="740441" cy="74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AutoShape 52" descr="旅行 単色塗りつぶし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25" name="テキスト ボックス 224"/>
          <p:cNvSpPr txBox="1"/>
          <p:nvPr/>
        </p:nvSpPr>
        <p:spPr>
          <a:xfrm>
            <a:off x="7819923" y="2576488"/>
            <a:ext cx="2895600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</a:rPr>
              <a:t>←設定されている認証方法について記載してください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7819923" y="3478487"/>
            <a:ext cx="3197326" cy="230832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</a:rPr>
              <a:t>←地名や国旗はご購入タイトルから選んでください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ja-JP" altLang="en-US" dirty="0" smtClean="0">
                <a:solidFill>
                  <a:schemeClr val="bg1"/>
                </a:solidFill>
              </a:rPr>
              <a:t>国旗はなくても大丈夫ですが</a:t>
            </a:r>
            <a:r>
              <a:rPr kumimoji="1" lang="ja-JP" altLang="en-US" dirty="0" smtClean="0">
                <a:solidFill>
                  <a:schemeClr val="bg1"/>
                </a:solidFill>
              </a:rPr>
              <a:t>、あるとより見栄えします！</a:t>
            </a:r>
            <a:endParaRPr kumimoji="1" lang="en-US" altLang="ja-JP" dirty="0" smtClean="0">
              <a:solidFill>
                <a:schemeClr val="bg1"/>
              </a:solidFill>
            </a:endParaRPr>
          </a:p>
          <a:p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kumimoji="1" lang="ja-JP" altLang="en-US" dirty="0" smtClean="0">
                <a:solidFill>
                  <a:schemeClr val="bg1"/>
                </a:solidFill>
              </a:rPr>
              <a:t>参照：国旗画像サイト</a:t>
            </a:r>
            <a:endParaRPr kumimoji="1" lang="en-US" altLang="ja-JP" dirty="0">
              <a:solidFill>
                <a:schemeClr val="bg1"/>
              </a:solidFill>
            </a:endParaRPr>
          </a:p>
          <a:p>
            <a:r>
              <a:rPr kumimoji="1" lang="en-US" altLang="ja-JP" dirty="0">
                <a:solidFill>
                  <a:schemeClr val="bg1"/>
                </a:solidFill>
              </a:rPr>
              <a:t>https://www.asahi-net.or.jp/~yq3t-hruc/index.html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7819923" y="282051"/>
            <a:ext cx="289560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</a:rPr>
              <a:t>←大学名を記載してください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7819922" y="9997164"/>
            <a:ext cx="319732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</a:rPr>
              <a:t>←合計冊数を記載してください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00" name="テキスト ボックス 199"/>
          <p:cNvSpPr txBox="1"/>
          <p:nvPr/>
        </p:nvSpPr>
        <p:spPr>
          <a:xfrm>
            <a:off x="7819923" y="6695805"/>
            <a:ext cx="2895600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bg1"/>
                </a:solidFill>
              </a:rPr>
              <a:t>←各コンテンツの詳細画面</a:t>
            </a:r>
            <a:r>
              <a:rPr kumimoji="1" lang="en-US" altLang="ja-JP" dirty="0" smtClean="0">
                <a:solidFill>
                  <a:schemeClr val="bg1"/>
                </a:solidFill>
              </a:rPr>
              <a:t>URL</a:t>
            </a:r>
            <a:r>
              <a:rPr kumimoji="1" lang="ja-JP" altLang="en-US" dirty="0" smtClean="0">
                <a:solidFill>
                  <a:schemeClr val="bg1"/>
                </a:solidFill>
              </a:rPr>
              <a:t>を</a:t>
            </a:r>
            <a:r>
              <a:rPr kumimoji="1" lang="en-US" altLang="ja-JP" dirty="0" smtClean="0">
                <a:solidFill>
                  <a:schemeClr val="bg1"/>
                </a:solidFill>
              </a:rPr>
              <a:t>QR</a:t>
            </a:r>
            <a:r>
              <a:rPr kumimoji="1" lang="ja-JP" altLang="en-US" dirty="0" smtClean="0">
                <a:solidFill>
                  <a:schemeClr val="bg1"/>
                </a:solidFill>
              </a:rPr>
              <a:t>化して貼り付け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</TotalTime>
  <Words>155</Words>
  <Application>Microsoft Office PowerPoint</Application>
  <PresentationFormat>ユーザー設定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Arial</vt:lpstr>
      <vt:lpstr>ＭＳ Ｐゴシック</vt:lpstr>
      <vt:lpstr>Calibri</vt:lpstr>
      <vt:lpstr>HG創英角ｺﾞｼｯｸUB</vt:lpstr>
      <vt:lpstr>メイリオ</vt:lpstr>
      <vt:lpstr>梅フォント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KinoDen地球の歩き方利用促進テンプレ</dc:title>
  <dc:creator>33935</dc:creator>
  <cp:lastModifiedBy>Windows User</cp:lastModifiedBy>
  <cp:revision>23</cp:revision>
  <dcterms:created xsi:type="dcterms:W3CDTF">2006-08-16T00:00:00Z</dcterms:created>
  <dcterms:modified xsi:type="dcterms:W3CDTF">2025-12-09T00:23:43Z</dcterms:modified>
  <dc:identifier>DAG6LuFEr2U</dc:identifier>
</cp:coreProperties>
</file>